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5.xml" ContentType="application/vnd.openxmlformats-officedocument.presentationml.notesSlide+xml"/>
  <Override PartName="/ppt/comments/comment7.xml" ContentType="application/vnd.openxmlformats-officedocument.presentationml.comments+xml"/>
  <Override PartName="/ppt/charts/chart1.xml" ContentType="application/vnd.openxmlformats-officedocument.drawingml.chart+xml"/>
  <Override PartName="/ppt/comments/comment8.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1"/>
  </p:notesMasterIdLst>
  <p:sldIdLst>
    <p:sldId id="355" r:id="rId2"/>
    <p:sldId id="334" r:id="rId3"/>
    <p:sldId id="337" r:id="rId4"/>
    <p:sldId id="345" r:id="rId5"/>
    <p:sldId id="351" r:id="rId6"/>
    <p:sldId id="353" r:id="rId7"/>
    <p:sldId id="352" r:id="rId8"/>
    <p:sldId id="344" r:id="rId9"/>
    <p:sldId id="347" r:id="rId10"/>
  </p:sldIdLst>
  <p:sldSz cx="11520488" cy="162004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Leeman-Neill" initials="RL" lastIdx="20" clrIdx="0">
    <p:extLst>
      <p:ext uri="{19B8F6BF-5375-455C-9EA6-DF929625EA0E}">
        <p15:presenceInfo xmlns:p15="http://schemas.microsoft.com/office/powerpoint/2012/main" userId="3826249e60737e65" providerId="Windows Live"/>
      </p:ext>
    </p:extLst>
  </p:cmAuthor>
  <p:cmAuthor id="2" name="SONG Dong" initials="SD" lastIdx="2" clrIdx="1">
    <p:extLst>
      <p:ext uri="{19B8F6BF-5375-455C-9EA6-DF929625EA0E}">
        <p15:presenceInfo xmlns:p15="http://schemas.microsoft.com/office/powerpoint/2012/main" userId="S::dsongad@connect.ust.hk::4bf91ca9-0b48-43c3-873b-95bba6b7e1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65AC"/>
    <a:srgbClr val="B2172B"/>
    <a:srgbClr val="FE85FB"/>
    <a:srgbClr val="FF9902"/>
    <a:srgbClr val="3332FF"/>
    <a:srgbClr val="B3DF8A"/>
    <a:srgbClr val="FD989A"/>
    <a:srgbClr val="9FBCD9"/>
    <a:srgbClr val="9EDCA0"/>
    <a:srgbClr val="FDB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60328-BE01-4EFF-B735-7ABA4BF0B5CE}" v="16" dt="2021-12-04T17:54:14.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26" autoAdjust="0"/>
    <p:restoredTop sz="97684"/>
  </p:normalViewPr>
  <p:slideViewPr>
    <p:cSldViewPr snapToGrid="0" snapToObjects="1">
      <p:cViewPr>
        <p:scale>
          <a:sx n="142" d="100"/>
          <a:sy n="142" d="100"/>
        </p:scale>
        <p:origin x="3432" y="14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gersonrothschild:Desktop:12Dec21--SUDHL10pax5EKOclones1-5&amp;7W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5"/>
          <c:order val="5"/>
          <c:spPr>
            <a:ln w="47625">
              <a:noFill/>
            </a:ln>
          </c:spPr>
          <c:invertIfNegative val="0"/>
          <c:dPt>
            <c:idx val="0"/>
            <c:invertIfNegative val="0"/>
            <c:bubble3D val="0"/>
            <c:spPr>
              <a:solidFill>
                <a:schemeClr val="bg2"/>
              </a:solidFill>
              <a:ln w="47625">
                <a:noFill/>
              </a:ln>
            </c:spPr>
            <c:extLst>
              <c:ext xmlns:c16="http://schemas.microsoft.com/office/drawing/2014/chart" uri="{C3380CC4-5D6E-409C-BE32-E72D297353CC}">
                <c16:uniqueId val="{00000001-40F7-B945-8E4F-B0C05AFF3D63}"/>
              </c:ext>
            </c:extLst>
          </c:dPt>
          <c:dPt>
            <c:idx val="1"/>
            <c:invertIfNegative val="0"/>
            <c:bubble3D val="0"/>
            <c:spPr>
              <a:solidFill>
                <a:srgbClr val="FF6600"/>
              </a:solidFill>
              <a:ln w="47625">
                <a:noFill/>
              </a:ln>
            </c:spPr>
            <c:extLst>
              <c:ext xmlns:c16="http://schemas.microsoft.com/office/drawing/2014/chart" uri="{C3380CC4-5D6E-409C-BE32-E72D297353CC}">
                <c16:uniqueId val="{00000003-40F7-B945-8E4F-B0C05AFF3D63}"/>
              </c:ext>
            </c:extLst>
          </c:dPt>
          <c:dPt>
            <c:idx val="2"/>
            <c:invertIfNegative val="0"/>
            <c:bubble3D val="0"/>
            <c:spPr>
              <a:solidFill>
                <a:srgbClr val="3366FF"/>
              </a:solidFill>
              <a:ln w="47625">
                <a:noFill/>
              </a:ln>
            </c:spPr>
            <c:extLst>
              <c:ext xmlns:c16="http://schemas.microsoft.com/office/drawing/2014/chart" uri="{C3380CC4-5D6E-409C-BE32-E72D297353CC}">
                <c16:uniqueId val="{00000005-40F7-B945-8E4F-B0C05AFF3D63}"/>
              </c:ext>
            </c:extLst>
          </c:dPt>
          <c:cat>
            <c:strRef>
              <c:f>Sheet1!$K$76:$M$76</c:f>
              <c:strCache>
                <c:ptCount val="3"/>
                <c:pt idx="0">
                  <c:v>WT</c:v>
                </c:pt>
                <c:pt idx="1">
                  <c:v>Pax</c:v>
                </c:pt>
                <c:pt idx="2">
                  <c:v>ZCCHC7</c:v>
                </c:pt>
              </c:strCache>
            </c:strRef>
          </c:cat>
          <c:val>
            <c:numRef>
              <c:f>Sheet1!$K$82:$M$82</c:f>
              <c:numCache>
                <c:formatCode>General</c:formatCode>
                <c:ptCount val="3"/>
                <c:pt idx="0">
                  <c:v>1</c:v>
                </c:pt>
                <c:pt idx="1">
                  <c:v>0.83918857317788198</c:v>
                </c:pt>
                <c:pt idx="2">
                  <c:v>1.8926666666666669</c:v>
                </c:pt>
              </c:numCache>
            </c:numRef>
          </c:val>
          <c:extLst>
            <c:ext xmlns:c16="http://schemas.microsoft.com/office/drawing/2014/chart" uri="{C3380CC4-5D6E-409C-BE32-E72D297353CC}">
              <c16:uniqueId val="{00000006-40F7-B945-8E4F-B0C05AFF3D63}"/>
            </c:ext>
          </c:extLst>
        </c:ser>
        <c:dLbls>
          <c:showLegendKey val="0"/>
          <c:showVal val="0"/>
          <c:showCatName val="0"/>
          <c:showSerName val="0"/>
          <c:showPercent val="0"/>
          <c:showBubbleSize val="0"/>
        </c:dLbls>
        <c:gapWidth val="15"/>
        <c:axId val="2137130952"/>
        <c:axId val="2137141016"/>
      </c:barChart>
      <c:scatterChart>
        <c:scatterStyle val="lineMarker"/>
        <c:varyColors val="0"/>
        <c:ser>
          <c:idx val="0"/>
          <c:order val="0"/>
          <c:spPr>
            <a:ln w="47625">
              <a:noFill/>
            </a:ln>
          </c:spPr>
          <c:marker>
            <c:symbol val="circle"/>
            <c:size val="3"/>
            <c:spPr>
              <a:solidFill>
                <a:schemeClr val="tx1"/>
              </a:solidFill>
              <a:ln>
                <a:solidFill>
                  <a:schemeClr val="tx1"/>
                </a:solidFill>
              </a:ln>
            </c:spPr>
          </c:marker>
          <c:xVal>
            <c:strRef>
              <c:f>Sheet1!$K$76:$M$76</c:f>
              <c:strCache>
                <c:ptCount val="3"/>
                <c:pt idx="0">
                  <c:v>WT</c:v>
                </c:pt>
                <c:pt idx="1">
                  <c:v>Pax</c:v>
                </c:pt>
                <c:pt idx="2">
                  <c:v>ZCCHC7</c:v>
                </c:pt>
              </c:strCache>
            </c:strRef>
          </c:xVal>
          <c:yVal>
            <c:numRef>
              <c:f>Sheet1!$K$77:$M$77</c:f>
              <c:numCache>
                <c:formatCode>General</c:formatCode>
                <c:ptCount val="3"/>
                <c:pt idx="0">
                  <c:v>1</c:v>
                </c:pt>
                <c:pt idx="1">
                  <c:v>0.86453723130786497</c:v>
                </c:pt>
                <c:pt idx="2">
                  <c:v>1.879</c:v>
                </c:pt>
              </c:numCache>
            </c:numRef>
          </c:yVal>
          <c:smooth val="0"/>
          <c:extLst>
            <c:ext xmlns:c16="http://schemas.microsoft.com/office/drawing/2014/chart" uri="{C3380CC4-5D6E-409C-BE32-E72D297353CC}">
              <c16:uniqueId val="{00000007-40F7-B945-8E4F-B0C05AFF3D63}"/>
            </c:ext>
          </c:extLst>
        </c:ser>
        <c:ser>
          <c:idx val="1"/>
          <c:order val="1"/>
          <c:spPr>
            <a:ln w="47625">
              <a:noFill/>
            </a:ln>
          </c:spPr>
          <c:marker>
            <c:symbol val="circle"/>
            <c:size val="3"/>
            <c:spPr>
              <a:solidFill>
                <a:schemeClr val="tx1"/>
              </a:solidFill>
              <a:ln>
                <a:solidFill>
                  <a:schemeClr val="tx1"/>
                </a:solidFill>
              </a:ln>
            </c:spPr>
          </c:marker>
          <c:xVal>
            <c:strRef>
              <c:f>Sheet1!$K$76:$M$76</c:f>
              <c:strCache>
                <c:ptCount val="3"/>
                <c:pt idx="0">
                  <c:v>WT</c:v>
                </c:pt>
                <c:pt idx="1">
                  <c:v>Pax</c:v>
                </c:pt>
                <c:pt idx="2">
                  <c:v>ZCCHC7</c:v>
                </c:pt>
              </c:strCache>
            </c:strRef>
          </c:xVal>
          <c:yVal>
            <c:numRef>
              <c:f>Sheet1!$K$78:$M$78</c:f>
              <c:numCache>
                <c:formatCode>General</c:formatCode>
                <c:ptCount val="3"/>
                <c:pt idx="0">
                  <c:v>1</c:v>
                </c:pt>
                <c:pt idx="1">
                  <c:v>0.81790205855778397</c:v>
                </c:pt>
                <c:pt idx="2">
                  <c:v>1.972</c:v>
                </c:pt>
              </c:numCache>
            </c:numRef>
          </c:yVal>
          <c:smooth val="0"/>
          <c:extLst>
            <c:ext xmlns:c16="http://schemas.microsoft.com/office/drawing/2014/chart" uri="{C3380CC4-5D6E-409C-BE32-E72D297353CC}">
              <c16:uniqueId val="{00000008-40F7-B945-8E4F-B0C05AFF3D63}"/>
            </c:ext>
          </c:extLst>
        </c:ser>
        <c:ser>
          <c:idx val="2"/>
          <c:order val="2"/>
          <c:spPr>
            <a:ln w="47625">
              <a:noFill/>
            </a:ln>
          </c:spPr>
          <c:marker>
            <c:symbol val="circle"/>
            <c:size val="3"/>
            <c:spPr>
              <a:solidFill>
                <a:schemeClr val="tx1"/>
              </a:solidFill>
              <a:ln>
                <a:solidFill>
                  <a:schemeClr val="tx1"/>
                </a:solidFill>
              </a:ln>
            </c:spPr>
          </c:marker>
          <c:xVal>
            <c:strRef>
              <c:f>Sheet1!$K$76:$M$76</c:f>
              <c:strCache>
                <c:ptCount val="3"/>
                <c:pt idx="0">
                  <c:v>WT</c:v>
                </c:pt>
                <c:pt idx="1">
                  <c:v>Pax</c:v>
                </c:pt>
                <c:pt idx="2">
                  <c:v>ZCCHC7</c:v>
                </c:pt>
              </c:strCache>
            </c:strRef>
          </c:xVal>
          <c:yVal>
            <c:numRef>
              <c:f>Sheet1!$K$79:$M$79</c:f>
              <c:numCache>
                <c:formatCode>General</c:formatCode>
                <c:ptCount val="3"/>
                <c:pt idx="0">
                  <c:v>1</c:v>
                </c:pt>
                <c:pt idx="1">
                  <c:v>0.88884268116656895</c:v>
                </c:pt>
                <c:pt idx="2">
                  <c:v>1.827</c:v>
                </c:pt>
              </c:numCache>
            </c:numRef>
          </c:yVal>
          <c:smooth val="0"/>
          <c:extLst>
            <c:ext xmlns:c16="http://schemas.microsoft.com/office/drawing/2014/chart" uri="{C3380CC4-5D6E-409C-BE32-E72D297353CC}">
              <c16:uniqueId val="{00000009-40F7-B945-8E4F-B0C05AFF3D63}"/>
            </c:ext>
          </c:extLst>
        </c:ser>
        <c:ser>
          <c:idx val="3"/>
          <c:order val="3"/>
          <c:spPr>
            <a:ln w="47625">
              <a:noFill/>
            </a:ln>
          </c:spPr>
          <c:marker>
            <c:symbol val="circle"/>
            <c:size val="3"/>
            <c:spPr>
              <a:solidFill>
                <a:schemeClr val="tx1"/>
              </a:solidFill>
              <a:ln>
                <a:solidFill>
                  <a:schemeClr val="tx1"/>
                </a:solidFill>
              </a:ln>
            </c:spPr>
          </c:marker>
          <c:xVal>
            <c:strRef>
              <c:f>Sheet1!$K$76:$M$76</c:f>
              <c:strCache>
                <c:ptCount val="3"/>
                <c:pt idx="0">
                  <c:v>WT</c:v>
                </c:pt>
                <c:pt idx="1">
                  <c:v>Pax</c:v>
                </c:pt>
                <c:pt idx="2">
                  <c:v>ZCCHC7</c:v>
                </c:pt>
              </c:strCache>
            </c:strRef>
          </c:xVal>
          <c:yVal>
            <c:numRef>
              <c:f>Sheet1!$K$80:$M$80</c:f>
              <c:numCache>
                <c:formatCode>General</c:formatCode>
                <c:ptCount val="3"/>
                <c:pt idx="0">
                  <c:v>1</c:v>
                </c:pt>
                <c:pt idx="1">
                  <c:v>0.801069877589622</c:v>
                </c:pt>
              </c:numCache>
            </c:numRef>
          </c:yVal>
          <c:smooth val="0"/>
          <c:extLst>
            <c:ext xmlns:c16="http://schemas.microsoft.com/office/drawing/2014/chart" uri="{C3380CC4-5D6E-409C-BE32-E72D297353CC}">
              <c16:uniqueId val="{0000000A-40F7-B945-8E4F-B0C05AFF3D63}"/>
            </c:ext>
          </c:extLst>
        </c:ser>
        <c:ser>
          <c:idx val="4"/>
          <c:order val="4"/>
          <c:spPr>
            <a:ln w="47625">
              <a:noFill/>
            </a:ln>
          </c:spPr>
          <c:marker>
            <c:symbol val="circle"/>
            <c:size val="3"/>
            <c:spPr>
              <a:solidFill>
                <a:schemeClr val="tx1"/>
              </a:solidFill>
              <a:ln>
                <a:solidFill>
                  <a:schemeClr val="tx1"/>
                </a:solidFill>
              </a:ln>
            </c:spPr>
          </c:marker>
          <c:xVal>
            <c:strRef>
              <c:f>Sheet1!$K$76:$M$76</c:f>
              <c:strCache>
                <c:ptCount val="3"/>
                <c:pt idx="0">
                  <c:v>WT</c:v>
                </c:pt>
                <c:pt idx="1">
                  <c:v>Pax</c:v>
                </c:pt>
                <c:pt idx="2">
                  <c:v>ZCCHC7</c:v>
                </c:pt>
              </c:strCache>
            </c:strRef>
          </c:xVal>
          <c:yVal>
            <c:numRef>
              <c:f>Sheet1!$K$81:$M$81</c:f>
              <c:numCache>
                <c:formatCode>General</c:formatCode>
                <c:ptCount val="3"/>
                <c:pt idx="0">
                  <c:v>1</c:v>
                </c:pt>
                <c:pt idx="1">
                  <c:v>0.823591017267572</c:v>
                </c:pt>
              </c:numCache>
            </c:numRef>
          </c:yVal>
          <c:smooth val="0"/>
          <c:extLst>
            <c:ext xmlns:c16="http://schemas.microsoft.com/office/drawing/2014/chart" uri="{C3380CC4-5D6E-409C-BE32-E72D297353CC}">
              <c16:uniqueId val="{0000000B-40F7-B945-8E4F-B0C05AFF3D63}"/>
            </c:ext>
          </c:extLst>
        </c:ser>
        <c:dLbls>
          <c:showLegendKey val="0"/>
          <c:showVal val="0"/>
          <c:showCatName val="0"/>
          <c:showSerName val="0"/>
          <c:showPercent val="0"/>
          <c:showBubbleSize val="0"/>
        </c:dLbls>
        <c:axId val="2137130952"/>
        <c:axId val="2137141016"/>
      </c:scatterChart>
      <c:catAx>
        <c:axId val="2137130952"/>
        <c:scaling>
          <c:orientation val="minMax"/>
        </c:scaling>
        <c:delete val="0"/>
        <c:axPos val="b"/>
        <c:numFmt formatCode="General" sourceLinked="1"/>
        <c:majorTickMark val="out"/>
        <c:minorTickMark val="none"/>
        <c:tickLblPos val="nextTo"/>
        <c:spPr>
          <a:solidFill>
            <a:schemeClr val="bg1"/>
          </a:solidFill>
        </c:spPr>
        <c:txPr>
          <a:bodyPr/>
          <a:lstStyle/>
          <a:p>
            <a:pPr>
              <a:defRPr>
                <a:solidFill>
                  <a:schemeClr val="bg1"/>
                </a:solidFill>
              </a:defRPr>
            </a:pPr>
            <a:endParaRPr lang="en-US"/>
          </a:p>
        </c:txPr>
        <c:crossAx val="2137141016"/>
        <c:crosses val="autoZero"/>
        <c:auto val="1"/>
        <c:lblAlgn val="ctr"/>
        <c:lblOffset val="100"/>
        <c:noMultiLvlLbl val="0"/>
      </c:catAx>
      <c:valAx>
        <c:axId val="2137141016"/>
        <c:scaling>
          <c:orientation val="minMax"/>
        </c:scaling>
        <c:delete val="0"/>
        <c:axPos val="l"/>
        <c:numFmt formatCode="General" sourceLinked="1"/>
        <c:majorTickMark val="out"/>
        <c:minorTickMark val="none"/>
        <c:tickLblPos val="nextTo"/>
        <c:txPr>
          <a:bodyPr/>
          <a:lstStyle/>
          <a:p>
            <a:pPr>
              <a:defRPr>
                <a:latin typeface="Helvetica"/>
              </a:defRPr>
            </a:pPr>
            <a:endParaRPr lang="en-US"/>
          </a:p>
        </c:txPr>
        <c:crossAx val="2137130952"/>
        <c:crosses val="autoZero"/>
        <c:crossBetween val="between"/>
      </c:valAx>
    </c:plotArea>
    <c:plotVisOnly val="1"/>
    <c:dispBlanksAs val="gap"/>
    <c:showDLblsOverMax val="0"/>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2-02-27T21:25:22.859" idx="1">
    <p:pos x="10" y="10"/>
    <p:text>The boxes for P3 should be superimposed because they occured at the same time.</p:text>
    <p:extLst>
      <p:ext uri="{C676402C-5697-4E1C-873F-D02D1690AC5C}">
        <p15:threadingInfo xmlns:p15="http://schemas.microsoft.com/office/powerpoint/2012/main" timeZoneBias="300"/>
      </p:ext>
    </p:extLst>
  </p:cm>
  <p:cm authorId="1" dt="2022-02-27T21:28:00.489" idx="2">
    <p:pos x="180" y="2"/>
    <p:text>Can we provide any more info than "intergenic" and "?" in 1B?</p:text>
    <p:extLst>
      <p:ext uri="{C676402C-5697-4E1C-873F-D02D1690AC5C}">
        <p15:threadingInfo xmlns:p15="http://schemas.microsoft.com/office/powerpoint/2012/main" timeZoneBias="300"/>
      </p:ext>
    </p:extLst>
  </p:cm>
  <p:cm authorId="2" dt="2022-03-02T19:16:24.240" idx="1">
    <p:pos x="180" y="138"/>
    <p:text>The "?" here is because we do not know the translocation partner, there are just many split reads on the breakpoint. I run blat &amp; blast for those reads, but no result output.</p:text>
    <p:extLst>
      <p:ext uri="{C676402C-5697-4E1C-873F-D02D1690AC5C}">
        <p15:threadingInfo xmlns:p15="http://schemas.microsoft.com/office/powerpoint/2012/main" timeZoneBias="-480">
          <p15:parentCm authorId="1" idx="2"/>
        </p15:threadingInfo>
      </p:ext>
    </p:extLst>
  </p:cm>
  <p:cm authorId="1" dt="2022-02-27T21:40:54.446" idx="3">
    <p:pos x="378" y="8"/>
    <p:text>I would take out the word "tumor" from the x axes in D. Also, we refer to this as "variant allele frequency (VAF)" elsewhere in the paper and I thought that was a more universally recognized term? As I mentioned in the text, showing that some of the FL have MYC translocations brings up additional issues that might need to be discussed--FL with double hit are a recognized occurence but are supposed to be pretty rare. It is difficult to sort out in P3 because it was the same sample as the DHL and so contamination in microdissection could account for this. But it seems P4 was an FL with MYC rearrangement. But we're only showing it in E (not in C). We need to decide how much to mention abouyt this.</p:text>
    <p:extLst>
      <p:ext uri="{C676402C-5697-4E1C-873F-D02D1690AC5C}">
        <p15:threadingInfo xmlns:p15="http://schemas.microsoft.com/office/powerpoint/2012/main" timeZoneBias="300"/>
      </p:ext>
    </p:extLst>
  </p:cm>
  <p:cm authorId="2" dt="2022-03-02T21:43:13.722" idx="2">
    <p:pos x="378" y="144"/>
    <p:text>MYC-IGH breakpoint in P3-FL has been added in figure C, P4 was not shown because it's not IGH involved SV</p:text>
    <p:extLst>
      <p:ext uri="{C676402C-5697-4E1C-873F-D02D1690AC5C}">
        <p15:threadingInfo xmlns:p15="http://schemas.microsoft.com/office/powerpoint/2012/main" timeZoneBias="-480">
          <p15:parentCm authorId="1"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2-27T22:08:04.381" idx="4">
    <p:pos x="5" y="-67"/>
    <p:text>I think we could remove "all somatic mutations" from A.</p:text>
    <p:extLst>
      <p:ext uri="{C676402C-5697-4E1C-873F-D02D1690AC5C}">
        <p15:threadingInfo xmlns:p15="http://schemas.microsoft.com/office/powerpoint/2012/main" timeZoneBias="300"/>
      </p:ext>
    </p:extLst>
  </p:cm>
  <p:cm authorId="1" dt="2022-02-27T22:08:35.914" idx="5">
    <p:pos x="4764" y="3194"/>
    <p:text>I think we can take out the heading for B. Also, the Y axis label should maybe be "difference in number of samples harboring mutation." "Mutated patients" sounds strange. Same with the legend at the bottom--I would write "difference in number of mutations" instead.</p:text>
    <p:extLst>
      <p:ext uri="{C676402C-5697-4E1C-873F-D02D1690AC5C}">
        <p15:threadingInfo xmlns:p15="http://schemas.microsoft.com/office/powerpoint/2012/main" timeZoneBias="300"/>
      </p:ext>
    </p:extLst>
  </p:cm>
  <p:cm authorId="1" dt="2022-02-27T22:10:37.825" idx="6">
    <p:pos x="6554" y="7448"/>
    <p:text>I would take out the header from C. Also, the peaks in the gray boxes are not labeled.</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2-27T22:28:43.365" idx="7">
    <p:pos x="4837" y="10"/>
    <p:text>I would remove "tumor" from the legend in D and just say FL or DHL</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2-27T23:17:17.740" idx="8">
    <p:pos x="10" y="10"/>
    <p:text>Peaks are not labeled in A and B. It seems that C pertains to CXCR4, which is not what the legend describes currently.</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2-27T23:28:36.133" idx="10">
    <p:pos x="5817" y="235"/>
    <p:text>I would take out the label referring to Bam files.</p:text>
    <p:extLst>
      <p:ext uri="{C676402C-5697-4E1C-873F-D02D1690AC5C}">
        <p15:threadingInfo xmlns:p15="http://schemas.microsoft.com/office/powerpoint/2012/main" timeZoneBias="300"/>
      </p:ext>
    </p:extLst>
  </p:cm>
  <p:cm authorId="1" dt="2022-02-27T23:28:53.182" idx="11">
    <p:pos x="5329" y="27"/>
    <p:text>The table in C appears incomplete? Empty cells.</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2-27T23:37:06.834" idx="13">
    <p:pos x="146" y="146"/>
    <p:text>I am confused by what is meant by "total peak size" in A.</p:text>
    <p:extLst>
      <p:ext uri="{C676402C-5697-4E1C-873F-D02D1690AC5C}">
        <p15:threadingInfo xmlns:p15="http://schemas.microsoft.com/office/powerpoint/2012/main" timeZoneBias="300"/>
      </p:ext>
    </p:extLst>
  </p:cm>
  <p:cm authorId="1" dt="2022-02-27T23:37:52.281" idx="14">
    <p:pos x="10" y="10"/>
    <p:text>I would say overlapping instead of overlapped on the Y axis of A.</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2-27T23:41:40.455" idx="15">
    <p:pos x="10" y="10"/>
    <p:text>The font in the legend of A looks blurry.</p:text>
    <p:extLst>
      <p:ext uri="{C676402C-5697-4E1C-873F-D02D1690AC5C}">
        <p15:threadingInfo xmlns:p15="http://schemas.microsoft.com/office/powerpoint/2012/main" timeZoneBias="300"/>
      </p:ext>
    </p:extLst>
  </p:cm>
  <p:cm authorId="1" dt="2022-02-27T23:44:51.117" idx="16">
    <p:pos x="146" y="146"/>
    <p:text>Need new labels to refer to the prior studies cited here. I recommend CLL (first author, et al) and DLBCL (Morin et al).</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2-27T23:50:00.747" idx="19">
    <p:pos x="10" y="10"/>
    <p:text>The legend for A refers to two TSS but they don't seem to be labeled in the figure.</p:text>
    <p:extLst>
      <p:ext uri="{C676402C-5697-4E1C-873F-D02D1690AC5C}">
        <p15:threadingInfo xmlns:p15="http://schemas.microsoft.com/office/powerpoint/2012/main" timeZoneBias="300"/>
      </p:ext>
    </p:extLst>
  </p:cm>
  <p:cm authorId="1" dt="2022-02-27T23:50:52.457" idx="20">
    <p:pos x="189" y="3473"/>
    <p:text>I would not use "Nature 2021" to refer to the paper in this figure. Should be first author, et al.</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47993-031F-8547-9232-57E8E5F61B3B}" type="datetimeFigureOut">
              <a:rPr lang="en-US" smtClean="0"/>
              <a:t>6/20/22</a:t>
            </a:fld>
            <a:endParaRPr lang="en-US" dirty="0"/>
          </a:p>
        </p:txBody>
      </p:sp>
      <p:sp>
        <p:nvSpPr>
          <p:cNvPr id="4" name="Slide Image Placeholder 3"/>
          <p:cNvSpPr>
            <a:spLocks noGrp="1" noRot="1" noChangeAspect="1"/>
          </p:cNvSpPr>
          <p:nvPr>
            <p:ph type="sldImg" idx="2"/>
          </p:nvPr>
        </p:nvSpPr>
        <p:spPr>
          <a:xfrm>
            <a:off x="2332038" y="1143000"/>
            <a:ext cx="21939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6AEC1-E976-9547-B598-D05CC44B4F55}" type="slidenum">
              <a:rPr lang="en-US" smtClean="0"/>
              <a:t>‹#›</a:t>
            </a:fld>
            <a:endParaRPr lang="en-US" dirty="0"/>
          </a:p>
        </p:txBody>
      </p:sp>
    </p:spTree>
    <p:extLst>
      <p:ext uri="{BB962C8B-B14F-4D97-AF65-F5344CB8AC3E}">
        <p14:creationId xmlns:p14="http://schemas.microsoft.com/office/powerpoint/2010/main" val="3421406596"/>
      </p:ext>
    </p:extLst>
  </p:cSld>
  <p:clrMap bg1="lt1" tx1="dk1" bg2="lt2" tx2="dk2" accent1="accent1" accent2="accent2" accent3="accent3" accent4="accent4" accent5="accent5" accent6="accent6" hlink="hlink" folHlink="folHlink"/>
  <p:notesStyle>
    <a:lvl1pPr marL="0" algn="l" defTabSz="1511570" rtl="0" eaLnBrk="1" latinLnBrk="0" hangingPunct="1">
      <a:defRPr sz="1984" kern="1200">
        <a:solidFill>
          <a:schemeClr val="tx1"/>
        </a:solidFill>
        <a:latin typeface="+mn-lt"/>
        <a:ea typeface="+mn-ea"/>
        <a:cs typeface="+mn-cs"/>
      </a:defRPr>
    </a:lvl1pPr>
    <a:lvl2pPr marL="755785" algn="l" defTabSz="1511570" rtl="0" eaLnBrk="1" latinLnBrk="0" hangingPunct="1">
      <a:defRPr sz="1984" kern="1200">
        <a:solidFill>
          <a:schemeClr val="tx1"/>
        </a:solidFill>
        <a:latin typeface="+mn-lt"/>
        <a:ea typeface="+mn-ea"/>
        <a:cs typeface="+mn-cs"/>
      </a:defRPr>
    </a:lvl2pPr>
    <a:lvl3pPr marL="1511570" algn="l" defTabSz="1511570" rtl="0" eaLnBrk="1" latinLnBrk="0" hangingPunct="1">
      <a:defRPr sz="1984" kern="1200">
        <a:solidFill>
          <a:schemeClr val="tx1"/>
        </a:solidFill>
        <a:latin typeface="+mn-lt"/>
        <a:ea typeface="+mn-ea"/>
        <a:cs typeface="+mn-cs"/>
      </a:defRPr>
    </a:lvl3pPr>
    <a:lvl4pPr marL="2267357" algn="l" defTabSz="1511570" rtl="0" eaLnBrk="1" latinLnBrk="0" hangingPunct="1">
      <a:defRPr sz="1984" kern="1200">
        <a:solidFill>
          <a:schemeClr val="tx1"/>
        </a:solidFill>
        <a:latin typeface="+mn-lt"/>
        <a:ea typeface="+mn-ea"/>
        <a:cs typeface="+mn-cs"/>
      </a:defRPr>
    </a:lvl4pPr>
    <a:lvl5pPr marL="3023142" algn="l" defTabSz="1511570" rtl="0" eaLnBrk="1" latinLnBrk="0" hangingPunct="1">
      <a:defRPr sz="1984" kern="1200">
        <a:solidFill>
          <a:schemeClr val="tx1"/>
        </a:solidFill>
        <a:latin typeface="+mn-lt"/>
        <a:ea typeface="+mn-ea"/>
        <a:cs typeface="+mn-cs"/>
      </a:defRPr>
    </a:lvl5pPr>
    <a:lvl6pPr marL="3778927" algn="l" defTabSz="1511570" rtl="0" eaLnBrk="1" latinLnBrk="0" hangingPunct="1">
      <a:defRPr sz="1984" kern="1200">
        <a:solidFill>
          <a:schemeClr val="tx1"/>
        </a:solidFill>
        <a:latin typeface="+mn-lt"/>
        <a:ea typeface="+mn-ea"/>
        <a:cs typeface="+mn-cs"/>
      </a:defRPr>
    </a:lvl6pPr>
    <a:lvl7pPr marL="4534712" algn="l" defTabSz="1511570" rtl="0" eaLnBrk="1" latinLnBrk="0" hangingPunct="1">
      <a:defRPr sz="1984" kern="1200">
        <a:solidFill>
          <a:schemeClr val="tx1"/>
        </a:solidFill>
        <a:latin typeface="+mn-lt"/>
        <a:ea typeface="+mn-ea"/>
        <a:cs typeface="+mn-cs"/>
      </a:defRPr>
    </a:lvl7pPr>
    <a:lvl8pPr marL="5290498" algn="l" defTabSz="1511570" rtl="0" eaLnBrk="1" latinLnBrk="0" hangingPunct="1">
      <a:defRPr sz="1984" kern="1200">
        <a:solidFill>
          <a:schemeClr val="tx1"/>
        </a:solidFill>
        <a:latin typeface="+mn-lt"/>
        <a:ea typeface="+mn-ea"/>
        <a:cs typeface="+mn-cs"/>
      </a:defRPr>
    </a:lvl8pPr>
    <a:lvl9pPr marL="6046284" algn="l" defTabSz="1511570" rtl="0" eaLnBrk="1" latinLnBrk="0" hangingPunct="1">
      <a:defRPr sz="198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Sliding</a:t>
            </a:r>
            <a:r>
              <a:rPr lang="zh-CN" altLang="en-US" dirty="0"/>
              <a:t> </a:t>
            </a:r>
            <a:r>
              <a:rPr lang="en-US" altLang="zh-CN" dirty="0"/>
              <a:t>window</a:t>
            </a:r>
          </a:p>
          <a:p>
            <a:r>
              <a:rPr lang="en-US" altLang="zh-CN" dirty="0"/>
              <a:t>Zoom</a:t>
            </a:r>
            <a:r>
              <a:rPr lang="zh-CN" altLang="en-US" dirty="0"/>
              <a:t> </a:t>
            </a:r>
            <a:r>
              <a:rPr lang="en-US" altLang="zh-CN" dirty="0"/>
              <a:t>in</a:t>
            </a:r>
            <a:r>
              <a:rPr lang="zh-CN" altLang="en-US" dirty="0"/>
              <a:t> </a:t>
            </a:r>
            <a:r>
              <a:rPr lang="en-US" altLang="zh-CN" dirty="0"/>
              <a:t>and</a:t>
            </a:r>
            <a:r>
              <a:rPr lang="zh-CN" altLang="en-US" dirty="0"/>
              <a:t> </a:t>
            </a:r>
            <a:r>
              <a:rPr lang="en-US" altLang="zh-CN" dirty="0"/>
              <a:t>chi</a:t>
            </a:r>
            <a:r>
              <a:rPr lang="zh-CN" altLang="en-US" dirty="0"/>
              <a:t> </a:t>
            </a:r>
            <a:r>
              <a:rPr lang="en-US" altLang="zh-CN" dirty="0"/>
              <a:t>test</a:t>
            </a:r>
            <a:r>
              <a:rPr lang="zh-CN" altLang="en-US" dirty="0"/>
              <a:t> </a:t>
            </a:r>
            <a:r>
              <a:rPr lang="en-US" altLang="zh-CN" dirty="0"/>
              <a:t>for</a:t>
            </a:r>
            <a:r>
              <a:rPr lang="zh-CN" altLang="en-US" dirty="0"/>
              <a:t> </a:t>
            </a:r>
            <a:r>
              <a:rPr lang="en-US" altLang="zh-CN" dirty="0"/>
              <a:t>right</a:t>
            </a:r>
            <a:r>
              <a:rPr lang="zh-CN" altLang="en-US" dirty="0"/>
              <a:t> </a:t>
            </a:r>
            <a:r>
              <a:rPr lang="en-US" altLang="zh-CN" dirty="0"/>
              <a:t>fig</a:t>
            </a:r>
            <a:endParaRPr lang="en-US" dirty="0"/>
          </a:p>
          <a:p>
            <a:endParaRPr lang="en-US" dirty="0"/>
          </a:p>
        </p:txBody>
      </p:sp>
      <p:sp>
        <p:nvSpPr>
          <p:cNvPr id="4" name="Slide Number Placeholder 3"/>
          <p:cNvSpPr>
            <a:spLocks noGrp="1"/>
          </p:cNvSpPr>
          <p:nvPr>
            <p:ph type="sldNum" sz="quarter" idx="5"/>
          </p:nvPr>
        </p:nvSpPr>
        <p:spPr/>
        <p:txBody>
          <a:bodyPr/>
          <a:lstStyle/>
          <a:p>
            <a:fld id="{A306AEC1-E976-9547-B598-D05CC44B4F55}" type="slidenum">
              <a:rPr lang="en-US" smtClean="0"/>
              <a:t>1</a:t>
            </a:fld>
            <a:endParaRPr lang="en-US" dirty="0"/>
          </a:p>
        </p:txBody>
      </p:sp>
    </p:spTree>
    <p:extLst>
      <p:ext uri="{BB962C8B-B14F-4D97-AF65-F5344CB8AC3E}">
        <p14:creationId xmlns:p14="http://schemas.microsoft.com/office/powerpoint/2010/main" val="328630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BCL2</a:t>
            </a:r>
            <a:r>
              <a:rPr lang="zh-CN" altLang="en-US" dirty="0"/>
              <a:t> </a:t>
            </a:r>
            <a:r>
              <a:rPr lang="en-US" altLang="zh-CN" dirty="0"/>
              <a:t>label</a:t>
            </a:r>
            <a:r>
              <a:rPr lang="zh-CN" altLang="en-US" dirty="0"/>
              <a:t> </a:t>
            </a:r>
            <a:r>
              <a:rPr lang="en-US" altLang="zh-CN" dirty="0"/>
              <a:t>in</a:t>
            </a:r>
            <a:r>
              <a:rPr lang="zh-CN" altLang="en-US" dirty="0"/>
              <a:t> </a:t>
            </a:r>
            <a:r>
              <a:rPr lang="en-US" altLang="zh-CN" dirty="0"/>
              <a:t>fig</a:t>
            </a:r>
            <a:r>
              <a:rPr lang="zh-CN" altLang="en-US" dirty="0"/>
              <a:t> </a:t>
            </a:r>
            <a:r>
              <a:rPr lang="en-US" altLang="zh-CN" dirty="0"/>
              <a:t>B</a:t>
            </a:r>
            <a:r>
              <a:rPr lang="zh-CN" altLang="en-US" dirty="0"/>
              <a:t> </a:t>
            </a:r>
            <a:r>
              <a:rPr lang="en-US" altLang="zh-CN" dirty="0"/>
              <a:t>and</a:t>
            </a:r>
            <a:r>
              <a:rPr lang="zh-CN" altLang="en-US" dirty="0"/>
              <a:t> </a:t>
            </a:r>
            <a:r>
              <a:rPr lang="en-US" altLang="zh-CN" dirty="0"/>
              <a:t>C</a:t>
            </a:r>
            <a:r>
              <a:rPr lang="zh-CN" altLang="en-US" dirty="0"/>
              <a:t> </a:t>
            </a:r>
            <a:endParaRPr lang="en-US" altLang="zh-CN" dirty="0"/>
          </a:p>
        </p:txBody>
      </p:sp>
      <p:sp>
        <p:nvSpPr>
          <p:cNvPr id="4" name="Slide Number Placeholder 3"/>
          <p:cNvSpPr>
            <a:spLocks noGrp="1"/>
          </p:cNvSpPr>
          <p:nvPr>
            <p:ph type="sldNum" sz="quarter" idx="5"/>
          </p:nvPr>
        </p:nvSpPr>
        <p:spPr/>
        <p:txBody>
          <a:bodyPr/>
          <a:lstStyle/>
          <a:p>
            <a:fld id="{A306AEC1-E976-9547-B598-D05CC44B4F55}" type="slidenum">
              <a:rPr lang="en-US" smtClean="0"/>
              <a:t>2</a:t>
            </a:fld>
            <a:endParaRPr lang="en-US" dirty="0"/>
          </a:p>
        </p:txBody>
      </p:sp>
    </p:spTree>
    <p:extLst>
      <p:ext uri="{BB962C8B-B14F-4D97-AF65-F5344CB8AC3E}">
        <p14:creationId xmlns:p14="http://schemas.microsoft.com/office/powerpoint/2010/main" val="3970689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06AEC1-E976-9547-B598-D05CC44B4F55}" type="slidenum">
              <a:rPr lang="en-US" smtClean="0"/>
              <a:t>3</a:t>
            </a:fld>
            <a:endParaRPr lang="en-US" dirty="0"/>
          </a:p>
        </p:txBody>
      </p:sp>
    </p:spTree>
    <p:extLst>
      <p:ext uri="{BB962C8B-B14F-4D97-AF65-F5344CB8AC3E}">
        <p14:creationId xmlns:p14="http://schemas.microsoft.com/office/powerpoint/2010/main" val="2167311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06AEC1-E976-9547-B598-D05CC44B4F55}" type="slidenum">
              <a:rPr lang="en-US" smtClean="0"/>
              <a:t>4</a:t>
            </a:fld>
            <a:endParaRPr lang="en-US" dirty="0"/>
          </a:p>
        </p:txBody>
      </p:sp>
    </p:spTree>
    <p:extLst>
      <p:ext uri="{BB962C8B-B14F-4D97-AF65-F5344CB8AC3E}">
        <p14:creationId xmlns:p14="http://schemas.microsoft.com/office/powerpoint/2010/main" val="3709892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06AEC1-E976-9547-B598-D05CC44B4F55}" type="slidenum">
              <a:rPr lang="en-US" smtClean="0"/>
              <a:t>8</a:t>
            </a:fld>
            <a:endParaRPr lang="en-US" dirty="0"/>
          </a:p>
        </p:txBody>
      </p:sp>
    </p:spTree>
    <p:extLst>
      <p:ext uri="{BB962C8B-B14F-4D97-AF65-F5344CB8AC3E}">
        <p14:creationId xmlns:p14="http://schemas.microsoft.com/office/powerpoint/2010/main" val="230977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4037" y="2651323"/>
            <a:ext cx="9792415" cy="5640152"/>
          </a:xfrm>
        </p:spPr>
        <p:txBody>
          <a:bodyPr anchor="b"/>
          <a:lstStyle>
            <a:lvl1pPr algn="ctr">
              <a:defRPr sz="7559"/>
            </a:lvl1pPr>
          </a:lstStyle>
          <a:p>
            <a:r>
              <a:rPr lang="en-GB"/>
              <a:t>Click to edit Master title style</a:t>
            </a:r>
            <a:endParaRPr lang="en-US" dirty="0"/>
          </a:p>
        </p:txBody>
      </p:sp>
      <p:sp>
        <p:nvSpPr>
          <p:cNvPr id="3" name="Subtitle 2"/>
          <p:cNvSpPr>
            <a:spLocks noGrp="1"/>
          </p:cNvSpPr>
          <p:nvPr>
            <p:ph type="subTitle" idx="1"/>
          </p:nvPr>
        </p:nvSpPr>
        <p:spPr>
          <a:xfrm>
            <a:off x="1440061" y="8508981"/>
            <a:ext cx="8640366" cy="3911355"/>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1913845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1711993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50" y="862524"/>
            <a:ext cx="2484105" cy="1372912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92034" y="862524"/>
            <a:ext cx="7308310" cy="1372912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12173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88750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4" y="4038864"/>
            <a:ext cx="9936421" cy="6738931"/>
          </a:xfrm>
        </p:spPr>
        <p:txBody>
          <a:bodyPr anchor="b"/>
          <a:lstStyle>
            <a:lvl1pPr>
              <a:defRPr sz="7559"/>
            </a:lvl1pPr>
          </a:lstStyle>
          <a:p>
            <a:r>
              <a:rPr lang="en-GB"/>
              <a:t>Click to edit Master title style</a:t>
            </a:r>
            <a:endParaRPr lang="en-US" dirty="0"/>
          </a:p>
        </p:txBody>
      </p:sp>
      <p:sp>
        <p:nvSpPr>
          <p:cNvPr id="3" name="Text Placeholder 2"/>
          <p:cNvSpPr>
            <a:spLocks noGrp="1"/>
          </p:cNvSpPr>
          <p:nvPr>
            <p:ph type="body" idx="1"/>
          </p:nvPr>
        </p:nvSpPr>
        <p:spPr>
          <a:xfrm>
            <a:off x="786034" y="10841548"/>
            <a:ext cx="9936421" cy="3543845"/>
          </a:xfrm>
        </p:spPr>
        <p:txBody>
          <a:bodyPr/>
          <a:lstStyle>
            <a:lvl1pPr marL="0" indent="0">
              <a:buNone/>
              <a:defRPr sz="3024">
                <a:solidFill>
                  <a:schemeClr val="tx1"/>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7876B1B-FD4B-094B-862D-64B4F87A212E}" type="datetimeFigureOut">
              <a:rPr lang="en-US" smtClean="0"/>
              <a:t>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4188910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92034" y="4312617"/>
            <a:ext cx="4896207" cy="102790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32247" y="4312617"/>
            <a:ext cx="4896207" cy="102790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7876B1B-FD4B-094B-862D-64B4F87A212E}" type="datetimeFigureOut">
              <a:rPr lang="en-US" smtClean="0"/>
              <a:t>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52806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93534" y="862527"/>
            <a:ext cx="9936421" cy="31313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793535" y="3971359"/>
            <a:ext cx="4873706" cy="194630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en-GB"/>
              <a:t>Click to edit Master text styles</a:t>
            </a:r>
          </a:p>
        </p:txBody>
      </p:sp>
      <p:sp>
        <p:nvSpPr>
          <p:cNvPr id="4" name="Content Placeholder 3"/>
          <p:cNvSpPr>
            <a:spLocks noGrp="1"/>
          </p:cNvSpPr>
          <p:nvPr>
            <p:ph sz="half" idx="2"/>
          </p:nvPr>
        </p:nvSpPr>
        <p:spPr>
          <a:xfrm>
            <a:off x="793535" y="5917660"/>
            <a:ext cx="4873706" cy="87039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832248" y="3971359"/>
            <a:ext cx="4897708" cy="194630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en-GB"/>
              <a:t>Click to edit Master text styles</a:t>
            </a:r>
          </a:p>
        </p:txBody>
      </p:sp>
      <p:sp>
        <p:nvSpPr>
          <p:cNvPr id="6" name="Content Placeholder 5"/>
          <p:cNvSpPr>
            <a:spLocks noGrp="1"/>
          </p:cNvSpPr>
          <p:nvPr>
            <p:ph sz="quarter" idx="4"/>
          </p:nvPr>
        </p:nvSpPr>
        <p:spPr>
          <a:xfrm>
            <a:off x="5832248" y="5917660"/>
            <a:ext cx="4897708" cy="87039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7876B1B-FD4B-094B-862D-64B4F87A212E}" type="datetimeFigureOut">
              <a:rPr lang="en-US" smtClean="0"/>
              <a:t>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91756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7876B1B-FD4B-094B-862D-64B4F87A212E}" type="datetimeFigureOut">
              <a:rPr lang="en-US" smtClean="0"/>
              <a:t>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71331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76B1B-FD4B-094B-862D-64B4F87A212E}" type="datetimeFigureOut">
              <a:rPr lang="en-US" smtClean="0"/>
              <a:t>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009898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4" y="1080029"/>
            <a:ext cx="3715657" cy="3780102"/>
          </a:xfrm>
        </p:spPr>
        <p:txBody>
          <a:bodyPr anchor="b"/>
          <a:lstStyle>
            <a:lvl1pPr>
              <a:defRPr sz="4032"/>
            </a:lvl1pPr>
          </a:lstStyle>
          <a:p>
            <a:r>
              <a:rPr lang="en-GB"/>
              <a:t>Click to edit Master title style</a:t>
            </a:r>
            <a:endParaRPr lang="en-US" dirty="0"/>
          </a:p>
        </p:txBody>
      </p:sp>
      <p:sp>
        <p:nvSpPr>
          <p:cNvPr id="3" name="Content Placeholder 2"/>
          <p:cNvSpPr>
            <a:spLocks noGrp="1"/>
          </p:cNvSpPr>
          <p:nvPr>
            <p:ph idx="1"/>
          </p:nvPr>
        </p:nvSpPr>
        <p:spPr>
          <a:xfrm>
            <a:off x="4897708" y="2332567"/>
            <a:ext cx="5832247" cy="11512811"/>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93534" y="4860131"/>
            <a:ext cx="3715657" cy="900399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en-GB"/>
              <a:t>Click to edit Master text styles</a:t>
            </a:r>
          </a:p>
        </p:txBody>
      </p:sp>
      <p:sp>
        <p:nvSpPr>
          <p:cNvPr id="5" name="Date Placeholder 4"/>
          <p:cNvSpPr>
            <a:spLocks noGrp="1"/>
          </p:cNvSpPr>
          <p:nvPr>
            <p:ph type="dt" sz="half" idx="10"/>
          </p:nvPr>
        </p:nvSpPr>
        <p:spPr/>
        <p:txBody>
          <a:bodyPr/>
          <a:lstStyle/>
          <a:p>
            <a:fld id="{77876B1B-FD4B-094B-862D-64B4F87A212E}" type="datetimeFigureOut">
              <a:rPr lang="en-US" smtClean="0"/>
              <a:t>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37543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4" y="1080029"/>
            <a:ext cx="3715657" cy="3780102"/>
          </a:xfrm>
        </p:spPr>
        <p:txBody>
          <a:bodyPr anchor="b"/>
          <a:lstStyle>
            <a:lvl1pPr>
              <a:defRPr sz="4032"/>
            </a:lvl1pPr>
          </a:lstStyle>
          <a:p>
            <a:r>
              <a:rPr lang="en-GB"/>
              <a:t>Click to edit Master title style</a:t>
            </a:r>
            <a:endParaRPr lang="en-US" dirty="0"/>
          </a:p>
        </p:txBody>
      </p:sp>
      <p:sp>
        <p:nvSpPr>
          <p:cNvPr id="3" name="Picture Placeholder 2"/>
          <p:cNvSpPr>
            <a:spLocks noGrp="1" noChangeAspect="1"/>
          </p:cNvSpPr>
          <p:nvPr>
            <p:ph type="pic" idx="1"/>
          </p:nvPr>
        </p:nvSpPr>
        <p:spPr>
          <a:xfrm>
            <a:off x="4897708" y="2332567"/>
            <a:ext cx="5832247" cy="11512811"/>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en-GB"/>
              <a:t>Click icon to add picture</a:t>
            </a:r>
            <a:endParaRPr lang="en-US" dirty="0"/>
          </a:p>
        </p:txBody>
      </p:sp>
      <p:sp>
        <p:nvSpPr>
          <p:cNvPr id="4" name="Text Placeholder 3"/>
          <p:cNvSpPr>
            <a:spLocks noGrp="1"/>
          </p:cNvSpPr>
          <p:nvPr>
            <p:ph type="body" sz="half" idx="2"/>
          </p:nvPr>
        </p:nvSpPr>
        <p:spPr>
          <a:xfrm>
            <a:off x="793534" y="4860131"/>
            <a:ext cx="3715657" cy="900399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en-GB"/>
              <a:t>Click to edit Master text styles</a:t>
            </a:r>
          </a:p>
        </p:txBody>
      </p:sp>
      <p:sp>
        <p:nvSpPr>
          <p:cNvPr id="5" name="Date Placeholder 4"/>
          <p:cNvSpPr>
            <a:spLocks noGrp="1"/>
          </p:cNvSpPr>
          <p:nvPr>
            <p:ph type="dt" sz="half" idx="10"/>
          </p:nvPr>
        </p:nvSpPr>
        <p:spPr/>
        <p:txBody>
          <a:bodyPr/>
          <a:lstStyle/>
          <a:p>
            <a:fld id="{77876B1B-FD4B-094B-862D-64B4F87A212E}" type="datetimeFigureOut">
              <a:rPr lang="en-US" smtClean="0"/>
              <a:t>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4084580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862527"/>
            <a:ext cx="9936421" cy="31313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92034" y="4312617"/>
            <a:ext cx="9936421" cy="1027902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2033" y="15015410"/>
            <a:ext cx="2592110" cy="862523"/>
          </a:xfrm>
          <a:prstGeom prst="rect">
            <a:avLst/>
          </a:prstGeom>
        </p:spPr>
        <p:txBody>
          <a:bodyPr vert="horz" lIns="91440" tIns="45720" rIns="91440" bIns="45720" rtlCol="0" anchor="ctr"/>
          <a:lstStyle>
            <a:lvl1pPr algn="l">
              <a:defRPr sz="1512">
                <a:solidFill>
                  <a:schemeClr val="tx1">
                    <a:tint val="75000"/>
                  </a:schemeClr>
                </a:solidFill>
              </a:defRPr>
            </a:lvl1pPr>
          </a:lstStyle>
          <a:p>
            <a:fld id="{77876B1B-FD4B-094B-862D-64B4F87A212E}" type="datetimeFigureOut">
              <a:rPr lang="en-US" smtClean="0"/>
              <a:t>6/20/22</a:t>
            </a:fld>
            <a:endParaRPr lang="en-US" dirty="0"/>
          </a:p>
        </p:txBody>
      </p:sp>
      <p:sp>
        <p:nvSpPr>
          <p:cNvPr id="5" name="Footer Placeholder 4"/>
          <p:cNvSpPr>
            <a:spLocks noGrp="1"/>
          </p:cNvSpPr>
          <p:nvPr>
            <p:ph type="ftr" sz="quarter" idx="3"/>
          </p:nvPr>
        </p:nvSpPr>
        <p:spPr>
          <a:xfrm>
            <a:off x="3816162" y="15015410"/>
            <a:ext cx="3888165" cy="862523"/>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136345" y="15015410"/>
            <a:ext cx="2592110" cy="862523"/>
          </a:xfrm>
          <a:prstGeom prst="rect">
            <a:avLst/>
          </a:prstGeom>
        </p:spPr>
        <p:txBody>
          <a:bodyPr vert="horz" lIns="91440" tIns="45720" rIns="91440" bIns="45720" rtlCol="0" anchor="ctr"/>
          <a:lstStyle>
            <a:lvl1pPr algn="r">
              <a:defRPr sz="1512">
                <a:solidFill>
                  <a:schemeClr val="tx1">
                    <a:tint val="75000"/>
                  </a:schemeClr>
                </a:solidFill>
              </a:defRPr>
            </a:lvl1pPr>
          </a:lstStyle>
          <a:p>
            <a:fld id="{FEE5E96F-F1F6-7442-913D-66E6B4E5FC0F}" type="slidenum">
              <a:rPr lang="en-US" smtClean="0"/>
              <a:t>‹#›</a:t>
            </a:fld>
            <a:endParaRPr lang="en-US" dirty="0"/>
          </a:p>
        </p:txBody>
      </p:sp>
    </p:spTree>
    <p:extLst>
      <p:ext uri="{BB962C8B-B14F-4D97-AF65-F5344CB8AC3E}">
        <p14:creationId xmlns:p14="http://schemas.microsoft.com/office/powerpoint/2010/main" val="631399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comments" Target="../comments/comment1.xml"/><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tiff"/><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comments" Target="../comments/comment2.xml"/><Relationship Id="rId4" Type="http://schemas.openxmlformats.org/officeDocument/2006/relationships/image" Target="../media/image20.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omments" Target="../comments/comment3.xml"/><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4.png"/><Relationship Id="rId7" Type="http://schemas.openxmlformats.org/officeDocument/2006/relationships/image" Target="../media/image38.tiff"/><Relationship Id="rId12"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emf"/><Relationship Id="rId5" Type="http://schemas.openxmlformats.org/officeDocument/2006/relationships/image" Target="../media/image36.tiff"/><Relationship Id="rId10" Type="http://schemas.openxmlformats.org/officeDocument/2006/relationships/image" Target="../media/image41.emf"/><Relationship Id="rId4" Type="http://schemas.openxmlformats.org/officeDocument/2006/relationships/image" Target="../media/image35.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comments" Target="../comments/comment4.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comments" Target="../comments/comment6.xml"/><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comments" Target="../comments/comment7.xml"/></Relationships>
</file>

<file path=ppt/slides/_rels/slide9.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png"/><Relationship Id="rId7" Type="http://schemas.openxmlformats.org/officeDocument/2006/relationships/image" Target="../media/image74.emf"/><Relationship Id="rId12" Type="http://schemas.openxmlformats.org/officeDocument/2006/relationships/comments" Target="../comments/comment8.xm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emf"/><Relationship Id="rId11" Type="http://schemas.openxmlformats.org/officeDocument/2006/relationships/image" Target="../media/image77.emf"/><Relationship Id="rId5" Type="http://schemas.openxmlformats.org/officeDocument/2006/relationships/image" Target="../media/image72.png"/><Relationship Id="rId10" Type="http://schemas.openxmlformats.org/officeDocument/2006/relationships/chart" Target="../charts/chart1.xml"/><Relationship Id="rId4" Type="http://schemas.openxmlformats.org/officeDocument/2006/relationships/image" Target="../media/image71.png"/><Relationship Id="rId9" Type="http://schemas.openxmlformats.org/officeDocument/2006/relationships/image" Target="../media/image7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54FA78C-6A25-B518-1A62-8CB975DF5EE2}"/>
              </a:ext>
            </a:extLst>
          </p:cNvPr>
          <p:cNvPicPr>
            <a:picLocks noChangeAspect="1"/>
          </p:cNvPicPr>
          <p:nvPr/>
        </p:nvPicPr>
        <p:blipFill rotWithShape="1">
          <a:blip r:embed="rId3"/>
          <a:srcRect r="8730"/>
          <a:stretch/>
        </p:blipFill>
        <p:spPr>
          <a:xfrm>
            <a:off x="4364007" y="818936"/>
            <a:ext cx="2111479" cy="336042"/>
          </a:xfrm>
          <a:prstGeom prst="rect">
            <a:avLst/>
          </a:prstGeom>
        </p:spPr>
      </p:pic>
      <p:pic>
        <p:nvPicPr>
          <p:cNvPr id="19" name="Picture 18">
            <a:extLst>
              <a:ext uri="{FF2B5EF4-FFF2-40B4-BE49-F238E27FC236}">
                <a16:creationId xmlns:a16="http://schemas.microsoft.com/office/drawing/2014/main" id="{BF459AFE-5756-44C6-FB3D-0DBA202DC197}"/>
              </a:ext>
            </a:extLst>
          </p:cNvPr>
          <p:cNvPicPr>
            <a:picLocks noChangeAspect="1"/>
          </p:cNvPicPr>
          <p:nvPr/>
        </p:nvPicPr>
        <p:blipFill rotWithShape="1">
          <a:blip r:embed="rId4"/>
          <a:srcRect l="19308" r="18449"/>
          <a:stretch/>
        </p:blipFill>
        <p:spPr>
          <a:xfrm>
            <a:off x="6618030" y="832055"/>
            <a:ext cx="1119113" cy="323469"/>
          </a:xfrm>
          <a:prstGeom prst="rect">
            <a:avLst/>
          </a:prstGeom>
        </p:spPr>
      </p:pic>
      <p:sp>
        <p:nvSpPr>
          <p:cNvPr id="128" name="TextBox 127">
            <a:extLst>
              <a:ext uri="{FF2B5EF4-FFF2-40B4-BE49-F238E27FC236}">
                <a16:creationId xmlns:a16="http://schemas.microsoft.com/office/drawing/2014/main" id="{BD466459-C388-3143-B7BC-B09D1CB3E6A6}"/>
              </a:ext>
            </a:extLst>
          </p:cNvPr>
          <p:cNvSpPr txBox="1"/>
          <p:nvPr/>
        </p:nvSpPr>
        <p:spPr>
          <a:xfrm>
            <a:off x="3859029" y="304649"/>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129" name="TextBox 128">
            <a:extLst>
              <a:ext uri="{FF2B5EF4-FFF2-40B4-BE49-F238E27FC236}">
                <a16:creationId xmlns:a16="http://schemas.microsoft.com/office/drawing/2014/main" id="{0C9F8FBD-D79E-9046-A484-8028384209EE}"/>
              </a:ext>
            </a:extLst>
          </p:cNvPr>
          <p:cNvSpPr txBox="1"/>
          <p:nvPr/>
        </p:nvSpPr>
        <p:spPr>
          <a:xfrm>
            <a:off x="296052" y="304649"/>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sp>
        <p:nvSpPr>
          <p:cNvPr id="134" name="TextBox 133">
            <a:extLst>
              <a:ext uri="{FF2B5EF4-FFF2-40B4-BE49-F238E27FC236}">
                <a16:creationId xmlns:a16="http://schemas.microsoft.com/office/drawing/2014/main" id="{6D1DA04F-F70D-384F-B3EF-3FF2A79CD952}"/>
              </a:ext>
            </a:extLst>
          </p:cNvPr>
          <p:cNvSpPr txBox="1"/>
          <p:nvPr/>
        </p:nvSpPr>
        <p:spPr>
          <a:xfrm>
            <a:off x="294834" y="8585936"/>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d.</a:t>
            </a:r>
            <a:endParaRPr lang="en-US" sz="1938" b="1" dirty="0">
              <a:latin typeface="Helvetica" pitchFamily="2" charset="0"/>
            </a:endParaRPr>
          </a:p>
        </p:txBody>
      </p:sp>
      <p:sp>
        <p:nvSpPr>
          <p:cNvPr id="137" name="TextBox 136">
            <a:extLst>
              <a:ext uri="{FF2B5EF4-FFF2-40B4-BE49-F238E27FC236}">
                <a16:creationId xmlns:a16="http://schemas.microsoft.com/office/drawing/2014/main" id="{402495FC-7C86-AC4F-8386-7DAF96543972}"/>
              </a:ext>
            </a:extLst>
          </p:cNvPr>
          <p:cNvSpPr txBox="1"/>
          <p:nvPr/>
        </p:nvSpPr>
        <p:spPr>
          <a:xfrm>
            <a:off x="1808293" y="8581561"/>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e.</a:t>
            </a:r>
            <a:endParaRPr lang="en-US" sz="1938" b="1" dirty="0">
              <a:latin typeface="Helvetica" pitchFamily="2" charset="0"/>
            </a:endParaRPr>
          </a:p>
        </p:txBody>
      </p:sp>
      <p:sp>
        <p:nvSpPr>
          <p:cNvPr id="136" name="TextBox 135">
            <a:extLst>
              <a:ext uri="{FF2B5EF4-FFF2-40B4-BE49-F238E27FC236}">
                <a16:creationId xmlns:a16="http://schemas.microsoft.com/office/drawing/2014/main" id="{F83B3639-62A8-C949-8639-D6E84DFCC0CF}"/>
              </a:ext>
            </a:extLst>
          </p:cNvPr>
          <p:cNvSpPr txBox="1"/>
          <p:nvPr/>
        </p:nvSpPr>
        <p:spPr>
          <a:xfrm>
            <a:off x="3212783" y="8581560"/>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f.</a:t>
            </a:r>
            <a:endParaRPr lang="en-US" sz="1938" b="1" dirty="0">
              <a:latin typeface="Helvetica" pitchFamily="2" charset="0"/>
            </a:endParaRPr>
          </a:p>
        </p:txBody>
      </p:sp>
      <p:sp>
        <p:nvSpPr>
          <p:cNvPr id="90" name="TextBox 89">
            <a:extLst>
              <a:ext uri="{FF2B5EF4-FFF2-40B4-BE49-F238E27FC236}">
                <a16:creationId xmlns:a16="http://schemas.microsoft.com/office/drawing/2014/main" id="{22A3AFDD-F62F-684F-BF52-9FC7BEFC7C4F}"/>
              </a:ext>
            </a:extLst>
          </p:cNvPr>
          <p:cNvSpPr txBox="1"/>
          <p:nvPr/>
        </p:nvSpPr>
        <p:spPr>
          <a:xfrm>
            <a:off x="10438140" y="15831106"/>
            <a:ext cx="1082348" cy="369332"/>
          </a:xfrm>
          <a:prstGeom prst="rect">
            <a:avLst/>
          </a:prstGeom>
          <a:noFill/>
        </p:spPr>
        <p:txBody>
          <a:bodyPr wrap="none" rtlCol="0">
            <a:spAutoFit/>
          </a:bodyPr>
          <a:lstStyle/>
          <a:p>
            <a:r>
              <a:rPr lang="en-US" b="1" dirty="0">
                <a:latin typeface="Helvetica" pitchFamily="2" charset="0"/>
              </a:rPr>
              <a:t>Figure 1</a:t>
            </a:r>
          </a:p>
        </p:txBody>
      </p:sp>
      <p:sp>
        <p:nvSpPr>
          <p:cNvPr id="296" name="TextBox 295">
            <a:extLst>
              <a:ext uri="{FF2B5EF4-FFF2-40B4-BE49-F238E27FC236}">
                <a16:creationId xmlns:a16="http://schemas.microsoft.com/office/drawing/2014/main" id="{90F6CD45-9E39-DC46-A6FA-7DAEDAF07478}"/>
              </a:ext>
            </a:extLst>
          </p:cNvPr>
          <p:cNvSpPr txBox="1"/>
          <p:nvPr/>
        </p:nvSpPr>
        <p:spPr>
          <a:xfrm>
            <a:off x="296052" y="2882716"/>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sp>
        <p:nvSpPr>
          <p:cNvPr id="190" name="Rectangle 189">
            <a:extLst>
              <a:ext uri="{FF2B5EF4-FFF2-40B4-BE49-F238E27FC236}">
                <a16:creationId xmlns:a16="http://schemas.microsoft.com/office/drawing/2014/main" id="{83299589-A661-FC48-BAB3-49A644318721}"/>
              </a:ext>
            </a:extLst>
          </p:cNvPr>
          <p:cNvSpPr/>
          <p:nvPr/>
        </p:nvSpPr>
        <p:spPr>
          <a:xfrm rot="20100000">
            <a:off x="3972513" y="1161118"/>
            <a:ext cx="646331" cy="215444"/>
          </a:xfrm>
          <a:prstGeom prst="rect">
            <a:avLst/>
          </a:prstGeom>
        </p:spPr>
        <p:txBody>
          <a:bodyPr wrap="none">
            <a:spAutoFit/>
          </a:bodyPr>
          <a:lstStyle/>
          <a:p>
            <a:r>
              <a:rPr lang="en-US" sz="800" dirty="0">
                <a:latin typeface="Helvetica" pitchFamily="2" charset="0"/>
              </a:rPr>
              <a:t>6309722</a:t>
            </a:r>
            <a:r>
              <a:rPr lang="en-US" altLang="zh-CN" sz="800" dirty="0">
                <a:latin typeface="Helvetica" pitchFamily="2" charset="0"/>
              </a:rPr>
              <a:t>7</a:t>
            </a:r>
            <a:endParaRPr lang="en-US" sz="800" dirty="0">
              <a:latin typeface="Helvetica" pitchFamily="2" charset="0"/>
            </a:endParaRPr>
          </a:p>
        </p:txBody>
      </p:sp>
      <p:sp>
        <p:nvSpPr>
          <p:cNvPr id="191" name="Rectangle 190">
            <a:extLst>
              <a:ext uri="{FF2B5EF4-FFF2-40B4-BE49-F238E27FC236}">
                <a16:creationId xmlns:a16="http://schemas.microsoft.com/office/drawing/2014/main" id="{30FA521B-466D-0045-B559-3F4523061333}"/>
              </a:ext>
            </a:extLst>
          </p:cNvPr>
          <p:cNvSpPr/>
          <p:nvPr/>
        </p:nvSpPr>
        <p:spPr>
          <a:xfrm>
            <a:off x="3990675" y="1006456"/>
            <a:ext cx="442750" cy="215444"/>
          </a:xfrm>
          <a:prstGeom prst="rect">
            <a:avLst/>
          </a:prstGeom>
        </p:spPr>
        <p:txBody>
          <a:bodyPr wrap="none">
            <a:spAutoFit/>
          </a:bodyPr>
          <a:lstStyle/>
          <a:p>
            <a:r>
              <a:rPr lang="en-US" altLang="zh-CN" sz="800" dirty="0">
                <a:latin typeface="Helvetica" pitchFamily="2" charset="0"/>
              </a:rPr>
              <a:t>chr18</a:t>
            </a:r>
            <a:endParaRPr lang="en-US" sz="800" dirty="0">
              <a:latin typeface="Helvetica" pitchFamily="2" charset="0"/>
            </a:endParaRPr>
          </a:p>
        </p:txBody>
      </p:sp>
      <p:sp>
        <p:nvSpPr>
          <p:cNvPr id="192" name="Rectangle 191">
            <a:extLst>
              <a:ext uri="{FF2B5EF4-FFF2-40B4-BE49-F238E27FC236}">
                <a16:creationId xmlns:a16="http://schemas.microsoft.com/office/drawing/2014/main" id="{776432C6-FDFC-CC46-AF31-6928BCE1223D}"/>
              </a:ext>
            </a:extLst>
          </p:cNvPr>
          <p:cNvSpPr/>
          <p:nvPr/>
        </p:nvSpPr>
        <p:spPr>
          <a:xfrm>
            <a:off x="5582584" y="1267965"/>
            <a:ext cx="452368" cy="215444"/>
          </a:xfrm>
          <a:prstGeom prst="rect">
            <a:avLst/>
          </a:prstGeom>
        </p:spPr>
        <p:txBody>
          <a:bodyPr wrap="none">
            <a:spAutoFit/>
          </a:bodyPr>
          <a:lstStyle/>
          <a:p>
            <a:r>
              <a:rPr lang="en-US" altLang="zh-CN" sz="800" b="1" i="1" dirty="0">
                <a:latin typeface="Helvetica" pitchFamily="2" charset="0"/>
                <a:cs typeface="Arial" panose="020B0604020202020204" pitchFamily="34" charset="0"/>
              </a:rPr>
              <a:t>BCL2</a:t>
            </a:r>
            <a:endParaRPr lang="en-US" sz="800" b="1" i="1" dirty="0">
              <a:latin typeface="Helvetica" pitchFamily="2" charset="0"/>
              <a:cs typeface="Arial" panose="020B0604020202020204" pitchFamily="34" charset="0"/>
            </a:endParaRPr>
          </a:p>
        </p:txBody>
      </p:sp>
      <p:sp>
        <p:nvSpPr>
          <p:cNvPr id="193" name="Rectangle 192">
            <a:extLst>
              <a:ext uri="{FF2B5EF4-FFF2-40B4-BE49-F238E27FC236}">
                <a16:creationId xmlns:a16="http://schemas.microsoft.com/office/drawing/2014/main" id="{8AC41BF4-2D42-C345-9044-1420CEEC5B3A}"/>
              </a:ext>
            </a:extLst>
          </p:cNvPr>
          <p:cNvSpPr/>
          <p:nvPr/>
        </p:nvSpPr>
        <p:spPr>
          <a:xfrm rot="20100000">
            <a:off x="6977928" y="1161118"/>
            <a:ext cx="646331" cy="215444"/>
          </a:xfrm>
          <a:prstGeom prst="rect">
            <a:avLst/>
          </a:prstGeom>
        </p:spPr>
        <p:txBody>
          <a:bodyPr wrap="none">
            <a:spAutoFit/>
          </a:bodyPr>
          <a:lstStyle/>
          <a:p>
            <a:r>
              <a:rPr lang="en-US" sz="800" dirty="0">
                <a:latin typeface="Helvetica" pitchFamily="2" charset="0"/>
              </a:rPr>
              <a:t>63318081</a:t>
            </a:r>
          </a:p>
        </p:txBody>
      </p:sp>
      <p:sp>
        <p:nvSpPr>
          <p:cNvPr id="196" name="Rectangle 195">
            <a:extLst>
              <a:ext uri="{FF2B5EF4-FFF2-40B4-BE49-F238E27FC236}">
                <a16:creationId xmlns:a16="http://schemas.microsoft.com/office/drawing/2014/main" id="{77C21D4F-B494-734F-B515-2139924279F6}"/>
              </a:ext>
            </a:extLst>
          </p:cNvPr>
          <p:cNvSpPr/>
          <p:nvPr/>
        </p:nvSpPr>
        <p:spPr>
          <a:xfrm rot="18300000">
            <a:off x="4279048" y="527180"/>
            <a:ext cx="567784" cy="215444"/>
          </a:xfrm>
          <a:prstGeom prst="rect">
            <a:avLst/>
          </a:prstGeom>
        </p:spPr>
        <p:txBody>
          <a:bodyPr wrap="none">
            <a:spAutoFit/>
          </a:bodyPr>
          <a:lstStyle/>
          <a:p>
            <a:r>
              <a:rPr lang="en-US" altLang="zh-CN" sz="800" i="1" dirty="0" err="1">
                <a:latin typeface="Helvetica" pitchFamily="2" charset="0"/>
              </a:rPr>
              <a:t>IgH</a:t>
            </a:r>
            <a:r>
              <a:rPr lang="en-US" altLang="zh-CN" sz="800" i="1" dirty="0">
                <a:latin typeface="Helvetica" pitchFamily="2" charset="0"/>
              </a:rPr>
              <a:t> </a:t>
            </a:r>
            <a:r>
              <a:rPr lang="en-US" altLang="zh-CN" sz="800" dirty="0">
                <a:latin typeface="Helvetica" pitchFamily="2" charset="0"/>
              </a:rPr>
              <a:t>(P6)</a:t>
            </a:r>
            <a:endParaRPr lang="en-US" sz="800" dirty="0">
              <a:latin typeface="Helvetica" pitchFamily="2" charset="0"/>
            </a:endParaRPr>
          </a:p>
        </p:txBody>
      </p:sp>
      <p:sp>
        <p:nvSpPr>
          <p:cNvPr id="182" name="Rectangle 181">
            <a:extLst>
              <a:ext uri="{FF2B5EF4-FFF2-40B4-BE49-F238E27FC236}">
                <a16:creationId xmlns:a16="http://schemas.microsoft.com/office/drawing/2014/main" id="{CDB4DCBC-BCFE-EE49-9F57-EDFF4415278E}"/>
              </a:ext>
            </a:extLst>
          </p:cNvPr>
          <p:cNvSpPr/>
          <p:nvPr/>
        </p:nvSpPr>
        <p:spPr>
          <a:xfrm rot="18300000">
            <a:off x="4784131"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(P7)</a:t>
            </a:r>
            <a:endParaRPr lang="en-US" sz="800" dirty="0">
              <a:latin typeface="Helvetica" pitchFamily="2" charset="0"/>
            </a:endParaRPr>
          </a:p>
        </p:txBody>
      </p:sp>
      <p:sp>
        <p:nvSpPr>
          <p:cNvPr id="183" name="Rectangle 182">
            <a:extLst>
              <a:ext uri="{FF2B5EF4-FFF2-40B4-BE49-F238E27FC236}">
                <a16:creationId xmlns:a16="http://schemas.microsoft.com/office/drawing/2014/main" id="{FD2D2251-9C70-E147-8472-F287AD3DB795}"/>
              </a:ext>
            </a:extLst>
          </p:cNvPr>
          <p:cNvSpPr/>
          <p:nvPr/>
        </p:nvSpPr>
        <p:spPr>
          <a:xfrm rot="18300000">
            <a:off x="5396039"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(P4)</a:t>
            </a:r>
            <a:endParaRPr lang="en-US" sz="800" dirty="0">
              <a:latin typeface="Helvetica" pitchFamily="2" charset="0"/>
            </a:endParaRPr>
          </a:p>
        </p:txBody>
      </p:sp>
      <p:sp>
        <p:nvSpPr>
          <p:cNvPr id="184" name="Rectangle 183">
            <a:extLst>
              <a:ext uri="{FF2B5EF4-FFF2-40B4-BE49-F238E27FC236}">
                <a16:creationId xmlns:a16="http://schemas.microsoft.com/office/drawing/2014/main" id="{315535EF-5960-2840-95D3-13B7DF62E35B}"/>
              </a:ext>
            </a:extLst>
          </p:cNvPr>
          <p:cNvSpPr/>
          <p:nvPr/>
        </p:nvSpPr>
        <p:spPr>
          <a:xfrm rot="18300000">
            <a:off x="4937108"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(P8)</a:t>
            </a:r>
            <a:endParaRPr lang="en-US" sz="800" dirty="0">
              <a:latin typeface="Helvetica" pitchFamily="2" charset="0"/>
            </a:endParaRPr>
          </a:p>
        </p:txBody>
      </p:sp>
      <p:sp>
        <p:nvSpPr>
          <p:cNvPr id="185" name="Rectangle 184">
            <a:extLst>
              <a:ext uri="{FF2B5EF4-FFF2-40B4-BE49-F238E27FC236}">
                <a16:creationId xmlns:a16="http://schemas.microsoft.com/office/drawing/2014/main" id="{004053AB-A273-654F-9A32-9C19633B7514}"/>
              </a:ext>
            </a:extLst>
          </p:cNvPr>
          <p:cNvSpPr/>
          <p:nvPr/>
        </p:nvSpPr>
        <p:spPr>
          <a:xfrm rot="18300000">
            <a:off x="5090085"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(P9)</a:t>
            </a:r>
            <a:endParaRPr lang="en-US" sz="800" dirty="0">
              <a:latin typeface="Helvetica" pitchFamily="2" charset="0"/>
            </a:endParaRPr>
          </a:p>
        </p:txBody>
      </p:sp>
      <p:sp>
        <p:nvSpPr>
          <p:cNvPr id="186" name="Rectangle 185">
            <a:extLst>
              <a:ext uri="{FF2B5EF4-FFF2-40B4-BE49-F238E27FC236}">
                <a16:creationId xmlns:a16="http://schemas.microsoft.com/office/drawing/2014/main" id="{2AC0EA44-E50F-4146-A65C-12ECA809C1D7}"/>
              </a:ext>
            </a:extLst>
          </p:cNvPr>
          <p:cNvSpPr/>
          <p:nvPr/>
        </p:nvSpPr>
        <p:spPr>
          <a:xfrm rot="18300000">
            <a:off x="5701994"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(P5)</a:t>
            </a:r>
            <a:endParaRPr lang="en-US" sz="800" dirty="0">
              <a:latin typeface="Helvetica" pitchFamily="2" charset="0"/>
            </a:endParaRPr>
          </a:p>
        </p:txBody>
      </p:sp>
      <p:sp>
        <p:nvSpPr>
          <p:cNvPr id="187" name="Rectangle 186">
            <a:extLst>
              <a:ext uri="{FF2B5EF4-FFF2-40B4-BE49-F238E27FC236}">
                <a16:creationId xmlns:a16="http://schemas.microsoft.com/office/drawing/2014/main" id="{3421E648-61D9-9F47-B74A-1CC8F0949784}"/>
              </a:ext>
            </a:extLst>
          </p:cNvPr>
          <p:cNvSpPr/>
          <p:nvPr/>
        </p:nvSpPr>
        <p:spPr>
          <a:xfrm rot="18300000">
            <a:off x="5243062"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(P2)</a:t>
            </a:r>
            <a:endParaRPr lang="en-US" sz="800" dirty="0">
              <a:latin typeface="Helvetica" pitchFamily="2" charset="0"/>
            </a:endParaRPr>
          </a:p>
        </p:txBody>
      </p:sp>
      <p:sp>
        <p:nvSpPr>
          <p:cNvPr id="188" name="Rectangle 187">
            <a:extLst>
              <a:ext uri="{FF2B5EF4-FFF2-40B4-BE49-F238E27FC236}">
                <a16:creationId xmlns:a16="http://schemas.microsoft.com/office/drawing/2014/main" id="{5D8BE003-2E69-4C43-BBCE-2EFC50F86893}"/>
              </a:ext>
            </a:extLst>
          </p:cNvPr>
          <p:cNvSpPr/>
          <p:nvPr/>
        </p:nvSpPr>
        <p:spPr>
          <a:xfrm rot="18300000">
            <a:off x="5549016"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(P1)</a:t>
            </a:r>
            <a:endParaRPr lang="en-US" sz="800" dirty="0">
              <a:latin typeface="Helvetica" pitchFamily="2" charset="0"/>
            </a:endParaRPr>
          </a:p>
        </p:txBody>
      </p:sp>
      <p:grpSp>
        <p:nvGrpSpPr>
          <p:cNvPr id="161" name="Group 160">
            <a:extLst>
              <a:ext uri="{FF2B5EF4-FFF2-40B4-BE49-F238E27FC236}">
                <a16:creationId xmlns:a16="http://schemas.microsoft.com/office/drawing/2014/main" id="{3DE51107-E893-8E41-AC33-CC71AF22DA34}"/>
              </a:ext>
            </a:extLst>
          </p:cNvPr>
          <p:cNvGrpSpPr/>
          <p:nvPr/>
        </p:nvGrpSpPr>
        <p:grpSpPr>
          <a:xfrm>
            <a:off x="6794457" y="430611"/>
            <a:ext cx="950635" cy="390582"/>
            <a:chOff x="9506572" y="4005661"/>
            <a:chExt cx="950635" cy="390582"/>
          </a:xfrm>
        </p:grpSpPr>
        <p:sp>
          <p:nvSpPr>
            <p:cNvPr id="163" name="Diamond 162">
              <a:extLst>
                <a:ext uri="{FF2B5EF4-FFF2-40B4-BE49-F238E27FC236}">
                  <a16:creationId xmlns:a16="http://schemas.microsoft.com/office/drawing/2014/main" id="{81521DCE-83B0-6040-8F99-1C54E8C563E5}"/>
                </a:ext>
              </a:extLst>
            </p:cNvPr>
            <p:cNvSpPr/>
            <p:nvPr/>
          </p:nvSpPr>
          <p:spPr>
            <a:xfrm>
              <a:off x="9506572" y="4049987"/>
              <a:ext cx="108000" cy="108000"/>
            </a:xfrm>
            <a:prstGeom prst="diamond">
              <a:avLst/>
            </a:prstGeom>
            <a:solidFill>
              <a:srgbClr val="05BA38"/>
            </a:solidFill>
            <a:ln w="9525">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164" name="Rectangle 163">
              <a:extLst>
                <a:ext uri="{FF2B5EF4-FFF2-40B4-BE49-F238E27FC236}">
                  <a16:creationId xmlns:a16="http://schemas.microsoft.com/office/drawing/2014/main" id="{D72C0194-51FF-F144-A853-2B44A9407740}"/>
                </a:ext>
              </a:extLst>
            </p:cNvPr>
            <p:cNvSpPr/>
            <p:nvPr/>
          </p:nvSpPr>
          <p:spPr>
            <a:xfrm>
              <a:off x="9578440" y="4005661"/>
              <a:ext cx="878767" cy="215444"/>
            </a:xfrm>
            <a:prstGeom prst="rect">
              <a:avLst/>
            </a:prstGeom>
          </p:spPr>
          <p:txBody>
            <a:bodyPr wrap="none">
              <a:spAutoFit/>
            </a:bodyPr>
            <a:lstStyle/>
            <a:p>
              <a:r>
                <a:rPr lang="en-US" altLang="zh-CN" sz="800" dirty="0">
                  <a:latin typeface="Helvetica" pitchFamily="2" charset="0"/>
                </a:rPr>
                <a:t>Both</a:t>
              </a:r>
              <a:r>
                <a:rPr lang="zh-CN" altLang="en-US" sz="800" dirty="0">
                  <a:latin typeface="Helvetica" pitchFamily="2" charset="0"/>
                </a:rPr>
                <a:t> </a:t>
              </a:r>
              <a:r>
                <a:rPr lang="en-US" altLang="zh-CN" sz="800" dirty="0">
                  <a:latin typeface="Helvetica" pitchFamily="2" charset="0"/>
                </a:rPr>
                <a:t>FL</a:t>
              </a:r>
              <a:r>
                <a:rPr lang="zh-CN" altLang="en-US" sz="800" dirty="0">
                  <a:latin typeface="Helvetica" pitchFamily="2" charset="0"/>
                </a:rPr>
                <a:t> </a:t>
              </a:r>
              <a:r>
                <a:rPr lang="en-US" altLang="zh-CN" sz="800" dirty="0">
                  <a:latin typeface="Helvetica" pitchFamily="2" charset="0"/>
                </a:rPr>
                <a:t>&amp;</a:t>
              </a:r>
              <a:r>
                <a:rPr lang="zh-CN" altLang="en-US" sz="800" dirty="0">
                  <a:latin typeface="Helvetica" pitchFamily="2" charset="0"/>
                </a:rPr>
                <a:t> </a:t>
              </a:r>
              <a:r>
                <a:rPr lang="en-US" altLang="zh-CN" sz="800" dirty="0">
                  <a:latin typeface="Helvetica" pitchFamily="2" charset="0"/>
                </a:rPr>
                <a:t>DHL</a:t>
              </a:r>
              <a:endParaRPr lang="en-US" sz="800" dirty="0">
                <a:latin typeface="Helvetica" pitchFamily="2" charset="0"/>
              </a:endParaRPr>
            </a:p>
          </p:txBody>
        </p:sp>
        <p:sp>
          <p:nvSpPr>
            <p:cNvPr id="165" name="Diamond 164">
              <a:extLst>
                <a:ext uri="{FF2B5EF4-FFF2-40B4-BE49-F238E27FC236}">
                  <a16:creationId xmlns:a16="http://schemas.microsoft.com/office/drawing/2014/main" id="{361887F4-245D-3A4D-ACF9-CE933BFE7124}"/>
                </a:ext>
              </a:extLst>
            </p:cNvPr>
            <p:cNvSpPr/>
            <p:nvPr/>
          </p:nvSpPr>
          <p:spPr>
            <a:xfrm>
              <a:off x="9506572" y="4224797"/>
              <a:ext cx="108000" cy="108000"/>
            </a:xfrm>
            <a:prstGeom prst="diamond">
              <a:avLst/>
            </a:prstGeom>
            <a:solidFill>
              <a:srgbClr val="F8766D"/>
            </a:solidFill>
            <a:ln w="9525">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167" name="Rectangle 166">
              <a:extLst>
                <a:ext uri="{FF2B5EF4-FFF2-40B4-BE49-F238E27FC236}">
                  <a16:creationId xmlns:a16="http://schemas.microsoft.com/office/drawing/2014/main" id="{E63E91CB-310F-F945-ABF4-3ACCC86BDF0C}"/>
                </a:ext>
              </a:extLst>
            </p:cNvPr>
            <p:cNvSpPr/>
            <p:nvPr/>
          </p:nvSpPr>
          <p:spPr>
            <a:xfrm>
              <a:off x="9574076" y="4180799"/>
              <a:ext cx="761747" cy="215444"/>
            </a:xfrm>
            <a:prstGeom prst="rect">
              <a:avLst/>
            </a:prstGeom>
          </p:spPr>
          <p:txBody>
            <a:bodyPr wrap="none">
              <a:spAutoFit/>
            </a:bodyPr>
            <a:lstStyle/>
            <a:p>
              <a:r>
                <a:rPr lang="en-US" altLang="zh-CN" sz="800" dirty="0">
                  <a:latin typeface="Helvetica" pitchFamily="2" charset="0"/>
                </a:rPr>
                <a:t>DHL</a:t>
              </a:r>
              <a:r>
                <a:rPr lang="zh-CN" altLang="en-US" sz="800" dirty="0">
                  <a:latin typeface="Helvetica" pitchFamily="2" charset="0"/>
                </a:rPr>
                <a:t> </a:t>
              </a:r>
              <a:r>
                <a:rPr lang="en-US" altLang="zh-CN" sz="800" dirty="0">
                  <a:latin typeface="Helvetica" pitchFamily="2" charset="0"/>
                </a:rPr>
                <a:t>specific</a:t>
              </a:r>
              <a:endParaRPr lang="en-US" sz="800" dirty="0">
                <a:latin typeface="Helvetica" pitchFamily="2" charset="0"/>
              </a:endParaRPr>
            </a:p>
          </p:txBody>
        </p:sp>
      </p:grpSp>
      <p:cxnSp>
        <p:nvCxnSpPr>
          <p:cNvPr id="151" name="Elbow Connector 150">
            <a:extLst>
              <a:ext uri="{FF2B5EF4-FFF2-40B4-BE49-F238E27FC236}">
                <a16:creationId xmlns:a16="http://schemas.microsoft.com/office/drawing/2014/main" id="{0DE64A73-4698-EA4A-A842-C38A0ADC3EF9}"/>
              </a:ext>
            </a:extLst>
          </p:cNvPr>
          <p:cNvCxnSpPr>
            <a:cxnSpLocks/>
          </p:cNvCxnSpPr>
          <p:nvPr/>
        </p:nvCxnSpPr>
        <p:spPr>
          <a:xfrm rot="10800000">
            <a:off x="7406339" y="979955"/>
            <a:ext cx="162000" cy="126000"/>
          </a:xfrm>
          <a:prstGeom prst="bentConnector3">
            <a:avLst>
              <a:gd name="adj1" fmla="val -13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3AF117C5-0F26-159D-7BEB-00615AE14AF8}"/>
              </a:ext>
            </a:extLst>
          </p:cNvPr>
          <p:cNvGrpSpPr/>
          <p:nvPr/>
        </p:nvGrpSpPr>
        <p:grpSpPr>
          <a:xfrm>
            <a:off x="471682" y="8597134"/>
            <a:ext cx="1213622" cy="2273210"/>
            <a:chOff x="471682" y="8597134"/>
            <a:chExt cx="1213622" cy="2273210"/>
          </a:xfrm>
        </p:grpSpPr>
        <p:pic>
          <p:nvPicPr>
            <p:cNvPr id="72" name="Picture 71">
              <a:extLst>
                <a:ext uri="{FF2B5EF4-FFF2-40B4-BE49-F238E27FC236}">
                  <a16:creationId xmlns:a16="http://schemas.microsoft.com/office/drawing/2014/main" id="{199FC496-72E8-0568-7859-3651FA8DD671}"/>
                </a:ext>
              </a:extLst>
            </p:cNvPr>
            <p:cNvPicPr>
              <a:picLocks noChangeAspect="1"/>
            </p:cNvPicPr>
            <p:nvPr/>
          </p:nvPicPr>
          <p:blipFill>
            <a:blip r:embed="rId5"/>
            <a:stretch>
              <a:fillRect/>
            </a:stretch>
          </p:blipFill>
          <p:spPr>
            <a:xfrm>
              <a:off x="932427" y="8948420"/>
              <a:ext cx="752877" cy="1728000"/>
            </a:xfrm>
            <a:prstGeom prst="rect">
              <a:avLst/>
            </a:prstGeom>
          </p:spPr>
        </p:pic>
        <p:sp>
          <p:nvSpPr>
            <p:cNvPr id="74" name="Rectangle 73">
              <a:extLst>
                <a:ext uri="{FF2B5EF4-FFF2-40B4-BE49-F238E27FC236}">
                  <a16:creationId xmlns:a16="http://schemas.microsoft.com/office/drawing/2014/main" id="{AA49122F-EF4B-0BF0-C793-9DFF8FCAC05A}"/>
                </a:ext>
              </a:extLst>
            </p:cNvPr>
            <p:cNvSpPr/>
            <p:nvPr/>
          </p:nvSpPr>
          <p:spPr>
            <a:xfrm>
              <a:off x="1181865" y="8966263"/>
              <a:ext cx="27305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7E7BEE43-1A8D-1B4E-BBA4-8E2E86E04EE1}"/>
                </a:ext>
              </a:extLst>
            </p:cNvPr>
            <p:cNvGrpSpPr/>
            <p:nvPr/>
          </p:nvGrpSpPr>
          <p:grpSpPr>
            <a:xfrm>
              <a:off x="471682" y="8597134"/>
              <a:ext cx="1202788" cy="2273210"/>
              <a:chOff x="471682" y="5683810"/>
              <a:chExt cx="1202788" cy="2273210"/>
            </a:xfrm>
          </p:grpSpPr>
          <p:sp>
            <p:nvSpPr>
              <p:cNvPr id="232" name="Rectangle 231">
                <a:extLst>
                  <a:ext uri="{FF2B5EF4-FFF2-40B4-BE49-F238E27FC236}">
                    <a16:creationId xmlns:a16="http://schemas.microsoft.com/office/drawing/2014/main" id="{D3274B04-9FCB-EE4B-864C-5F7AE6CFE796}"/>
                  </a:ext>
                </a:extLst>
              </p:cNvPr>
              <p:cNvSpPr/>
              <p:nvPr/>
            </p:nvSpPr>
            <p:spPr>
              <a:xfrm>
                <a:off x="533935" y="5683810"/>
                <a:ext cx="479968" cy="500137"/>
              </a:xfrm>
              <a:prstGeom prst="rect">
                <a:avLst/>
              </a:prstGeom>
            </p:spPr>
            <p:txBody>
              <a:bodyPr wrap="square">
                <a:spAutoFit/>
              </a:bodyPr>
              <a:lstStyle/>
              <a:p>
                <a:pPr algn="r">
                  <a:lnSpc>
                    <a:spcPct val="411000"/>
                  </a:lnSpc>
                </a:pPr>
                <a:r>
                  <a:rPr lang="en-US" altLang="zh-CN" sz="800" dirty="0">
                    <a:latin typeface="Helvetica" pitchFamily="2" charset="0"/>
                  </a:rPr>
                  <a:t>1</a:t>
                </a:r>
              </a:p>
            </p:txBody>
          </p:sp>
          <p:sp>
            <p:nvSpPr>
              <p:cNvPr id="233" name="Rectangle 232">
                <a:extLst>
                  <a:ext uri="{FF2B5EF4-FFF2-40B4-BE49-F238E27FC236}">
                    <a16:creationId xmlns:a16="http://schemas.microsoft.com/office/drawing/2014/main" id="{AE3C20E5-F19D-2E49-A336-A35CA926900A}"/>
                  </a:ext>
                </a:extLst>
              </p:cNvPr>
              <p:cNvSpPr/>
              <p:nvPr/>
            </p:nvSpPr>
            <p:spPr>
              <a:xfrm>
                <a:off x="1003902" y="7741576"/>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234" name="Rectangle 233">
                <a:extLst>
                  <a:ext uri="{FF2B5EF4-FFF2-40B4-BE49-F238E27FC236}">
                    <a16:creationId xmlns:a16="http://schemas.microsoft.com/office/drawing/2014/main" id="{D589058F-6E39-6642-8208-E6D2041EF34C}"/>
                  </a:ext>
                </a:extLst>
              </p:cNvPr>
              <p:cNvSpPr/>
              <p:nvPr/>
            </p:nvSpPr>
            <p:spPr>
              <a:xfrm>
                <a:off x="1284620" y="7741576"/>
                <a:ext cx="389850" cy="21544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235" name="Rectangle 234">
                <a:extLst>
                  <a:ext uri="{FF2B5EF4-FFF2-40B4-BE49-F238E27FC236}">
                    <a16:creationId xmlns:a16="http://schemas.microsoft.com/office/drawing/2014/main" id="{991F513B-ED6E-6D45-9951-0D382EA76390}"/>
                  </a:ext>
                </a:extLst>
              </p:cNvPr>
              <p:cNvSpPr/>
              <p:nvPr/>
            </p:nvSpPr>
            <p:spPr>
              <a:xfrm rot="16200000">
                <a:off x="-219854" y="6751487"/>
                <a:ext cx="1598515" cy="215444"/>
              </a:xfrm>
              <a:prstGeom prst="rect">
                <a:avLst/>
              </a:prstGeom>
            </p:spPr>
            <p:txBody>
              <a:bodyPr wrap="none">
                <a:spAutoFit/>
              </a:bodyPr>
              <a:lstStyle/>
              <a:p>
                <a:r>
                  <a:rPr lang="en-US" altLang="zh-CN" sz="800" dirty="0">
                    <a:latin typeface="Helvetica" pitchFamily="2" charset="0"/>
                  </a:rPr>
                  <a:t>AF</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b="1" i="1" dirty="0">
                    <a:latin typeface="Helvetica" pitchFamily="2" charset="0"/>
                  </a:rPr>
                  <a:t>BCL2</a:t>
                </a:r>
                <a:r>
                  <a:rPr lang="zh-CN" altLang="en-US" sz="800" dirty="0">
                    <a:latin typeface="Helvetica" pitchFamily="2" charset="0"/>
                  </a:rPr>
                  <a:t> </a:t>
                </a:r>
                <a:r>
                  <a:rPr lang="en-US" altLang="zh-CN" sz="800" dirty="0">
                    <a:latin typeface="Helvetica" pitchFamily="2" charset="0"/>
                  </a:rPr>
                  <a:t>structural</a:t>
                </a:r>
                <a:r>
                  <a:rPr lang="zh-CN" altLang="en-US" sz="800" dirty="0">
                    <a:latin typeface="Helvetica" pitchFamily="2" charset="0"/>
                  </a:rPr>
                  <a:t> </a:t>
                </a:r>
                <a:r>
                  <a:rPr lang="en-US" altLang="zh-CN" sz="800" dirty="0">
                    <a:latin typeface="Helvetica" pitchFamily="2" charset="0"/>
                  </a:rPr>
                  <a:t>variation</a:t>
                </a:r>
                <a:endParaRPr lang="en-US" sz="800" dirty="0">
                  <a:latin typeface="Helvetica" pitchFamily="2" charset="0"/>
                </a:endParaRPr>
              </a:p>
            </p:txBody>
          </p:sp>
          <p:sp>
            <p:nvSpPr>
              <p:cNvPr id="310" name="Rectangle 309">
                <a:extLst>
                  <a:ext uri="{FF2B5EF4-FFF2-40B4-BE49-F238E27FC236}">
                    <a16:creationId xmlns:a16="http://schemas.microsoft.com/office/drawing/2014/main" id="{0E46191D-8B8B-D442-93C8-4123A45B6F9C}"/>
                  </a:ext>
                </a:extLst>
              </p:cNvPr>
              <p:cNvSpPr/>
              <p:nvPr/>
            </p:nvSpPr>
            <p:spPr>
              <a:xfrm flipH="1">
                <a:off x="591182" y="6081091"/>
                <a:ext cx="422721" cy="500137"/>
              </a:xfrm>
              <a:prstGeom prst="rect">
                <a:avLst/>
              </a:prstGeom>
            </p:spPr>
            <p:txBody>
              <a:bodyPr wrap="square">
                <a:spAutoFit/>
              </a:bodyPr>
              <a:lstStyle/>
              <a:p>
                <a:pPr algn="r">
                  <a:lnSpc>
                    <a:spcPct val="411000"/>
                  </a:lnSpc>
                </a:pPr>
                <a:r>
                  <a:rPr lang="en-US" altLang="zh-CN" sz="800" dirty="0">
                    <a:latin typeface="Helvetica" pitchFamily="2" charset="0"/>
                  </a:rPr>
                  <a:t>0.75</a:t>
                </a:r>
              </a:p>
            </p:txBody>
          </p:sp>
          <p:sp>
            <p:nvSpPr>
              <p:cNvPr id="315" name="Rectangle 314">
                <a:extLst>
                  <a:ext uri="{FF2B5EF4-FFF2-40B4-BE49-F238E27FC236}">
                    <a16:creationId xmlns:a16="http://schemas.microsoft.com/office/drawing/2014/main" id="{025875C7-52C0-A046-A86D-1C332DBE8014}"/>
                  </a:ext>
                </a:extLst>
              </p:cNvPr>
              <p:cNvSpPr/>
              <p:nvPr/>
            </p:nvSpPr>
            <p:spPr>
              <a:xfrm flipH="1">
                <a:off x="591182" y="6478372"/>
                <a:ext cx="422721" cy="500137"/>
              </a:xfrm>
              <a:prstGeom prst="rect">
                <a:avLst/>
              </a:prstGeom>
            </p:spPr>
            <p:txBody>
              <a:bodyPr wrap="square">
                <a:spAutoFit/>
              </a:bodyPr>
              <a:lstStyle/>
              <a:p>
                <a:pPr algn="r">
                  <a:lnSpc>
                    <a:spcPct val="411000"/>
                  </a:lnSpc>
                </a:pPr>
                <a:r>
                  <a:rPr lang="en-US" altLang="zh-CN" sz="800" dirty="0">
                    <a:latin typeface="Helvetica" pitchFamily="2" charset="0"/>
                  </a:rPr>
                  <a:t>0.5</a:t>
                </a:r>
              </a:p>
            </p:txBody>
          </p:sp>
          <p:sp>
            <p:nvSpPr>
              <p:cNvPr id="316" name="Rectangle 315">
                <a:extLst>
                  <a:ext uri="{FF2B5EF4-FFF2-40B4-BE49-F238E27FC236}">
                    <a16:creationId xmlns:a16="http://schemas.microsoft.com/office/drawing/2014/main" id="{1080A4D1-04DB-A445-9F98-A586B713A833}"/>
                  </a:ext>
                </a:extLst>
              </p:cNvPr>
              <p:cNvSpPr/>
              <p:nvPr/>
            </p:nvSpPr>
            <p:spPr>
              <a:xfrm flipH="1">
                <a:off x="591182" y="6875653"/>
                <a:ext cx="422721" cy="500137"/>
              </a:xfrm>
              <a:prstGeom prst="rect">
                <a:avLst/>
              </a:prstGeom>
            </p:spPr>
            <p:txBody>
              <a:bodyPr wrap="square">
                <a:spAutoFit/>
              </a:bodyPr>
              <a:lstStyle/>
              <a:p>
                <a:pPr algn="r">
                  <a:lnSpc>
                    <a:spcPct val="411000"/>
                  </a:lnSpc>
                </a:pPr>
                <a:r>
                  <a:rPr lang="en-US" altLang="zh-CN" sz="800" dirty="0">
                    <a:latin typeface="Helvetica" pitchFamily="2" charset="0"/>
                  </a:rPr>
                  <a:t>0.25</a:t>
                </a:r>
              </a:p>
            </p:txBody>
          </p:sp>
          <p:sp>
            <p:nvSpPr>
              <p:cNvPr id="317" name="Rectangle 316">
                <a:extLst>
                  <a:ext uri="{FF2B5EF4-FFF2-40B4-BE49-F238E27FC236}">
                    <a16:creationId xmlns:a16="http://schemas.microsoft.com/office/drawing/2014/main" id="{761B9B7F-C3F9-5C4E-82A3-BB5CE1A17772}"/>
                  </a:ext>
                </a:extLst>
              </p:cNvPr>
              <p:cNvSpPr/>
              <p:nvPr/>
            </p:nvSpPr>
            <p:spPr>
              <a:xfrm flipH="1">
                <a:off x="591182" y="7272933"/>
                <a:ext cx="422721" cy="500137"/>
              </a:xfrm>
              <a:prstGeom prst="rect">
                <a:avLst/>
              </a:prstGeom>
            </p:spPr>
            <p:txBody>
              <a:bodyPr wrap="square">
                <a:spAutoFit/>
              </a:bodyPr>
              <a:lstStyle/>
              <a:p>
                <a:pPr algn="r">
                  <a:lnSpc>
                    <a:spcPct val="411000"/>
                  </a:lnSpc>
                </a:pPr>
                <a:r>
                  <a:rPr lang="en-US" altLang="zh-CN" sz="800" dirty="0">
                    <a:latin typeface="Helvetica" pitchFamily="2" charset="0"/>
                  </a:rPr>
                  <a:t>0</a:t>
                </a:r>
              </a:p>
            </p:txBody>
          </p:sp>
          <p:sp>
            <p:nvSpPr>
              <p:cNvPr id="237" name="Rectangle 236">
                <a:extLst>
                  <a:ext uri="{FF2B5EF4-FFF2-40B4-BE49-F238E27FC236}">
                    <a16:creationId xmlns:a16="http://schemas.microsoft.com/office/drawing/2014/main" id="{CD27E5B5-60D9-054B-BCE7-CC5177EA7697}"/>
                  </a:ext>
                </a:extLst>
              </p:cNvPr>
              <p:cNvSpPr/>
              <p:nvPr/>
            </p:nvSpPr>
            <p:spPr>
              <a:xfrm>
                <a:off x="1008850" y="5966459"/>
                <a:ext cx="619080"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0.027</a:t>
                </a:r>
                <a:endParaRPr lang="en-US" sz="800" dirty="0">
                  <a:latin typeface="Helvetica" pitchFamily="2" charset="0"/>
                </a:endParaRPr>
              </a:p>
            </p:txBody>
          </p:sp>
        </p:grpSp>
      </p:grpSp>
      <p:sp>
        <p:nvSpPr>
          <p:cNvPr id="318" name="Rectangle 317">
            <a:extLst>
              <a:ext uri="{FF2B5EF4-FFF2-40B4-BE49-F238E27FC236}">
                <a16:creationId xmlns:a16="http://schemas.microsoft.com/office/drawing/2014/main" id="{28E9AB4F-EADC-854E-8EE0-B01B5998CA4F}"/>
              </a:ext>
            </a:extLst>
          </p:cNvPr>
          <p:cNvSpPr/>
          <p:nvPr/>
        </p:nvSpPr>
        <p:spPr>
          <a:xfrm>
            <a:off x="1930226" y="8599145"/>
            <a:ext cx="479968" cy="500137"/>
          </a:xfrm>
          <a:prstGeom prst="rect">
            <a:avLst/>
          </a:prstGeom>
        </p:spPr>
        <p:txBody>
          <a:bodyPr wrap="square">
            <a:spAutoFit/>
          </a:bodyPr>
          <a:lstStyle/>
          <a:p>
            <a:pPr algn="r">
              <a:lnSpc>
                <a:spcPct val="411000"/>
              </a:lnSpc>
            </a:pPr>
            <a:r>
              <a:rPr lang="en-US" altLang="zh-CN" sz="800" dirty="0">
                <a:latin typeface="Helvetica" pitchFamily="2" charset="0"/>
              </a:rPr>
              <a:t>1</a:t>
            </a:r>
          </a:p>
        </p:txBody>
      </p:sp>
      <p:sp>
        <p:nvSpPr>
          <p:cNvPr id="291" name="Rectangle 290">
            <a:extLst>
              <a:ext uri="{FF2B5EF4-FFF2-40B4-BE49-F238E27FC236}">
                <a16:creationId xmlns:a16="http://schemas.microsoft.com/office/drawing/2014/main" id="{6B4E55F7-D142-3747-972A-14B57FA6E2A6}"/>
              </a:ext>
            </a:extLst>
          </p:cNvPr>
          <p:cNvSpPr/>
          <p:nvPr/>
        </p:nvSpPr>
        <p:spPr>
          <a:xfrm>
            <a:off x="4433425" y="3009874"/>
            <a:ext cx="1653017" cy="215444"/>
          </a:xfrm>
          <a:prstGeom prst="rect">
            <a:avLst/>
          </a:prstGeom>
        </p:spPr>
        <p:txBody>
          <a:bodyPr wrap="none">
            <a:spAutoFit/>
          </a:bodyPr>
          <a:lstStyle/>
          <a:p>
            <a:r>
              <a:rPr lang="en-US" sz="800" dirty="0">
                <a:latin typeface="Helvetica" pitchFamily="2" charset="0"/>
              </a:rPr>
              <a:t>chr8:127,733,380-127,745,928</a:t>
            </a:r>
          </a:p>
        </p:txBody>
      </p:sp>
      <p:grpSp>
        <p:nvGrpSpPr>
          <p:cNvPr id="7" name="Group 6">
            <a:extLst>
              <a:ext uri="{FF2B5EF4-FFF2-40B4-BE49-F238E27FC236}">
                <a16:creationId xmlns:a16="http://schemas.microsoft.com/office/drawing/2014/main" id="{A1832758-66F8-ED26-B7EF-B1D3A0B5B931}"/>
              </a:ext>
            </a:extLst>
          </p:cNvPr>
          <p:cNvGrpSpPr/>
          <p:nvPr/>
        </p:nvGrpSpPr>
        <p:grpSpPr>
          <a:xfrm>
            <a:off x="487665" y="666812"/>
            <a:ext cx="3308747" cy="1995013"/>
            <a:chOff x="487665" y="666812"/>
            <a:chExt cx="3308747" cy="1995013"/>
          </a:xfrm>
        </p:grpSpPr>
        <p:pic>
          <p:nvPicPr>
            <p:cNvPr id="6" name="Picture 5">
              <a:extLst>
                <a:ext uri="{FF2B5EF4-FFF2-40B4-BE49-F238E27FC236}">
                  <a16:creationId xmlns:a16="http://schemas.microsoft.com/office/drawing/2014/main" id="{9AF7DA48-AADD-F72F-835F-D9517CD390E5}"/>
                </a:ext>
              </a:extLst>
            </p:cNvPr>
            <p:cNvPicPr>
              <a:picLocks noChangeAspect="1"/>
            </p:cNvPicPr>
            <p:nvPr/>
          </p:nvPicPr>
          <p:blipFill>
            <a:blip r:embed="rId6"/>
            <a:stretch>
              <a:fillRect/>
            </a:stretch>
          </p:blipFill>
          <p:spPr>
            <a:xfrm>
              <a:off x="732367" y="737405"/>
              <a:ext cx="2952000" cy="1560882"/>
            </a:xfrm>
            <a:prstGeom prst="rect">
              <a:avLst/>
            </a:prstGeom>
          </p:spPr>
        </p:pic>
        <p:sp>
          <p:nvSpPr>
            <p:cNvPr id="230" name="Rectangle 229">
              <a:extLst>
                <a:ext uri="{FF2B5EF4-FFF2-40B4-BE49-F238E27FC236}">
                  <a16:creationId xmlns:a16="http://schemas.microsoft.com/office/drawing/2014/main" id="{B31F7809-8AA0-8440-BC2E-E4FFA77A0147}"/>
                </a:ext>
              </a:extLst>
            </p:cNvPr>
            <p:cNvSpPr/>
            <p:nvPr/>
          </p:nvSpPr>
          <p:spPr>
            <a:xfrm>
              <a:off x="487665" y="666812"/>
              <a:ext cx="311304" cy="280852"/>
            </a:xfrm>
            <a:prstGeom prst="rect">
              <a:avLst/>
            </a:prstGeom>
          </p:spPr>
          <p:txBody>
            <a:bodyPr wrap="none">
              <a:spAutoFit/>
            </a:bodyPr>
            <a:lstStyle/>
            <a:p>
              <a:pPr>
                <a:lnSpc>
                  <a:spcPct val="149000"/>
                </a:lnSpc>
              </a:pPr>
              <a:r>
                <a:rPr lang="en-US" altLang="zh-CN" sz="800" dirty="0">
                  <a:latin typeface="Helvetica" pitchFamily="2" charset="0"/>
                </a:rPr>
                <a:t>P1</a:t>
              </a:r>
            </a:p>
          </p:txBody>
        </p:sp>
        <p:sp>
          <p:nvSpPr>
            <p:cNvPr id="226" name="Rectangle 225">
              <a:extLst>
                <a:ext uri="{FF2B5EF4-FFF2-40B4-BE49-F238E27FC236}">
                  <a16:creationId xmlns:a16="http://schemas.microsoft.com/office/drawing/2014/main" id="{12668A79-D221-5542-BAE7-878F5846E2E5}"/>
                </a:ext>
              </a:extLst>
            </p:cNvPr>
            <p:cNvSpPr/>
            <p:nvPr/>
          </p:nvSpPr>
          <p:spPr>
            <a:xfrm>
              <a:off x="689112" y="2253450"/>
              <a:ext cx="242374" cy="234334"/>
            </a:xfrm>
            <a:prstGeom prst="rect">
              <a:avLst/>
            </a:prstGeom>
          </p:spPr>
          <p:txBody>
            <a:bodyPr wrap="none">
              <a:spAutoFit/>
            </a:bodyPr>
            <a:lstStyle/>
            <a:p>
              <a:pPr algn="r"/>
              <a:r>
                <a:rPr lang="en-US" altLang="zh-CN" sz="800" dirty="0">
                  <a:latin typeface="Helvetica" pitchFamily="2" charset="0"/>
                </a:rPr>
                <a:t>0</a:t>
              </a:r>
              <a:endParaRPr lang="en-US" sz="800" dirty="0">
                <a:latin typeface="Helvetica" pitchFamily="2" charset="0"/>
              </a:endParaRPr>
            </a:p>
          </p:txBody>
        </p:sp>
        <p:sp>
          <p:nvSpPr>
            <p:cNvPr id="227" name="Rectangle 226">
              <a:extLst>
                <a:ext uri="{FF2B5EF4-FFF2-40B4-BE49-F238E27FC236}">
                  <a16:creationId xmlns:a16="http://schemas.microsoft.com/office/drawing/2014/main" id="{E8AD4430-D09F-804D-AFBF-E8091EA7153D}"/>
                </a:ext>
              </a:extLst>
            </p:cNvPr>
            <p:cNvSpPr/>
            <p:nvPr/>
          </p:nvSpPr>
          <p:spPr>
            <a:xfrm>
              <a:off x="2904125" y="880513"/>
              <a:ext cx="389850" cy="23433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228" name="Rectangle 227">
              <a:extLst>
                <a:ext uri="{FF2B5EF4-FFF2-40B4-BE49-F238E27FC236}">
                  <a16:creationId xmlns:a16="http://schemas.microsoft.com/office/drawing/2014/main" id="{B5B85D87-7A52-924B-904E-53DA1A3CF63B}"/>
                </a:ext>
              </a:extLst>
            </p:cNvPr>
            <p:cNvSpPr/>
            <p:nvPr/>
          </p:nvSpPr>
          <p:spPr>
            <a:xfrm>
              <a:off x="2909554" y="716691"/>
              <a:ext cx="304892" cy="23433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224" name="TextBox 223">
              <a:extLst>
                <a:ext uri="{FF2B5EF4-FFF2-40B4-BE49-F238E27FC236}">
                  <a16:creationId xmlns:a16="http://schemas.microsoft.com/office/drawing/2014/main" id="{49F17E13-4FCF-E545-9CD9-FBBBB8ECD321}"/>
                </a:ext>
              </a:extLst>
            </p:cNvPr>
            <p:cNvSpPr txBox="1"/>
            <p:nvPr/>
          </p:nvSpPr>
          <p:spPr>
            <a:xfrm>
              <a:off x="1333395" y="2427491"/>
              <a:ext cx="1657190" cy="234334"/>
            </a:xfrm>
            <a:prstGeom prst="rect">
              <a:avLst/>
            </a:prstGeom>
            <a:noFill/>
          </p:spPr>
          <p:txBody>
            <a:bodyPr wrap="square" rtlCol="0">
              <a:spAutoFit/>
            </a:bodyPr>
            <a:lstStyle/>
            <a:p>
              <a:pPr algn="ctr"/>
              <a:r>
                <a:rPr lang="en-US" altLang="zh-CN" sz="800" dirty="0">
                  <a:latin typeface="Helvetica" pitchFamily="2" charset="0"/>
                </a:rPr>
                <a:t>Time</a:t>
              </a:r>
              <a:r>
                <a:rPr lang="zh-CN" altLang="en-US" sz="800" dirty="0">
                  <a:latin typeface="Helvetica" pitchFamily="2" charset="0"/>
                </a:rPr>
                <a:t> </a:t>
              </a:r>
              <a:r>
                <a:rPr lang="en-US" altLang="zh-CN" sz="800" dirty="0">
                  <a:latin typeface="Helvetica" pitchFamily="2" charset="0"/>
                </a:rPr>
                <a:t>after</a:t>
              </a:r>
              <a:r>
                <a:rPr lang="zh-CN" altLang="en-US" sz="800" dirty="0">
                  <a:latin typeface="Helvetica" pitchFamily="2" charset="0"/>
                </a:rPr>
                <a:t> </a:t>
              </a:r>
              <a:r>
                <a:rPr lang="en-US" altLang="zh-CN" sz="800" dirty="0">
                  <a:latin typeface="Helvetica" pitchFamily="2" charset="0"/>
                </a:rPr>
                <a:t>initial</a:t>
              </a:r>
              <a:r>
                <a:rPr lang="zh-CN" altLang="en-US" sz="800" dirty="0">
                  <a:latin typeface="Helvetica" pitchFamily="2" charset="0"/>
                </a:rPr>
                <a:t> </a:t>
              </a:r>
              <a:r>
                <a:rPr lang="en-US" altLang="zh-CN" sz="800" dirty="0">
                  <a:latin typeface="Helvetica" pitchFamily="2" charset="0"/>
                </a:rPr>
                <a:t>diagnosis</a:t>
              </a:r>
              <a:r>
                <a:rPr lang="zh-CN" altLang="en-US" sz="800" dirty="0">
                  <a:latin typeface="Helvetica" pitchFamily="2" charset="0"/>
                </a:rPr>
                <a:t> </a:t>
              </a:r>
              <a:r>
                <a:rPr lang="en-US" altLang="zh-CN" sz="800" dirty="0">
                  <a:latin typeface="Helvetica" pitchFamily="2" charset="0"/>
                </a:rPr>
                <a:t>(year)</a:t>
              </a:r>
              <a:endParaRPr lang="en-US" sz="800" dirty="0">
                <a:latin typeface="Helvetica" pitchFamily="2" charset="0"/>
              </a:endParaRPr>
            </a:p>
          </p:txBody>
        </p:sp>
        <p:sp>
          <p:nvSpPr>
            <p:cNvPr id="133" name="Rectangle 132">
              <a:extLst>
                <a:ext uri="{FF2B5EF4-FFF2-40B4-BE49-F238E27FC236}">
                  <a16:creationId xmlns:a16="http://schemas.microsoft.com/office/drawing/2014/main" id="{CC29A5AB-45F3-8143-806D-D24135CB124F}"/>
                </a:ext>
              </a:extLst>
            </p:cNvPr>
            <p:cNvSpPr/>
            <p:nvPr/>
          </p:nvSpPr>
          <p:spPr>
            <a:xfrm>
              <a:off x="487665" y="858558"/>
              <a:ext cx="311304" cy="280852"/>
            </a:xfrm>
            <a:prstGeom prst="rect">
              <a:avLst/>
            </a:prstGeom>
          </p:spPr>
          <p:txBody>
            <a:bodyPr wrap="none">
              <a:spAutoFit/>
            </a:bodyPr>
            <a:lstStyle/>
            <a:p>
              <a:pPr>
                <a:lnSpc>
                  <a:spcPct val="149000"/>
                </a:lnSpc>
              </a:pPr>
              <a:r>
                <a:rPr lang="en-US" altLang="zh-CN" sz="800" dirty="0">
                  <a:latin typeface="Helvetica" pitchFamily="2" charset="0"/>
                </a:rPr>
                <a:t>P2</a:t>
              </a:r>
            </a:p>
          </p:txBody>
        </p:sp>
        <p:sp>
          <p:nvSpPr>
            <p:cNvPr id="138" name="Rectangle 137">
              <a:extLst>
                <a:ext uri="{FF2B5EF4-FFF2-40B4-BE49-F238E27FC236}">
                  <a16:creationId xmlns:a16="http://schemas.microsoft.com/office/drawing/2014/main" id="{9164AEDF-D099-0A49-A0C8-E81C72534129}"/>
                </a:ext>
              </a:extLst>
            </p:cNvPr>
            <p:cNvSpPr/>
            <p:nvPr/>
          </p:nvSpPr>
          <p:spPr>
            <a:xfrm>
              <a:off x="487665" y="1050304"/>
              <a:ext cx="311304" cy="280852"/>
            </a:xfrm>
            <a:prstGeom prst="rect">
              <a:avLst/>
            </a:prstGeom>
          </p:spPr>
          <p:txBody>
            <a:bodyPr wrap="none">
              <a:spAutoFit/>
            </a:bodyPr>
            <a:lstStyle/>
            <a:p>
              <a:pPr>
                <a:lnSpc>
                  <a:spcPct val="149000"/>
                </a:lnSpc>
              </a:pPr>
              <a:r>
                <a:rPr lang="en-US" altLang="zh-CN" sz="800" dirty="0">
                  <a:latin typeface="Helvetica" pitchFamily="2" charset="0"/>
                </a:rPr>
                <a:t>P4</a:t>
              </a:r>
            </a:p>
          </p:txBody>
        </p:sp>
        <p:sp>
          <p:nvSpPr>
            <p:cNvPr id="139" name="Rectangle 138">
              <a:extLst>
                <a:ext uri="{FF2B5EF4-FFF2-40B4-BE49-F238E27FC236}">
                  <a16:creationId xmlns:a16="http://schemas.microsoft.com/office/drawing/2014/main" id="{60E67097-579C-3148-B59E-0B4ACB5AB59A}"/>
                </a:ext>
              </a:extLst>
            </p:cNvPr>
            <p:cNvSpPr/>
            <p:nvPr/>
          </p:nvSpPr>
          <p:spPr>
            <a:xfrm>
              <a:off x="487665" y="1242050"/>
              <a:ext cx="311304" cy="280852"/>
            </a:xfrm>
            <a:prstGeom prst="rect">
              <a:avLst/>
            </a:prstGeom>
          </p:spPr>
          <p:txBody>
            <a:bodyPr wrap="none">
              <a:spAutoFit/>
            </a:bodyPr>
            <a:lstStyle/>
            <a:p>
              <a:pPr>
                <a:lnSpc>
                  <a:spcPct val="149000"/>
                </a:lnSpc>
              </a:pPr>
              <a:r>
                <a:rPr lang="en-US" altLang="zh-CN" sz="800" dirty="0">
                  <a:latin typeface="Helvetica" pitchFamily="2" charset="0"/>
                </a:rPr>
                <a:t>P5</a:t>
              </a:r>
            </a:p>
          </p:txBody>
        </p:sp>
        <p:sp>
          <p:nvSpPr>
            <p:cNvPr id="140" name="Rectangle 139">
              <a:extLst>
                <a:ext uri="{FF2B5EF4-FFF2-40B4-BE49-F238E27FC236}">
                  <a16:creationId xmlns:a16="http://schemas.microsoft.com/office/drawing/2014/main" id="{AB5E88F7-2471-AB4F-AE08-123EB095CCB6}"/>
                </a:ext>
              </a:extLst>
            </p:cNvPr>
            <p:cNvSpPr/>
            <p:nvPr/>
          </p:nvSpPr>
          <p:spPr>
            <a:xfrm>
              <a:off x="487665" y="1433796"/>
              <a:ext cx="311304" cy="280852"/>
            </a:xfrm>
            <a:prstGeom prst="rect">
              <a:avLst/>
            </a:prstGeom>
          </p:spPr>
          <p:txBody>
            <a:bodyPr wrap="none">
              <a:spAutoFit/>
            </a:bodyPr>
            <a:lstStyle/>
            <a:p>
              <a:pPr>
                <a:lnSpc>
                  <a:spcPct val="149000"/>
                </a:lnSpc>
              </a:pPr>
              <a:r>
                <a:rPr lang="en-US" altLang="zh-CN" sz="800" dirty="0">
                  <a:latin typeface="Helvetica" pitchFamily="2" charset="0"/>
                </a:rPr>
                <a:t>P6</a:t>
              </a:r>
            </a:p>
          </p:txBody>
        </p:sp>
        <p:sp>
          <p:nvSpPr>
            <p:cNvPr id="141" name="Rectangle 140">
              <a:extLst>
                <a:ext uri="{FF2B5EF4-FFF2-40B4-BE49-F238E27FC236}">
                  <a16:creationId xmlns:a16="http://schemas.microsoft.com/office/drawing/2014/main" id="{453F785E-74FB-5346-B1BF-A877BE6C1F7F}"/>
                </a:ext>
              </a:extLst>
            </p:cNvPr>
            <p:cNvSpPr/>
            <p:nvPr/>
          </p:nvSpPr>
          <p:spPr>
            <a:xfrm>
              <a:off x="487665" y="1625542"/>
              <a:ext cx="311304" cy="280852"/>
            </a:xfrm>
            <a:prstGeom prst="rect">
              <a:avLst/>
            </a:prstGeom>
          </p:spPr>
          <p:txBody>
            <a:bodyPr wrap="none">
              <a:spAutoFit/>
            </a:bodyPr>
            <a:lstStyle/>
            <a:p>
              <a:pPr>
                <a:lnSpc>
                  <a:spcPct val="149000"/>
                </a:lnSpc>
              </a:pPr>
              <a:r>
                <a:rPr lang="en-US" altLang="zh-CN" sz="800" dirty="0">
                  <a:latin typeface="Helvetica" pitchFamily="2" charset="0"/>
                </a:rPr>
                <a:t>P7</a:t>
              </a:r>
            </a:p>
          </p:txBody>
        </p:sp>
        <p:sp>
          <p:nvSpPr>
            <p:cNvPr id="142" name="Rectangle 141">
              <a:extLst>
                <a:ext uri="{FF2B5EF4-FFF2-40B4-BE49-F238E27FC236}">
                  <a16:creationId xmlns:a16="http://schemas.microsoft.com/office/drawing/2014/main" id="{462B4D05-DABD-3F4A-9A61-E97A07F5CC29}"/>
                </a:ext>
              </a:extLst>
            </p:cNvPr>
            <p:cNvSpPr/>
            <p:nvPr/>
          </p:nvSpPr>
          <p:spPr>
            <a:xfrm>
              <a:off x="487665" y="1817288"/>
              <a:ext cx="311304" cy="280852"/>
            </a:xfrm>
            <a:prstGeom prst="rect">
              <a:avLst/>
            </a:prstGeom>
          </p:spPr>
          <p:txBody>
            <a:bodyPr wrap="none">
              <a:spAutoFit/>
            </a:bodyPr>
            <a:lstStyle/>
            <a:p>
              <a:pPr>
                <a:lnSpc>
                  <a:spcPct val="149000"/>
                </a:lnSpc>
              </a:pPr>
              <a:r>
                <a:rPr lang="en-US" altLang="zh-CN" sz="800" dirty="0">
                  <a:latin typeface="Helvetica" pitchFamily="2" charset="0"/>
                </a:rPr>
                <a:t>P8</a:t>
              </a:r>
            </a:p>
          </p:txBody>
        </p:sp>
        <p:sp>
          <p:nvSpPr>
            <p:cNvPr id="143" name="Rectangle 142">
              <a:extLst>
                <a:ext uri="{FF2B5EF4-FFF2-40B4-BE49-F238E27FC236}">
                  <a16:creationId xmlns:a16="http://schemas.microsoft.com/office/drawing/2014/main" id="{D3A7B516-ACAC-D545-B482-890588C35372}"/>
                </a:ext>
              </a:extLst>
            </p:cNvPr>
            <p:cNvSpPr/>
            <p:nvPr/>
          </p:nvSpPr>
          <p:spPr>
            <a:xfrm>
              <a:off x="487665" y="2009033"/>
              <a:ext cx="311304" cy="280852"/>
            </a:xfrm>
            <a:prstGeom prst="rect">
              <a:avLst/>
            </a:prstGeom>
          </p:spPr>
          <p:txBody>
            <a:bodyPr wrap="none">
              <a:spAutoFit/>
            </a:bodyPr>
            <a:lstStyle/>
            <a:p>
              <a:pPr>
                <a:lnSpc>
                  <a:spcPct val="149000"/>
                </a:lnSpc>
              </a:pPr>
              <a:r>
                <a:rPr lang="en-US" altLang="zh-CN" sz="800" dirty="0">
                  <a:latin typeface="Helvetica" pitchFamily="2" charset="0"/>
                </a:rPr>
                <a:t>P9</a:t>
              </a:r>
            </a:p>
          </p:txBody>
        </p:sp>
        <p:sp>
          <p:nvSpPr>
            <p:cNvPr id="144" name="Rectangle 143">
              <a:extLst>
                <a:ext uri="{FF2B5EF4-FFF2-40B4-BE49-F238E27FC236}">
                  <a16:creationId xmlns:a16="http://schemas.microsoft.com/office/drawing/2014/main" id="{CD997555-6A1A-0343-9923-3A8A00196312}"/>
                </a:ext>
              </a:extLst>
            </p:cNvPr>
            <p:cNvSpPr/>
            <p:nvPr/>
          </p:nvSpPr>
          <p:spPr>
            <a:xfrm>
              <a:off x="1093702" y="2253450"/>
              <a:ext cx="242374" cy="234334"/>
            </a:xfrm>
            <a:prstGeom prst="rect">
              <a:avLst/>
            </a:prstGeom>
          </p:spPr>
          <p:txBody>
            <a:bodyPr wrap="none">
              <a:spAutoFit/>
            </a:bodyPr>
            <a:lstStyle/>
            <a:p>
              <a:pPr algn="r"/>
              <a:r>
                <a:rPr lang="en-US" altLang="zh-CN" sz="800" dirty="0">
                  <a:latin typeface="Helvetica" pitchFamily="2" charset="0"/>
                </a:rPr>
                <a:t>2</a:t>
              </a:r>
              <a:endParaRPr lang="en-US" sz="800" dirty="0">
                <a:latin typeface="Helvetica" pitchFamily="2" charset="0"/>
              </a:endParaRPr>
            </a:p>
          </p:txBody>
        </p:sp>
        <p:sp>
          <p:nvSpPr>
            <p:cNvPr id="145" name="Rectangle 144">
              <a:extLst>
                <a:ext uri="{FF2B5EF4-FFF2-40B4-BE49-F238E27FC236}">
                  <a16:creationId xmlns:a16="http://schemas.microsoft.com/office/drawing/2014/main" id="{5C69A964-7006-AC47-8479-B5B6DFEC29BA}"/>
                </a:ext>
              </a:extLst>
            </p:cNvPr>
            <p:cNvSpPr/>
            <p:nvPr/>
          </p:nvSpPr>
          <p:spPr>
            <a:xfrm>
              <a:off x="1499451" y="2253450"/>
              <a:ext cx="242374" cy="234334"/>
            </a:xfrm>
            <a:prstGeom prst="rect">
              <a:avLst/>
            </a:prstGeom>
          </p:spPr>
          <p:txBody>
            <a:bodyPr wrap="none">
              <a:spAutoFit/>
            </a:bodyPr>
            <a:lstStyle/>
            <a:p>
              <a:pPr algn="r"/>
              <a:r>
                <a:rPr lang="en-US" altLang="zh-CN" sz="800" dirty="0">
                  <a:latin typeface="Helvetica" pitchFamily="2" charset="0"/>
                </a:rPr>
                <a:t>4</a:t>
              </a:r>
              <a:endParaRPr lang="en-US" sz="800" dirty="0">
                <a:latin typeface="Helvetica" pitchFamily="2" charset="0"/>
              </a:endParaRPr>
            </a:p>
          </p:txBody>
        </p:sp>
        <p:sp>
          <p:nvSpPr>
            <p:cNvPr id="146" name="Rectangle 145">
              <a:extLst>
                <a:ext uri="{FF2B5EF4-FFF2-40B4-BE49-F238E27FC236}">
                  <a16:creationId xmlns:a16="http://schemas.microsoft.com/office/drawing/2014/main" id="{F59ED6E7-5A85-4C45-B44C-1EA0118D9E69}"/>
                </a:ext>
              </a:extLst>
            </p:cNvPr>
            <p:cNvSpPr/>
            <p:nvPr/>
          </p:nvSpPr>
          <p:spPr>
            <a:xfrm>
              <a:off x="1904622" y="2253450"/>
              <a:ext cx="242374" cy="234334"/>
            </a:xfrm>
            <a:prstGeom prst="rect">
              <a:avLst/>
            </a:prstGeom>
          </p:spPr>
          <p:txBody>
            <a:bodyPr wrap="none">
              <a:spAutoFit/>
            </a:bodyPr>
            <a:lstStyle/>
            <a:p>
              <a:pPr algn="r"/>
              <a:r>
                <a:rPr lang="en-US" altLang="zh-CN" sz="800" dirty="0">
                  <a:latin typeface="Helvetica" pitchFamily="2" charset="0"/>
                </a:rPr>
                <a:t>6</a:t>
              </a:r>
              <a:endParaRPr lang="en-US" sz="800" dirty="0">
                <a:latin typeface="Helvetica" pitchFamily="2" charset="0"/>
              </a:endParaRPr>
            </a:p>
          </p:txBody>
        </p:sp>
        <p:sp>
          <p:nvSpPr>
            <p:cNvPr id="147" name="Rectangle 146">
              <a:extLst>
                <a:ext uri="{FF2B5EF4-FFF2-40B4-BE49-F238E27FC236}">
                  <a16:creationId xmlns:a16="http://schemas.microsoft.com/office/drawing/2014/main" id="{E693DC91-E922-B241-BB85-DB0E063DA557}"/>
                </a:ext>
              </a:extLst>
            </p:cNvPr>
            <p:cNvSpPr/>
            <p:nvPr/>
          </p:nvSpPr>
          <p:spPr>
            <a:xfrm>
              <a:off x="2314599" y="2253450"/>
              <a:ext cx="242374" cy="234334"/>
            </a:xfrm>
            <a:prstGeom prst="rect">
              <a:avLst/>
            </a:prstGeom>
          </p:spPr>
          <p:txBody>
            <a:bodyPr wrap="none">
              <a:spAutoFit/>
            </a:bodyPr>
            <a:lstStyle/>
            <a:p>
              <a:pPr algn="r"/>
              <a:r>
                <a:rPr lang="en-US" altLang="zh-CN" sz="800" dirty="0">
                  <a:latin typeface="Helvetica" pitchFamily="2" charset="0"/>
                </a:rPr>
                <a:t>8</a:t>
              </a:r>
              <a:endParaRPr lang="en-US" sz="800" dirty="0">
                <a:latin typeface="Helvetica" pitchFamily="2" charset="0"/>
              </a:endParaRPr>
            </a:p>
          </p:txBody>
        </p:sp>
        <p:sp>
          <p:nvSpPr>
            <p:cNvPr id="150" name="Rectangle 149">
              <a:extLst>
                <a:ext uri="{FF2B5EF4-FFF2-40B4-BE49-F238E27FC236}">
                  <a16:creationId xmlns:a16="http://schemas.microsoft.com/office/drawing/2014/main" id="{0A09BDAC-4AAF-2A4C-9DE4-7DAA72A911EF}"/>
                </a:ext>
              </a:extLst>
            </p:cNvPr>
            <p:cNvSpPr/>
            <p:nvPr/>
          </p:nvSpPr>
          <p:spPr>
            <a:xfrm>
              <a:off x="2690892" y="2253450"/>
              <a:ext cx="300082" cy="234334"/>
            </a:xfrm>
            <a:prstGeom prst="rect">
              <a:avLst/>
            </a:prstGeom>
          </p:spPr>
          <p:txBody>
            <a:bodyPr wrap="none">
              <a:spAutoFit/>
            </a:bodyPr>
            <a:lstStyle/>
            <a:p>
              <a:pPr algn="r"/>
              <a:r>
                <a:rPr lang="en-US" altLang="zh-CN" sz="800" dirty="0">
                  <a:latin typeface="Helvetica" pitchFamily="2" charset="0"/>
                </a:rPr>
                <a:t>10</a:t>
              </a:r>
              <a:endParaRPr lang="en-US" sz="800" dirty="0">
                <a:latin typeface="Helvetica" pitchFamily="2" charset="0"/>
              </a:endParaRPr>
            </a:p>
          </p:txBody>
        </p:sp>
        <p:sp>
          <p:nvSpPr>
            <p:cNvPr id="308" name="Rectangle 307">
              <a:extLst>
                <a:ext uri="{FF2B5EF4-FFF2-40B4-BE49-F238E27FC236}">
                  <a16:creationId xmlns:a16="http://schemas.microsoft.com/office/drawing/2014/main" id="{74215C60-0D17-AD47-8959-DCFBEF2CCD27}"/>
                </a:ext>
              </a:extLst>
            </p:cNvPr>
            <p:cNvSpPr/>
            <p:nvPr/>
          </p:nvSpPr>
          <p:spPr>
            <a:xfrm>
              <a:off x="758669" y="1751220"/>
              <a:ext cx="242374" cy="280852"/>
            </a:xfrm>
            <a:prstGeom prst="rect">
              <a:avLst/>
            </a:prstGeom>
          </p:spPr>
          <p:txBody>
            <a:bodyPr wrap="none">
              <a:spAutoFit/>
            </a:bodyPr>
            <a:lstStyle/>
            <a:p>
              <a:pPr>
                <a:lnSpc>
                  <a:spcPct val="149000"/>
                </a:lnSpc>
              </a:pPr>
              <a:r>
                <a:rPr lang="en-US" altLang="zh-CN" sz="800" dirty="0">
                  <a:latin typeface="Helvetica" pitchFamily="2" charset="0"/>
                </a:rPr>
                <a:t>a</a:t>
              </a:r>
            </a:p>
          </p:txBody>
        </p:sp>
        <p:sp>
          <p:nvSpPr>
            <p:cNvPr id="309" name="Rectangle 308">
              <a:extLst>
                <a:ext uri="{FF2B5EF4-FFF2-40B4-BE49-F238E27FC236}">
                  <a16:creationId xmlns:a16="http://schemas.microsoft.com/office/drawing/2014/main" id="{0C286A7D-5E54-D847-939F-176B4C582950}"/>
                </a:ext>
              </a:extLst>
            </p:cNvPr>
            <p:cNvSpPr/>
            <p:nvPr/>
          </p:nvSpPr>
          <p:spPr>
            <a:xfrm>
              <a:off x="1369783" y="1755237"/>
              <a:ext cx="242374" cy="280852"/>
            </a:xfrm>
            <a:prstGeom prst="rect">
              <a:avLst/>
            </a:prstGeom>
          </p:spPr>
          <p:txBody>
            <a:bodyPr wrap="none">
              <a:spAutoFit/>
            </a:bodyPr>
            <a:lstStyle/>
            <a:p>
              <a:pPr>
                <a:lnSpc>
                  <a:spcPct val="149000"/>
                </a:lnSpc>
              </a:pPr>
              <a:r>
                <a:rPr lang="en-US" altLang="zh-CN" sz="800" dirty="0">
                  <a:latin typeface="Helvetica" pitchFamily="2" charset="0"/>
                </a:rPr>
                <a:t>b</a:t>
              </a:r>
            </a:p>
          </p:txBody>
        </p:sp>
        <p:sp>
          <p:nvSpPr>
            <p:cNvPr id="189" name="Rectangle 188">
              <a:extLst>
                <a:ext uri="{FF2B5EF4-FFF2-40B4-BE49-F238E27FC236}">
                  <a16:creationId xmlns:a16="http://schemas.microsoft.com/office/drawing/2014/main" id="{F67C17AB-A52E-4942-97CA-04202D0BA6E7}"/>
                </a:ext>
              </a:extLst>
            </p:cNvPr>
            <p:cNvSpPr/>
            <p:nvPr/>
          </p:nvSpPr>
          <p:spPr>
            <a:xfrm>
              <a:off x="3091206" y="2253450"/>
              <a:ext cx="300082" cy="234334"/>
            </a:xfrm>
            <a:prstGeom prst="rect">
              <a:avLst/>
            </a:prstGeom>
          </p:spPr>
          <p:txBody>
            <a:bodyPr wrap="none">
              <a:spAutoFit/>
            </a:bodyPr>
            <a:lstStyle/>
            <a:p>
              <a:pPr algn="r"/>
              <a:r>
                <a:rPr lang="en-US" altLang="zh-CN" sz="800" dirty="0">
                  <a:latin typeface="Helvetica" pitchFamily="2" charset="0"/>
                </a:rPr>
                <a:t>12</a:t>
              </a:r>
              <a:endParaRPr lang="en-US" sz="800" dirty="0">
                <a:latin typeface="Helvetica" pitchFamily="2" charset="0"/>
              </a:endParaRPr>
            </a:p>
          </p:txBody>
        </p:sp>
        <p:sp>
          <p:nvSpPr>
            <p:cNvPr id="194" name="Rectangle 193">
              <a:extLst>
                <a:ext uri="{FF2B5EF4-FFF2-40B4-BE49-F238E27FC236}">
                  <a16:creationId xmlns:a16="http://schemas.microsoft.com/office/drawing/2014/main" id="{1A8D73FE-5637-5A48-B616-393FBB2A5407}"/>
                </a:ext>
              </a:extLst>
            </p:cNvPr>
            <p:cNvSpPr/>
            <p:nvPr/>
          </p:nvSpPr>
          <p:spPr>
            <a:xfrm>
              <a:off x="3496330" y="2253450"/>
              <a:ext cx="300082" cy="234334"/>
            </a:xfrm>
            <a:prstGeom prst="rect">
              <a:avLst/>
            </a:prstGeom>
          </p:spPr>
          <p:txBody>
            <a:bodyPr wrap="none">
              <a:spAutoFit/>
            </a:bodyPr>
            <a:lstStyle/>
            <a:p>
              <a:pPr algn="r"/>
              <a:r>
                <a:rPr lang="en-US" altLang="zh-CN" sz="800" dirty="0">
                  <a:latin typeface="Helvetica" pitchFamily="2" charset="0"/>
                </a:rPr>
                <a:t>14</a:t>
              </a:r>
              <a:endParaRPr lang="en-US" sz="800" dirty="0">
                <a:latin typeface="Helvetica" pitchFamily="2" charset="0"/>
              </a:endParaRPr>
            </a:p>
          </p:txBody>
        </p:sp>
      </p:grpSp>
      <p:sp>
        <p:nvSpPr>
          <p:cNvPr id="202" name="Rectangle 201">
            <a:extLst>
              <a:ext uri="{FF2B5EF4-FFF2-40B4-BE49-F238E27FC236}">
                <a16:creationId xmlns:a16="http://schemas.microsoft.com/office/drawing/2014/main" id="{C95CC57C-7188-616C-F547-DE20EF1665DC}"/>
              </a:ext>
            </a:extLst>
          </p:cNvPr>
          <p:cNvSpPr/>
          <p:nvPr/>
        </p:nvSpPr>
        <p:spPr>
          <a:xfrm>
            <a:off x="6408000" y="932400"/>
            <a:ext cx="287258" cy="258212"/>
          </a:xfrm>
          <a:prstGeom prst="rect">
            <a:avLst/>
          </a:prstGeom>
        </p:spPr>
        <p:txBody>
          <a:bodyPr wrap="none">
            <a:spAutoFit/>
          </a:bodyPr>
          <a:lstStyle/>
          <a:p>
            <a:pPr>
              <a:lnSpc>
                <a:spcPct val="149000"/>
              </a:lnSpc>
            </a:pPr>
            <a:r>
              <a:rPr lang="en-US" altLang="zh-CN" sz="800" dirty="0">
                <a:latin typeface="Helvetica" pitchFamily="2" charset="0"/>
              </a:rPr>
              <a:t>…</a:t>
            </a:r>
          </a:p>
        </p:txBody>
      </p:sp>
      <p:grpSp>
        <p:nvGrpSpPr>
          <p:cNvPr id="29" name="Group 28">
            <a:extLst>
              <a:ext uri="{FF2B5EF4-FFF2-40B4-BE49-F238E27FC236}">
                <a16:creationId xmlns:a16="http://schemas.microsoft.com/office/drawing/2014/main" id="{9E74E78A-AF8A-2604-C14D-E42F1263542A}"/>
              </a:ext>
            </a:extLst>
          </p:cNvPr>
          <p:cNvGrpSpPr/>
          <p:nvPr/>
        </p:nvGrpSpPr>
        <p:grpSpPr>
          <a:xfrm>
            <a:off x="3934289" y="1386110"/>
            <a:ext cx="3812940" cy="1272743"/>
            <a:chOff x="3934289" y="1214660"/>
            <a:chExt cx="3812940" cy="1272743"/>
          </a:xfrm>
        </p:grpSpPr>
        <p:pic>
          <p:nvPicPr>
            <p:cNvPr id="20" name="Picture 19">
              <a:extLst>
                <a:ext uri="{FF2B5EF4-FFF2-40B4-BE49-F238E27FC236}">
                  <a16:creationId xmlns:a16="http://schemas.microsoft.com/office/drawing/2014/main" id="{9DE50729-A268-A58E-6FAC-8BECB817FACC}"/>
                </a:ext>
              </a:extLst>
            </p:cNvPr>
            <p:cNvPicPr>
              <a:picLocks noChangeAspect="1"/>
            </p:cNvPicPr>
            <p:nvPr/>
          </p:nvPicPr>
          <p:blipFill rotWithShape="1">
            <a:blip r:embed="rId7"/>
            <a:srcRect l="2721" r="6367"/>
            <a:stretch/>
          </p:blipFill>
          <p:spPr>
            <a:xfrm>
              <a:off x="4364007" y="1811860"/>
              <a:ext cx="2111479" cy="341757"/>
            </a:xfrm>
            <a:prstGeom prst="rect">
              <a:avLst/>
            </a:prstGeom>
          </p:spPr>
        </p:pic>
        <p:sp>
          <p:nvSpPr>
            <p:cNvPr id="203" name="Rectangle 202">
              <a:extLst>
                <a:ext uri="{FF2B5EF4-FFF2-40B4-BE49-F238E27FC236}">
                  <a16:creationId xmlns:a16="http://schemas.microsoft.com/office/drawing/2014/main" id="{8F994DE5-6395-1440-BEBC-4514E01918E4}"/>
                </a:ext>
              </a:extLst>
            </p:cNvPr>
            <p:cNvSpPr/>
            <p:nvPr/>
          </p:nvSpPr>
          <p:spPr>
            <a:xfrm rot="20100000">
              <a:off x="3934289" y="2170588"/>
              <a:ext cx="704039" cy="215444"/>
            </a:xfrm>
            <a:prstGeom prst="rect">
              <a:avLst/>
            </a:prstGeom>
          </p:spPr>
          <p:txBody>
            <a:bodyPr wrap="none">
              <a:spAutoFit/>
            </a:bodyPr>
            <a:lstStyle/>
            <a:p>
              <a:r>
                <a:rPr lang="en-US" sz="800" dirty="0">
                  <a:latin typeface="Helvetica" pitchFamily="2" charset="0"/>
                </a:rPr>
                <a:t>1277285</a:t>
              </a:r>
              <a:r>
                <a:rPr lang="en-US" altLang="zh-CN" sz="800" dirty="0">
                  <a:latin typeface="Helvetica" pitchFamily="2" charset="0"/>
                </a:rPr>
                <a:t>71</a:t>
              </a:r>
              <a:endParaRPr lang="en-US" sz="800" dirty="0">
                <a:latin typeface="Helvetica" pitchFamily="2" charset="0"/>
              </a:endParaRPr>
            </a:p>
          </p:txBody>
        </p:sp>
        <p:sp>
          <p:nvSpPr>
            <p:cNvPr id="204" name="Rectangle 203">
              <a:extLst>
                <a:ext uri="{FF2B5EF4-FFF2-40B4-BE49-F238E27FC236}">
                  <a16:creationId xmlns:a16="http://schemas.microsoft.com/office/drawing/2014/main" id="{B198D4C1-6241-4646-A6FF-0CE3AD54EB49}"/>
                </a:ext>
              </a:extLst>
            </p:cNvPr>
            <p:cNvSpPr/>
            <p:nvPr/>
          </p:nvSpPr>
          <p:spPr>
            <a:xfrm>
              <a:off x="4041015" y="1999739"/>
              <a:ext cx="385042" cy="215444"/>
            </a:xfrm>
            <a:prstGeom prst="rect">
              <a:avLst/>
            </a:prstGeom>
          </p:spPr>
          <p:txBody>
            <a:bodyPr wrap="none">
              <a:spAutoFit/>
            </a:bodyPr>
            <a:lstStyle/>
            <a:p>
              <a:r>
                <a:rPr lang="en-US" altLang="zh-CN" sz="800" dirty="0">
                  <a:latin typeface="Helvetica" pitchFamily="2" charset="0"/>
                </a:rPr>
                <a:t>chr8</a:t>
              </a:r>
              <a:endParaRPr lang="en-US" sz="800" dirty="0">
                <a:latin typeface="Helvetica" pitchFamily="2" charset="0"/>
              </a:endParaRPr>
            </a:p>
          </p:txBody>
        </p:sp>
        <p:sp>
          <p:nvSpPr>
            <p:cNvPr id="206" name="Rectangle 205">
              <a:extLst>
                <a:ext uri="{FF2B5EF4-FFF2-40B4-BE49-F238E27FC236}">
                  <a16:creationId xmlns:a16="http://schemas.microsoft.com/office/drawing/2014/main" id="{2F17074A-9B7E-F348-9F58-9FFD87664CB0}"/>
                </a:ext>
              </a:extLst>
            </p:cNvPr>
            <p:cNvSpPr/>
            <p:nvPr/>
          </p:nvSpPr>
          <p:spPr>
            <a:xfrm>
              <a:off x="5597436" y="2271959"/>
              <a:ext cx="412292" cy="215444"/>
            </a:xfrm>
            <a:prstGeom prst="rect">
              <a:avLst/>
            </a:prstGeom>
          </p:spPr>
          <p:txBody>
            <a:bodyPr wrap="none">
              <a:spAutoFit/>
            </a:bodyPr>
            <a:lstStyle/>
            <a:p>
              <a:r>
                <a:rPr lang="en-US" altLang="zh-CN" sz="800" b="1" i="1" dirty="0">
                  <a:latin typeface="Helvetica" pitchFamily="2" charset="0"/>
                  <a:cs typeface="Arial" panose="020B0604020202020204" pitchFamily="34" charset="0"/>
                </a:rPr>
                <a:t>MYC</a:t>
              </a:r>
              <a:endParaRPr lang="en-US" sz="800" b="1" i="1" dirty="0">
                <a:latin typeface="Helvetica" pitchFamily="2" charset="0"/>
                <a:cs typeface="Arial" panose="020B0604020202020204" pitchFamily="34" charset="0"/>
              </a:endParaRPr>
            </a:p>
          </p:txBody>
        </p:sp>
        <p:sp>
          <p:nvSpPr>
            <p:cNvPr id="207" name="Rectangle 206">
              <a:extLst>
                <a:ext uri="{FF2B5EF4-FFF2-40B4-BE49-F238E27FC236}">
                  <a16:creationId xmlns:a16="http://schemas.microsoft.com/office/drawing/2014/main" id="{FA923D94-7DF4-3D40-879C-11C10DA14D00}"/>
                </a:ext>
              </a:extLst>
            </p:cNvPr>
            <p:cNvSpPr/>
            <p:nvPr/>
          </p:nvSpPr>
          <p:spPr>
            <a:xfrm rot="20100000">
              <a:off x="6170292" y="2170588"/>
              <a:ext cx="704039" cy="215444"/>
            </a:xfrm>
            <a:prstGeom prst="rect">
              <a:avLst/>
            </a:prstGeom>
          </p:spPr>
          <p:txBody>
            <a:bodyPr wrap="none">
              <a:spAutoFit/>
            </a:bodyPr>
            <a:lstStyle/>
            <a:p>
              <a:r>
                <a:rPr lang="en-US" sz="800" dirty="0">
                  <a:latin typeface="Helvetica" pitchFamily="2" charset="0"/>
                </a:rPr>
                <a:t>127769053</a:t>
              </a:r>
            </a:p>
          </p:txBody>
        </p:sp>
        <p:sp>
          <p:nvSpPr>
            <p:cNvPr id="208" name="Rectangle 207">
              <a:extLst>
                <a:ext uri="{FF2B5EF4-FFF2-40B4-BE49-F238E27FC236}">
                  <a16:creationId xmlns:a16="http://schemas.microsoft.com/office/drawing/2014/main" id="{528AD021-8946-3D44-AE24-3D1A4F1B2A0B}"/>
                </a:ext>
              </a:extLst>
            </p:cNvPr>
            <p:cNvSpPr/>
            <p:nvPr/>
          </p:nvSpPr>
          <p:spPr>
            <a:xfrm rot="20100000">
              <a:off x="6634641" y="2170588"/>
              <a:ext cx="704039" cy="215444"/>
            </a:xfrm>
            <a:prstGeom prst="rect">
              <a:avLst/>
            </a:prstGeom>
          </p:spPr>
          <p:txBody>
            <a:bodyPr wrap="none">
              <a:spAutoFit/>
            </a:bodyPr>
            <a:lstStyle/>
            <a:p>
              <a:r>
                <a:rPr lang="en-US" sz="800" dirty="0">
                  <a:latin typeface="Helvetica" pitchFamily="2" charset="0"/>
                </a:rPr>
                <a:t>12808607</a:t>
              </a:r>
              <a:r>
                <a:rPr lang="en-US" altLang="zh-CN" sz="800" dirty="0">
                  <a:latin typeface="Helvetica" pitchFamily="2" charset="0"/>
                </a:rPr>
                <a:t>7</a:t>
              </a:r>
              <a:endParaRPr lang="en-US" sz="800" dirty="0">
                <a:latin typeface="Helvetica" pitchFamily="2" charset="0"/>
              </a:endParaRPr>
            </a:p>
          </p:txBody>
        </p:sp>
        <p:sp>
          <p:nvSpPr>
            <p:cNvPr id="209" name="Rectangle 208">
              <a:extLst>
                <a:ext uri="{FF2B5EF4-FFF2-40B4-BE49-F238E27FC236}">
                  <a16:creationId xmlns:a16="http://schemas.microsoft.com/office/drawing/2014/main" id="{9EE0DE76-29B3-8B45-8FF7-51D89CEDE7AE}"/>
                </a:ext>
              </a:extLst>
            </p:cNvPr>
            <p:cNvSpPr/>
            <p:nvPr/>
          </p:nvSpPr>
          <p:spPr>
            <a:xfrm rot="20100000">
              <a:off x="6961510" y="2170588"/>
              <a:ext cx="704039" cy="215444"/>
            </a:xfrm>
            <a:prstGeom prst="rect">
              <a:avLst/>
            </a:prstGeom>
          </p:spPr>
          <p:txBody>
            <a:bodyPr wrap="none">
              <a:spAutoFit/>
            </a:bodyPr>
            <a:lstStyle/>
            <a:p>
              <a:r>
                <a:rPr lang="en-US" sz="800" dirty="0">
                  <a:latin typeface="Helvetica" pitchFamily="2" charset="0"/>
                </a:rPr>
                <a:t>128109219</a:t>
              </a:r>
            </a:p>
          </p:txBody>
        </p:sp>
        <p:sp>
          <p:nvSpPr>
            <p:cNvPr id="210" name="Rectangle 209">
              <a:extLst>
                <a:ext uri="{FF2B5EF4-FFF2-40B4-BE49-F238E27FC236}">
                  <a16:creationId xmlns:a16="http://schemas.microsoft.com/office/drawing/2014/main" id="{4E182A49-32A0-5B45-9CD5-72CB02532ED0}"/>
                </a:ext>
              </a:extLst>
            </p:cNvPr>
            <p:cNvSpPr/>
            <p:nvPr/>
          </p:nvSpPr>
          <p:spPr>
            <a:xfrm rot="18300000">
              <a:off x="4250532" y="1467774"/>
              <a:ext cx="721672" cy="215444"/>
            </a:xfrm>
            <a:prstGeom prst="rect">
              <a:avLst/>
            </a:prstGeom>
          </p:spPr>
          <p:txBody>
            <a:bodyPr wrap="none">
              <a:spAutoFit/>
            </a:bodyPr>
            <a:lstStyle/>
            <a:p>
              <a:r>
                <a:rPr lang="en-US" altLang="zh-CN" sz="800" i="1" dirty="0">
                  <a:latin typeface="Helvetica" pitchFamily="2" charset="0"/>
                </a:rPr>
                <a:t>CYRIB</a:t>
              </a:r>
              <a:r>
                <a:rPr lang="zh-CN" altLang="en-US" sz="800" i="1" dirty="0">
                  <a:latin typeface="Helvetica" pitchFamily="2" charset="0"/>
                </a:rPr>
                <a:t> </a:t>
              </a:r>
              <a:r>
                <a:rPr lang="en-US" altLang="zh-CN" sz="800" dirty="0">
                  <a:latin typeface="Helvetica" pitchFamily="2" charset="0"/>
                </a:rPr>
                <a:t>(P5)</a:t>
              </a:r>
              <a:endParaRPr lang="en-US" sz="800" dirty="0">
                <a:latin typeface="Helvetica" pitchFamily="2" charset="0"/>
              </a:endParaRPr>
            </a:p>
          </p:txBody>
        </p:sp>
        <p:sp>
          <p:nvSpPr>
            <p:cNvPr id="211" name="Rectangle 210">
              <a:extLst>
                <a:ext uri="{FF2B5EF4-FFF2-40B4-BE49-F238E27FC236}">
                  <a16:creationId xmlns:a16="http://schemas.microsoft.com/office/drawing/2014/main" id="{66E869D1-F451-EB4E-9B20-E58885123BF1}"/>
                </a:ext>
              </a:extLst>
            </p:cNvPr>
            <p:cNvSpPr/>
            <p:nvPr/>
          </p:nvSpPr>
          <p:spPr>
            <a:xfrm rot="18300000">
              <a:off x="4658076" y="1516359"/>
              <a:ext cx="603050" cy="215444"/>
            </a:xfrm>
            <a:prstGeom prst="rect">
              <a:avLst/>
            </a:prstGeom>
          </p:spPr>
          <p:txBody>
            <a:bodyPr wrap="none">
              <a:spAutoFit/>
            </a:bodyPr>
            <a:lstStyle/>
            <a:p>
              <a:r>
                <a:rPr lang="en-US" altLang="zh-CN" sz="800" i="1" dirty="0">
                  <a:latin typeface="Helvetica" pitchFamily="2" charset="0"/>
                </a:rPr>
                <a:t>LPP</a:t>
              </a:r>
              <a:r>
                <a:rPr lang="zh-CN" altLang="en-US" sz="800" i="1" dirty="0">
                  <a:latin typeface="Helvetica" pitchFamily="2" charset="0"/>
                </a:rPr>
                <a:t> </a:t>
              </a:r>
              <a:r>
                <a:rPr lang="en-US" altLang="zh-CN" sz="800" dirty="0">
                  <a:latin typeface="Helvetica" pitchFamily="2" charset="0"/>
                </a:rPr>
                <a:t>(P7)</a:t>
              </a:r>
              <a:endParaRPr lang="en-US" sz="800" dirty="0">
                <a:latin typeface="Helvetica" pitchFamily="2" charset="0"/>
              </a:endParaRPr>
            </a:p>
          </p:txBody>
        </p:sp>
        <p:sp>
          <p:nvSpPr>
            <p:cNvPr id="212" name="Rectangle 211">
              <a:extLst>
                <a:ext uri="{FF2B5EF4-FFF2-40B4-BE49-F238E27FC236}">
                  <a16:creationId xmlns:a16="http://schemas.microsoft.com/office/drawing/2014/main" id="{982D7B0F-5830-F443-8B72-A69B7804049D}"/>
                </a:ext>
              </a:extLst>
            </p:cNvPr>
            <p:cNvSpPr/>
            <p:nvPr/>
          </p:nvSpPr>
          <p:spPr>
            <a:xfrm rot="18300000">
              <a:off x="4833415" y="1528833"/>
              <a:ext cx="572593" cy="215444"/>
            </a:xfrm>
            <a:prstGeom prst="rect">
              <a:avLst/>
            </a:prstGeom>
          </p:spPr>
          <p:txBody>
            <a:bodyPr wrap="none">
              <a:spAutoFit/>
            </a:bodyPr>
            <a:lstStyle/>
            <a:p>
              <a:r>
                <a:rPr lang="en-US" altLang="zh-CN" sz="800" i="1" dirty="0" err="1">
                  <a:solidFill>
                    <a:srgbClr val="0432FF"/>
                  </a:solidFill>
                  <a:latin typeface="Helvetica" pitchFamily="2" charset="0"/>
                </a:rPr>
                <a:t>IgH</a:t>
              </a:r>
              <a:r>
                <a:rPr lang="zh-CN" altLang="en-US" sz="800" i="1" dirty="0">
                  <a:solidFill>
                    <a:srgbClr val="0432FF"/>
                  </a:solidFill>
                  <a:latin typeface="Helvetica" pitchFamily="2" charset="0"/>
                </a:rPr>
                <a:t> </a:t>
              </a:r>
              <a:r>
                <a:rPr lang="en-US" altLang="zh-CN" sz="800" dirty="0">
                  <a:solidFill>
                    <a:srgbClr val="0432FF"/>
                  </a:solidFill>
                  <a:latin typeface="Helvetica" pitchFamily="2" charset="0"/>
                </a:rPr>
                <a:t>(P2)</a:t>
              </a:r>
              <a:endParaRPr lang="en-US" sz="800" dirty="0">
                <a:solidFill>
                  <a:srgbClr val="0432FF"/>
                </a:solidFill>
                <a:latin typeface="Helvetica" pitchFamily="2" charset="0"/>
              </a:endParaRPr>
            </a:p>
          </p:txBody>
        </p:sp>
        <p:sp>
          <p:nvSpPr>
            <p:cNvPr id="213" name="Rectangle 212">
              <a:extLst>
                <a:ext uri="{FF2B5EF4-FFF2-40B4-BE49-F238E27FC236}">
                  <a16:creationId xmlns:a16="http://schemas.microsoft.com/office/drawing/2014/main" id="{3E5BCECA-DD77-5B44-89B8-D36CF3E736A3}"/>
                </a:ext>
              </a:extLst>
            </p:cNvPr>
            <p:cNvSpPr/>
            <p:nvPr/>
          </p:nvSpPr>
          <p:spPr>
            <a:xfrm rot="18300000">
              <a:off x="4993526" y="1528833"/>
              <a:ext cx="572593" cy="215444"/>
            </a:xfrm>
            <a:prstGeom prst="rect">
              <a:avLst/>
            </a:prstGeom>
          </p:spPr>
          <p:txBody>
            <a:bodyPr wrap="none">
              <a:spAutoFit/>
            </a:bodyPr>
            <a:lstStyle/>
            <a:p>
              <a:r>
                <a:rPr lang="en-US" altLang="zh-CN" sz="800" i="1" dirty="0" err="1">
                  <a:solidFill>
                    <a:srgbClr val="0432FF"/>
                  </a:solidFill>
                  <a:latin typeface="Helvetica" pitchFamily="2" charset="0"/>
                </a:rPr>
                <a:t>IgH</a:t>
              </a:r>
              <a:r>
                <a:rPr lang="zh-CN" altLang="en-US" sz="800" i="1" dirty="0">
                  <a:solidFill>
                    <a:srgbClr val="0432FF"/>
                  </a:solidFill>
                  <a:latin typeface="Helvetica" pitchFamily="2" charset="0"/>
                </a:rPr>
                <a:t> </a:t>
              </a:r>
              <a:r>
                <a:rPr lang="en-US" altLang="zh-CN" sz="800" dirty="0">
                  <a:solidFill>
                    <a:srgbClr val="0432FF"/>
                  </a:solidFill>
                  <a:latin typeface="Helvetica" pitchFamily="2" charset="0"/>
                </a:rPr>
                <a:t>(P6)</a:t>
              </a:r>
              <a:endParaRPr lang="en-US" sz="800" dirty="0">
                <a:solidFill>
                  <a:srgbClr val="0432FF"/>
                </a:solidFill>
                <a:latin typeface="Helvetica" pitchFamily="2" charset="0"/>
              </a:endParaRPr>
            </a:p>
          </p:txBody>
        </p:sp>
        <p:sp>
          <p:nvSpPr>
            <p:cNvPr id="215" name="Rectangle 214">
              <a:extLst>
                <a:ext uri="{FF2B5EF4-FFF2-40B4-BE49-F238E27FC236}">
                  <a16:creationId xmlns:a16="http://schemas.microsoft.com/office/drawing/2014/main" id="{69D9EE8C-3C1C-9049-B0E9-0D8C64E287FB}"/>
                </a:ext>
              </a:extLst>
            </p:cNvPr>
            <p:cNvSpPr/>
            <p:nvPr/>
          </p:nvSpPr>
          <p:spPr>
            <a:xfrm rot="18300000">
              <a:off x="5153638" y="1528833"/>
              <a:ext cx="572593" cy="215444"/>
            </a:xfrm>
            <a:prstGeom prst="rect">
              <a:avLst/>
            </a:prstGeom>
          </p:spPr>
          <p:txBody>
            <a:bodyPr wrap="none">
              <a:spAutoFit/>
            </a:bodyPr>
            <a:lstStyle/>
            <a:p>
              <a:r>
                <a:rPr lang="en-US" altLang="zh-CN" sz="800" i="1" dirty="0" err="1">
                  <a:solidFill>
                    <a:srgbClr val="0432FF"/>
                  </a:solidFill>
                  <a:latin typeface="Helvetica" pitchFamily="2" charset="0"/>
                </a:rPr>
                <a:t>IgH</a:t>
              </a:r>
              <a:r>
                <a:rPr lang="zh-CN" altLang="en-US" sz="800" i="1" dirty="0">
                  <a:solidFill>
                    <a:srgbClr val="0432FF"/>
                  </a:solidFill>
                  <a:latin typeface="Helvetica" pitchFamily="2" charset="0"/>
                </a:rPr>
                <a:t> </a:t>
              </a:r>
              <a:r>
                <a:rPr lang="en-US" altLang="zh-CN" sz="800" dirty="0">
                  <a:solidFill>
                    <a:srgbClr val="0432FF"/>
                  </a:solidFill>
                  <a:latin typeface="Helvetica" pitchFamily="2" charset="0"/>
                </a:rPr>
                <a:t>(P1)</a:t>
              </a:r>
              <a:endParaRPr lang="en-US" sz="800" dirty="0">
                <a:solidFill>
                  <a:srgbClr val="0432FF"/>
                </a:solidFill>
                <a:latin typeface="Helvetica" pitchFamily="2" charset="0"/>
              </a:endParaRPr>
            </a:p>
          </p:txBody>
        </p:sp>
        <p:sp>
          <p:nvSpPr>
            <p:cNvPr id="216" name="Rectangle 215">
              <a:extLst>
                <a:ext uri="{FF2B5EF4-FFF2-40B4-BE49-F238E27FC236}">
                  <a16:creationId xmlns:a16="http://schemas.microsoft.com/office/drawing/2014/main" id="{32D36AC2-8A05-8F47-95A0-97493C94D117}"/>
                </a:ext>
              </a:extLst>
            </p:cNvPr>
            <p:cNvSpPr/>
            <p:nvPr/>
          </p:nvSpPr>
          <p:spPr>
            <a:xfrm rot="18300000">
              <a:off x="6532401" y="1537368"/>
              <a:ext cx="551754" cy="215444"/>
            </a:xfrm>
            <a:prstGeom prst="rect">
              <a:avLst/>
            </a:prstGeom>
          </p:spPr>
          <p:txBody>
            <a:bodyPr wrap="none">
              <a:spAutoFit/>
            </a:bodyPr>
            <a:lstStyle/>
            <a:p>
              <a:r>
                <a:rPr lang="en-US" altLang="zh-CN" sz="800" i="1" dirty="0" err="1">
                  <a:latin typeface="Helvetica" pitchFamily="2" charset="0"/>
                </a:rPr>
                <a:t>IgL</a:t>
              </a:r>
              <a:r>
                <a:rPr lang="zh-CN" altLang="en-US" sz="800" dirty="0">
                  <a:latin typeface="Helvetica" pitchFamily="2" charset="0"/>
                </a:rPr>
                <a:t> </a:t>
              </a:r>
              <a:r>
                <a:rPr lang="en-US" altLang="zh-CN" sz="800" dirty="0">
                  <a:latin typeface="Helvetica" pitchFamily="2" charset="0"/>
                </a:rPr>
                <a:t>(P8)</a:t>
              </a:r>
              <a:endParaRPr lang="en-US" sz="800" i="1" dirty="0">
                <a:latin typeface="Helvetica" pitchFamily="2" charset="0"/>
              </a:endParaRPr>
            </a:p>
          </p:txBody>
        </p:sp>
        <p:sp>
          <p:nvSpPr>
            <p:cNvPr id="217" name="Rectangle 216">
              <a:extLst>
                <a:ext uri="{FF2B5EF4-FFF2-40B4-BE49-F238E27FC236}">
                  <a16:creationId xmlns:a16="http://schemas.microsoft.com/office/drawing/2014/main" id="{0A558E52-92B9-1643-A403-B095316B20E0}"/>
                </a:ext>
              </a:extLst>
            </p:cNvPr>
            <p:cNvSpPr/>
            <p:nvPr/>
          </p:nvSpPr>
          <p:spPr>
            <a:xfrm rot="18300000">
              <a:off x="6972652" y="1469744"/>
              <a:ext cx="716863" cy="215444"/>
            </a:xfrm>
            <a:prstGeom prst="rect">
              <a:avLst/>
            </a:prstGeom>
          </p:spPr>
          <p:txBody>
            <a:bodyPr wrap="none">
              <a:spAutoFit/>
            </a:bodyPr>
            <a:lstStyle/>
            <a:p>
              <a:r>
                <a:rPr lang="en-US" altLang="zh-CN" sz="800" i="1" dirty="0">
                  <a:solidFill>
                    <a:srgbClr val="000000"/>
                  </a:solidFill>
                  <a:latin typeface="Helvetica" pitchFamily="2" charset="0"/>
                </a:rPr>
                <a:t>IRAG2</a:t>
              </a:r>
              <a:r>
                <a:rPr lang="zh-CN" altLang="en-US" sz="800" i="1" dirty="0">
                  <a:solidFill>
                    <a:srgbClr val="000000"/>
                  </a:solidFill>
                  <a:latin typeface="Helvetica" pitchFamily="2" charset="0"/>
                </a:rPr>
                <a:t> </a:t>
              </a:r>
              <a:r>
                <a:rPr lang="en-US" altLang="zh-CN" sz="800" dirty="0">
                  <a:solidFill>
                    <a:srgbClr val="000000"/>
                  </a:solidFill>
                  <a:latin typeface="Helvetica" pitchFamily="2" charset="0"/>
                </a:rPr>
                <a:t>(P4)</a:t>
              </a:r>
              <a:endParaRPr lang="en-HK" sz="800" dirty="0">
                <a:solidFill>
                  <a:srgbClr val="000000"/>
                </a:solidFill>
                <a:latin typeface="Helvetica" pitchFamily="2" charset="0"/>
              </a:endParaRPr>
            </a:p>
          </p:txBody>
        </p:sp>
        <p:sp>
          <p:nvSpPr>
            <p:cNvPr id="218" name="Rectangle 217">
              <a:extLst>
                <a:ext uri="{FF2B5EF4-FFF2-40B4-BE49-F238E27FC236}">
                  <a16:creationId xmlns:a16="http://schemas.microsoft.com/office/drawing/2014/main" id="{D2505B87-D77E-CC43-AAFF-5A1BBB225EA2}"/>
                </a:ext>
              </a:extLst>
            </p:cNvPr>
            <p:cNvSpPr/>
            <p:nvPr/>
          </p:nvSpPr>
          <p:spPr>
            <a:xfrm rot="18300000">
              <a:off x="7337982" y="1516359"/>
              <a:ext cx="603050" cy="215444"/>
            </a:xfrm>
            <a:prstGeom prst="rect">
              <a:avLst/>
            </a:prstGeom>
          </p:spPr>
          <p:txBody>
            <a:bodyPr wrap="none">
              <a:spAutoFit/>
            </a:bodyPr>
            <a:lstStyle/>
            <a:p>
              <a:pPr algn="ctr"/>
              <a:r>
                <a:rPr lang="en-US" altLang="zh-CN" sz="800" i="1" dirty="0">
                  <a:latin typeface="Helvetica" pitchFamily="2" charset="0"/>
                </a:rPr>
                <a:t>LPP</a:t>
              </a:r>
              <a:r>
                <a:rPr lang="zh-CN" altLang="en-US" sz="800" i="1" dirty="0">
                  <a:latin typeface="Helvetica" pitchFamily="2" charset="0"/>
                </a:rPr>
                <a:t> </a:t>
              </a:r>
              <a:r>
                <a:rPr lang="en-US" altLang="zh-CN" sz="800" dirty="0">
                  <a:latin typeface="Helvetica" pitchFamily="2" charset="0"/>
                </a:rPr>
                <a:t>(P9)</a:t>
              </a:r>
              <a:endParaRPr lang="en-HK" sz="800" i="1" dirty="0">
                <a:solidFill>
                  <a:srgbClr val="000000"/>
                </a:solidFill>
                <a:latin typeface="Helvetica" pitchFamily="2" charset="0"/>
              </a:endParaRPr>
            </a:p>
          </p:txBody>
        </p:sp>
        <p:sp>
          <p:nvSpPr>
            <p:cNvPr id="220" name="Rectangle 219">
              <a:extLst>
                <a:ext uri="{FF2B5EF4-FFF2-40B4-BE49-F238E27FC236}">
                  <a16:creationId xmlns:a16="http://schemas.microsoft.com/office/drawing/2014/main" id="{1B2055D3-ECD5-89EC-59A9-B02428551F16}"/>
                </a:ext>
              </a:extLst>
            </p:cNvPr>
            <p:cNvSpPr/>
            <p:nvPr/>
          </p:nvSpPr>
          <p:spPr>
            <a:xfrm>
              <a:off x="6411553" y="1932573"/>
              <a:ext cx="287258" cy="258212"/>
            </a:xfrm>
            <a:prstGeom prst="rect">
              <a:avLst/>
            </a:prstGeom>
          </p:spPr>
          <p:txBody>
            <a:bodyPr wrap="none">
              <a:spAutoFit/>
            </a:bodyPr>
            <a:lstStyle/>
            <a:p>
              <a:pPr>
                <a:lnSpc>
                  <a:spcPct val="149000"/>
                </a:lnSpc>
              </a:pPr>
              <a:r>
                <a:rPr lang="en-US" altLang="zh-CN" sz="800" dirty="0">
                  <a:latin typeface="Helvetica" pitchFamily="2" charset="0"/>
                </a:rPr>
                <a:t>…</a:t>
              </a:r>
            </a:p>
          </p:txBody>
        </p:sp>
        <p:sp>
          <p:nvSpPr>
            <p:cNvPr id="221" name="Rectangle 220">
              <a:extLst>
                <a:ext uri="{FF2B5EF4-FFF2-40B4-BE49-F238E27FC236}">
                  <a16:creationId xmlns:a16="http://schemas.microsoft.com/office/drawing/2014/main" id="{FD218E42-ADD4-6840-AB24-B294B2224770}"/>
                </a:ext>
              </a:extLst>
            </p:cNvPr>
            <p:cNvSpPr/>
            <p:nvPr/>
          </p:nvSpPr>
          <p:spPr>
            <a:xfrm>
              <a:off x="6767473" y="1931214"/>
              <a:ext cx="389850" cy="258276"/>
            </a:xfrm>
            <a:prstGeom prst="rect">
              <a:avLst/>
            </a:prstGeom>
          </p:spPr>
          <p:txBody>
            <a:bodyPr wrap="none">
              <a:spAutoFit/>
            </a:bodyPr>
            <a:lstStyle/>
            <a:p>
              <a:pPr>
                <a:lnSpc>
                  <a:spcPct val="149000"/>
                </a:lnSpc>
              </a:pPr>
              <a:r>
                <a:rPr lang="en-US" altLang="zh-CN" sz="800" dirty="0">
                  <a:latin typeface="Helvetica" pitchFamily="2" charset="0"/>
                </a:rPr>
                <a:t>……</a:t>
              </a:r>
            </a:p>
          </p:txBody>
        </p:sp>
        <p:sp>
          <p:nvSpPr>
            <p:cNvPr id="223" name="Rectangle 222">
              <a:extLst>
                <a:ext uri="{FF2B5EF4-FFF2-40B4-BE49-F238E27FC236}">
                  <a16:creationId xmlns:a16="http://schemas.microsoft.com/office/drawing/2014/main" id="{43E22B38-DA52-8C25-4911-118A27BFD1F3}"/>
                </a:ext>
              </a:extLst>
            </p:cNvPr>
            <p:cNvSpPr/>
            <p:nvPr/>
          </p:nvSpPr>
          <p:spPr>
            <a:xfrm>
              <a:off x="7213637" y="1931214"/>
              <a:ext cx="287258" cy="258276"/>
            </a:xfrm>
            <a:prstGeom prst="rect">
              <a:avLst/>
            </a:prstGeom>
          </p:spPr>
          <p:txBody>
            <a:bodyPr wrap="none">
              <a:spAutoFit/>
            </a:bodyPr>
            <a:lstStyle/>
            <a:p>
              <a:pPr>
                <a:lnSpc>
                  <a:spcPct val="149000"/>
                </a:lnSpc>
              </a:pPr>
              <a:r>
                <a:rPr lang="en-US" altLang="zh-CN" sz="800" dirty="0">
                  <a:latin typeface="Helvetica" pitchFamily="2" charset="0"/>
                </a:rPr>
                <a:t>…</a:t>
              </a:r>
            </a:p>
          </p:txBody>
        </p:sp>
        <p:pic>
          <p:nvPicPr>
            <p:cNvPr id="28" name="Picture 27">
              <a:extLst>
                <a:ext uri="{FF2B5EF4-FFF2-40B4-BE49-F238E27FC236}">
                  <a16:creationId xmlns:a16="http://schemas.microsoft.com/office/drawing/2014/main" id="{C62D7284-3512-F4F4-AEFA-C0E0FD6FBDDE}"/>
                </a:ext>
              </a:extLst>
            </p:cNvPr>
            <p:cNvPicPr>
              <a:picLocks noChangeAspect="1"/>
            </p:cNvPicPr>
            <p:nvPr/>
          </p:nvPicPr>
          <p:blipFill rotWithShape="1">
            <a:blip r:embed="rId8"/>
            <a:srcRect l="82990" r="9719"/>
            <a:stretch/>
          </p:blipFill>
          <p:spPr>
            <a:xfrm>
              <a:off x="6624986" y="1818000"/>
              <a:ext cx="199335" cy="324612"/>
            </a:xfrm>
            <a:prstGeom prst="rect">
              <a:avLst/>
            </a:prstGeom>
          </p:spPr>
        </p:pic>
        <p:pic>
          <p:nvPicPr>
            <p:cNvPr id="225" name="Picture 224">
              <a:extLst>
                <a:ext uri="{FF2B5EF4-FFF2-40B4-BE49-F238E27FC236}">
                  <a16:creationId xmlns:a16="http://schemas.microsoft.com/office/drawing/2014/main" id="{D49B236E-0694-4B01-47EC-7BE979347CE6}"/>
                </a:ext>
              </a:extLst>
            </p:cNvPr>
            <p:cNvPicPr>
              <a:picLocks noChangeAspect="1"/>
            </p:cNvPicPr>
            <p:nvPr/>
          </p:nvPicPr>
          <p:blipFill rotWithShape="1">
            <a:blip r:embed="rId8"/>
            <a:srcRect l="83442" r="5236"/>
            <a:stretch/>
          </p:blipFill>
          <p:spPr>
            <a:xfrm>
              <a:off x="7427598" y="1818000"/>
              <a:ext cx="309544" cy="324612"/>
            </a:xfrm>
            <a:prstGeom prst="rect">
              <a:avLst/>
            </a:prstGeom>
          </p:spPr>
        </p:pic>
        <p:pic>
          <p:nvPicPr>
            <p:cNvPr id="229" name="Picture 228">
              <a:extLst>
                <a:ext uri="{FF2B5EF4-FFF2-40B4-BE49-F238E27FC236}">
                  <a16:creationId xmlns:a16="http://schemas.microsoft.com/office/drawing/2014/main" id="{BC196C27-53E3-0E93-E07A-D4E765438C2E}"/>
                </a:ext>
              </a:extLst>
            </p:cNvPr>
            <p:cNvPicPr>
              <a:picLocks noChangeAspect="1"/>
            </p:cNvPicPr>
            <p:nvPr/>
          </p:nvPicPr>
          <p:blipFill rotWithShape="1">
            <a:blip r:embed="rId8">
              <a:clrChange>
                <a:clrFrom>
                  <a:srgbClr val="FFFFFF"/>
                </a:clrFrom>
                <a:clrTo>
                  <a:srgbClr val="FFFFFF">
                    <a:alpha val="0"/>
                  </a:srgbClr>
                </a:clrTo>
              </a:clrChange>
            </a:blip>
            <a:srcRect l="11613" r="81322"/>
            <a:stretch/>
          </p:blipFill>
          <p:spPr>
            <a:xfrm>
              <a:off x="7088767" y="1818098"/>
              <a:ext cx="193168" cy="324612"/>
            </a:xfrm>
            <a:prstGeom prst="rect">
              <a:avLst/>
            </a:prstGeom>
          </p:spPr>
        </p:pic>
        <p:cxnSp>
          <p:nvCxnSpPr>
            <p:cNvPr id="231" name="Elbow Connector 230">
              <a:extLst>
                <a:ext uri="{FF2B5EF4-FFF2-40B4-BE49-F238E27FC236}">
                  <a16:creationId xmlns:a16="http://schemas.microsoft.com/office/drawing/2014/main" id="{4D2F10B2-CA40-B390-F0C2-6F67D71154BB}"/>
                </a:ext>
              </a:extLst>
            </p:cNvPr>
            <p:cNvCxnSpPr>
              <a:cxnSpLocks/>
            </p:cNvCxnSpPr>
            <p:nvPr/>
          </p:nvCxnSpPr>
          <p:spPr>
            <a:xfrm>
              <a:off x="5060824" y="2106418"/>
              <a:ext cx="162000" cy="125999"/>
            </a:xfrm>
            <a:prstGeom prst="bentConnector3">
              <a:avLst>
                <a:gd name="adj1" fmla="val 180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EE1CDDB1-818B-BE22-1B5C-7C17795C225A}"/>
              </a:ext>
            </a:extLst>
          </p:cNvPr>
          <p:cNvGrpSpPr/>
          <p:nvPr/>
        </p:nvGrpSpPr>
        <p:grpSpPr>
          <a:xfrm>
            <a:off x="362792" y="3010660"/>
            <a:ext cx="4111761" cy="2555832"/>
            <a:chOff x="362792" y="3010660"/>
            <a:chExt cx="4111761" cy="2555832"/>
          </a:xfrm>
        </p:grpSpPr>
        <p:sp>
          <p:nvSpPr>
            <p:cNvPr id="276" name="Rectangle 275">
              <a:extLst>
                <a:ext uri="{FF2B5EF4-FFF2-40B4-BE49-F238E27FC236}">
                  <a16:creationId xmlns:a16="http://schemas.microsoft.com/office/drawing/2014/main" id="{542F336C-4287-6C4F-B208-399970308136}"/>
                </a:ext>
              </a:extLst>
            </p:cNvPr>
            <p:cNvSpPr/>
            <p:nvPr/>
          </p:nvSpPr>
          <p:spPr>
            <a:xfrm>
              <a:off x="850266" y="3010660"/>
              <a:ext cx="1544012" cy="215444"/>
            </a:xfrm>
            <a:prstGeom prst="rect">
              <a:avLst/>
            </a:prstGeom>
          </p:spPr>
          <p:txBody>
            <a:bodyPr wrap="none">
              <a:spAutoFit/>
            </a:bodyPr>
            <a:lstStyle/>
            <a:p>
              <a:r>
                <a:rPr lang="en-US" sz="800" dirty="0">
                  <a:latin typeface="Helvetica" pitchFamily="2" charset="0"/>
                </a:rPr>
                <a:t>chr18:63,064,788-63,383,469</a:t>
              </a:r>
            </a:p>
          </p:txBody>
        </p:sp>
        <p:sp>
          <p:nvSpPr>
            <p:cNvPr id="278" name="Rectangle 277">
              <a:extLst>
                <a:ext uri="{FF2B5EF4-FFF2-40B4-BE49-F238E27FC236}">
                  <a16:creationId xmlns:a16="http://schemas.microsoft.com/office/drawing/2014/main" id="{C4D0952F-0EE7-1A45-8866-75856E861B2D}"/>
                </a:ext>
              </a:extLst>
            </p:cNvPr>
            <p:cNvSpPr/>
            <p:nvPr/>
          </p:nvSpPr>
          <p:spPr>
            <a:xfrm>
              <a:off x="1777300" y="5329439"/>
              <a:ext cx="1321750" cy="237053"/>
            </a:xfrm>
            <a:prstGeom prst="rect">
              <a:avLst/>
            </a:prstGeom>
          </p:spPr>
          <p:txBody>
            <a:bodyPr wrap="square">
              <a:spAutoFit/>
            </a:bodyPr>
            <a:lstStyle/>
            <a:p>
              <a:pPr algn="ctr">
                <a:lnSpc>
                  <a:spcPct val="126000"/>
                </a:lnSpc>
              </a:pPr>
              <a:r>
                <a:rPr lang="en-US" altLang="zh-CN" sz="800" b="1" i="1" dirty="0">
                  <a:latin typeface="Helvetica" pitchFamily="2" charset="0"/>
                </a:rPr>
                <a:t>BCL2</a:t>
              </a:r>
            </a:p>
          </p:txBody>
        </p:sp>
        <p:sp>
          <p:nvSpPr>
            <p:cNvPr id="279" name="Rectangle 278">
              <a:extLst>
                <a:ext uri="{FF2B5EF4-FFF2-40B4-BE49-F238E27FC236}">
                  <a16:creationId xmlns:a16="http://schemas.microsoft.com/office/drawing/2014/main" id="{6610E2E5-5CA3-224A-8C05-BD807AC4AB86}"/>
                </a:ext>
              </a:extLst>
            </p:cNvPr>
            <p:cNvSpPr/>
            <p:nvPr/>
          </p:nvSpPr>
          <p:spPr>
            <a:xfrm>
              <a:off x="3152803" y="5329439"/>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KDSR</a:t>
              </a:r>
            </a:p>
          </p:txBody>
        </p:sp>
        <p:sp>
          <p:nvSpPr>
            <p:cNvPr id="280" name="Rectangle 279">
              <a:extLst>
                <a:ext uri="{FF2B5EF4-FFF2-40B4-BE49-F238E27FC236}">
                  <a16:creationId xmlns:a16="http://schemas.microsoft.com/office/drawing/2014/main" id="{C506F4E8-75AD-0F40-95A8-ADC4252A1328}"/>
                </a:ext>
              </a:extLst>
            </p:cNvPr>
            <p:cNvSpPr/>
            <p:nvPr/>
          </p:nvSpPr>
          <p:spPr>
            <a:xfrm>
              <a:off x="532355" y="5329439"/>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XR_935570.2</a:t>
              </a:r>
            </a:p>
          </p:txBody>
        </p:sp>
        <p:sp>
          <p:nvSpPr>
            <p:cNvPr id="281" name="Rectangle 280">
              <a:extLst>
                <a:ext uri="{FF2B5EF4-FFF2-40B4-BE49-F238E27FC236}">
                  <a16:creationId xmlns:a16="http://schemas.microsoft.com/office/drawing/2014/main" id="{B455802D-2B0A-AB42-8BFB-59093E48F60B}"/>
                </a:ext>
              </a:extLst>
            </p:cNvPr>
            <p:cNvSpPr/>
            <p:nvPr/>
          </p:nvSpPr>
          <p:spPr>
            <a:xfrm>
              <a:off x="362793" y="3309607"/>
              <a:ext cx="643125" cy="236988"/>
            </a:xfrm>
            <a:prstGeom prst="rect">
              <a:avLst/>
            </a:prstGeom>
          </p:spPr>
          <p:txBody>
            <a:bodyPr wrap="none">
              <a:spAutoFit/>
            </a:bodyPr>
            <a:lstStyle/>
            <a:p>
              <a:pPr algn="r">
                <a:lnSpc>
                  <a:spcPct val="126000"/>
                </a:lnSpc>
              </a:pPr>
              <a:r>
                <a:rPr lang="en-US" altLang="zh-CN" sz="800" dirty="0">
                  <a:latin typeface="Helvetica" pitchFamily="2" charset="0"/>
                </a:rPr>
                <a:t>H3K4me1</a:t>
              </a:r>
            </a:p>
          </p:txBody>
        </p:sp>
        <p:sp>
          <p:nvSpPr>
            <p:cNvPr id="282" name="Rectangle 281">
              <a:extLst>
                <a:ext uri="{FF2B5EF4-FFF2-40B4-BE49-F238E27FC236}">
                  <a16:creationId xmlns:a16="http://schemas.microsoft.com/office/drawing/2014/main" id="{2555B6D8-064D-F44E-A672-0BD285892271}"/>
                </a:ext>
              </a:extLst>
            </p:cNvPr>
            <p:cNvSpPr/>
            <p:nvPr/>
          </p:nvSpPr>
          <p:spPr>
            <a:xfrm>
              <a:off x="362792" y="3443486"/>
              <a:ext cx="643126"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283" name="Rectangle 282">
              <a:extLst>
                <a:ext uri="{FF2B5EF4-FFF2-40B4-BE49-F238E27FC236}">
                  <a16:creationId xmlns:a16="http://schemas.microsoft.com/office/drawing/2014/main" id="{B47B2A46-7D5B-4E4B-9AA9-19AEB4FABA68}"/>
                </a:ext>
              </a:extLst>
            </p:cNvPr>
            <p:cNvSpPr/>
            <p:nvPr/>
          </p:nvSpPr>
          <p:spPr>
            <a:xfrm rot="16200000">
              <a:off x="380745" y="4019212"/>
              <a:ext cx="309700" cy="215444"/>
            </a:xfrm>
            <a:prstGeom prst="rect">
              <a:avLst/>
            </a:prstGeom>
          </p:spPr>
          <p:txBody>
            <a:bodyPr wrap="none" anchor="ctr">
              <a:spAutoFit/>
            </a:bodyPr>
            <a:lstStyle/>
            <a:p>
              <a:pPr algn="ctr"/>
              <a:r>
                <a:rPr lang="en-US" altLang="zh-CN" sz="800" b="1" dirty="0">
                  <a:latin typeface="Helvetica" pitchFamily="2" charset="0"/>
                </a:rPr>
                <a:t>FL</a:t>
              </a:r>
            </a:p>
          </p:txBody>
        </p:sp>
        <p:sp>
          <p:nvSpPr>
            <p:cNvPr id="286" name="Rectangle 285">
              <a:extLst>
                <a:ext uri="{FF2B5EF4-FFF2-40B4-BE49-F238E27FC236}">
                  <a16:creationId xmlns:a16="http://schemas.microsoft.com/office/drawing/2014/main" id="{DAC75947-6566-2F40-8F5A-E5F27252C5F5}"/>
                </a:ext>
              </a:extLst>
            </p:cNvPr>
            <p:cNvSpPr/>
            <p:nvPr/>
          </p:nvSpPr>
          <p:spPr>
            <a:xfrm rot="16200000">
              <a:off x="202895" y="4796324"/>
              <a:ext cx="657192" cy="215444"/>
            </a:xfrm>
            <a:prstGeom prst="rect">
              <a:avLst/>
            </a:prstGeom>
          </p:spPr>
          <p:txBody>
            <a:bodyPr wrap="square">
              <a:spAutoFit/>
            </a:bodyPr>
            <a:lstStyle/>
            <a:p>
              <a:pPr algn="ctr"/>
              <a:r>
                <a:rPr lang="en-US" altLang="zh-CN" sz="800" b="1" dirty="0">
                  <a:latin typeface="Helvetica" pitchFamily="2" charset="0"/>
                </a:rPr>
                <a:t>DHL</a:t>
              </a:r>
            </a:p>
          </p:txBody>
        </p:sp>
        <p:sp>
          <p:nvSpPr>
            <p:cNvPr id="162" name="Rectangle 161">
              <a:extLst>
                <a:ext uri="{FF2B5EF4-FFF2-40B4-BE49-F238E27FC236}">
                  <a16:creationId xmlns:a16="http://schemas.microsoft.com/office/drawing/2014/main" id="{6BCE334E-5872-654C-B230-79F63DC86F59}"/>
                </a:ext>
              </a:extLst>
            </p:cNvPr>
            <p:cNvSpPr/>
            <p:nvPr/>
          </p:nvSpPr>
          <p:spPr>
            <a:xfrm>
              <a:off x="694614" y="3682939"/>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166" name="Rectangle 165">
              <a:extLst>
                <a:ext uri="{FF2B5EF4-FFF2-40B4-BE49-F238E27FC236}">
                  <a16:creationId xmlns:a16="http://schemas.microsoft.com/office/drawing/2014/main" id="{26B7DE11-A9A5-824C-AC78-1879830DFBC4}"/>
                </a:ext>
              </a:extLst>
            </p:cNvPr>
            <p:cNvSpPr/>
            <p:nvPr/>
          </p:nvSpPr>
          <p:spPr>
            <a:xfrm>
              <a:off x="694614" y="3770354"/>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169" name="Rectangle 168">
              <a:extLst>
                <a:ext uri="{FF2B5EF4-FFF2-40B4-BE49-F238E27FC236}">
                  <a16:creationId xmlns:a16="http://schemas.microsoft.com/office/drawing/2014/main" id="{AD518690-FF07-FB49-BE4D-A46FE3523941}"/>
                </a:ext>
              </a:extLst>
            </p:cNvPr>
            <p:cNvSpPr/>
            <p:nvPr/>
          </p:nvSpPr>
          <p:spPr>
            <a:xfrm>
              <a:off x="694614" y="3857769"/>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170" name="Rectangle 169">
              <a:extLst>
                <a:ext uri="{FF2B5EF4-FFF2-40B4-BE49-F238E27FC236}">
                  <a16:creationId xmlns:a16="http://schemas.microsoft.com/office/drawing/2014/main" id="{39D0968A-17D7-C243-A3BE-062F4B53B6D5}"/>
                </a:ext>
              </a:extLst>
            </p:cNvPr>
            <p:cNvSpPr/>
            <p:nvPr/>
          </p:nvSpPr>
          <p:spPr>
            <a:xfrm>
              <a:off x="694614" y="3945184"/>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171" name="Rectangle 170">
              <a:extLst>
                <a:ext uri="{FF2B5EF4-FFF2-40B4-BE49-F238E27FC236}">
                  <a16:creationId xmlns:a16="http://schemas.microsoft.com/office/drawing/2014/main" id="{1556F6CD-CC78-6E48-9A68-C3D896EE32D4}"/>
                </a:ext>
              </a:extLst>
            </p:cNvPr>
            <p:cNvSpPr/>
            <p:nvPr/>
          </p:nvSpPr>
          <p:spPr>
            <a:xfrm>
              <a:off x="694614" y="4120014"/>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172" name="Rectangle 171">
              <a:extLst>
                <a:ext uri="{FF2B5EF4-FFF2-40B4-BE49-F238E27FC236}">
                  <a16:creationId xmlns:a16="http://schemas.microsoft.com/office/drawing/2014/main" id="{8D327F40-9EF0-D749-993B-5CB220732460}"/>
                </a:ext>
              </a:extLst>
            </p:cNvPr>
            <p:cNvSpPr/>
            <p:nvPr/>
          </p:nvSpPr>
          <p:spPr>
            <a:xfrm>
              <a:off x="608052" y="4207429"/>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173" name="Rectangle 172">
              <a:extLst>
                <a:ext uri="{FF2B5EF4-FFF2-40B4-BE49-F238E27FC236}">
                  <a16:creationId xmlns:a16="http://schemas.microsoft.com/office/drawing/2014/main" id="{FFB975A6-4306-8448-8B07-A9B47C5534B7}"/>
                </a:ext>
              </a:extLst>
            </p:cNvPr>
            <p:cNvSpPr/>
            <p:nvPr/>
          </p:nvSpPr>
          <p:spPr>
            <a:xfrm>
              <a:off x="694614" y="4382259"/>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174" name="Rectangle 173">
              <a:extLst>
                <a:ext uri="{FF2B5EF4-FFF2-40B4-BE49-F238E27FC236}">
                  <a16:creationId xmlns:a16="http://schemas.microsoft.com/office/drawing/2014/main" id="{24AA8B59-9B9D-F64F-B37D-9B5096BCD861}"/>
                </a:ext>
              </a:extLst>
            </p:cNvPr>
            <p:cNvSpPr/>
            <p:nvPr/>
          </p:nvSpPr>
          <p:spPr>
            <a:xfrm>
              <a:off x="694614" y="4032599"/>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175" name="Rectangle 174">
              <a:extLst>
                <a:ext uri="{FF2B5EF4-FFF2-40B4-BE49-F238E27FC236}">
                  <a16:creationId xmlns:a16="http://schemas.microsoft.com/office/drawing/2014/main" id="{8C9FAFAB-11BB-F648-BB05-03FCC28ABCF5}"/>
                </a:ext>
              </a:extLst>
            </p:cNvPr>
            <p:cNvSpPr/>
            <p:nvPr/>
          </p:nvSpPr>
          <p:spPr>
            <a:xfrm>
              <a:off x="608052" y="4294844"/>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178" name="Rectangle 177">
              <a:extLst>
                <a:ext uri="{FF2B5EF4-FFF2-40B4-BE49-F238E27FC236}">
                  <a16:creationId xmlns:a16="http://schemas.microsoft.com/office/drawing/2014/main" id="{0DA14E9F-9027-464C-8444-694B11A8E9F5}"/>
                </a:ext>
              </a:extLst>
            </p:cNvPr>
            <p:cNvSpPr/>
            <p:nvPr/>
          </p:nvSpPr>
          <p:spPr>
            <a:xfrm>
              <a:off x="694614" y="4557089"/>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180" name="Rectangle 179">
              <a:extLst>
                <a:ext uri="{FF2B5EF4-FFF2-40B4-BE49-F238E27FC236}">
                  <a16:creationId xmlns:a16="http://schemas.microsoft.com/office/drawing/2014/main" id="{26CE8C43-095D-7D45-8352-8B0391021998}"/>
                </a:ext>
              </a:extLst>
            </p:cNvPr>
            <p:cNvSpPr/>
            <p:nvPr/>
          </p:nvSpPr>
          <p:spPr>
            <a:xfrm>
              <a:off x="694614" y="4644504"/>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246" name="Rectangle 245">
              <a:extLst>
                <a:ext uri="{FF2B5EF4-FFF2-40B4-BE49-F238E27FC236}">
                  <a16:creationId xmlns:a16="http://schemas.microsoft.com/office/drawing/2014/main" id="{996ACCD1-320D-B24A-9FC0-29190F85DD6A}"/>
                </a:ext>
              </a:extLst>
            </p:cNvPr>
            <p:cNvSpPr/>
            <p:nvPr/>
          </p:nvSpPr>
          <p:spPr>
            <a:xfrm>
              <a:off x="694614" y="4731919"/>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247" name="Rectangle 246">
              <a:extLst>
                <a:ext uri="{FF2B5EF4-FFF2-40B4-BE49-F238E27FC236}">
                  <a16:creationId xmlns:a16="http://schemas.microsoft.com/office/drawing/2014/main" id="{288FA5A3-5ED2-4749-9903-E786C1358B2E}"/>
                </a:ext>
              </a:extLst>
            </p:cNvPr>
            <p:cNvSpPr/>
            <p:nvPr/>
          </p:nvSpPr>
          <p:spPr>
            <a:xfrm>
              <a:off x="694614" y="4906749"/>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249" name="Rectangle 248">
              <a:extLst>
                <a:ext uri="{FF2B5EF4-FFF2-40B4-BE49-F238E27FC236}">
                  <a16:creationId xmlns:a16="http://schemas.microsoft.com/office/drawing/2014/main" id="{58413B8C-6817-B644-9573-4D47C2AEC67A}"/>
                </a:ext>
              </a:extLst>
            </p:cNvPr>
            <p:cNvSpPr/>
            <p:nvPr/>
          </p:nvSpPr>
          <p:spPr>
            <a:xfrm>
              <a:off x="694614" y="5081574"/>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250" name="Rectangle 249">
              <a:extLst>
                <a:ext uri="{FF2B5EF4-FFF2-40B4-BE49-F238E27FC236}">
                  <a16:creationId xmlns:a16="http://schemas.microsoft.com/office/drawing/2014/main" id="{8453234B-6978-3E42-89B6-01A7837CB1FD}"/>
                </a:ext>
              </a:extLst>
            </p:cNvPr>
            <p:cNvSpPr/>
            <p:nvPr/>
          </p:nvSpPr>
          <p:spPr>
            <a:xfrm>
              <a:off x="694614" y="4819334"/>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252" name="Rectangle 251">
              <a:extLst>
                <a:ext uri="{FF2B5EF4-FFF2-40B4-BE49-F238E27FC236}">
                  <a16:creationId xmlns:a16="http://schemas.microsoft.com/office/drawing/2014/main" id="{1B435931-805A-F74F-8F93-BD05F0745F1B}"/>
                </a:ext>
              </a:extLst>
            </p:cNvPr>
            <p:cNvSpPr/>
            <p:nvPr/>
          </p:nvSpPr>
          <p:spPr>
            <a:xfrm>
              <a:off x="694614" y="4469674"/>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253" name="Rectangle 252">
              <a:extLst>
                <a:ext uri="{FF2B5EF4-FFF2-40B4-BE49-F238E27FC236}">
                  <a16:creationId xmlns:a16="http://schemas.microsoft.com/office/drawing/2014/main" id="{1A70F75B-4FED-6B4B-9D76-881923FB7DC0}"/>
                </a:ext>
              </a:extLst>
            </p:cNvPr>
            <p:cNvSpPr/>
            <p:nvPr/>
          </p:nvSpPr>
          <p:spPr>
            <a:xfrm>
              <a:off x="694614" y="4994164"/>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sp>
          <p:nvSpPr>
            <p:cNvPr id="236" name="Rectangle 235">
              <a:extLst>
                <a:ext uri="{FF2B5EF4-FFF2-40B4-BE49-F238E27FC236}">
                  <a16:creationId xmlns:a16="http://schemas.microsoft.com/office/drawing/2014/main" id="{6C8B7F9A-0381-0A40-04A2-0C73C106013E}"/>
                </a:ext>
              </a:extLst>
            </p:cNvPr>
            <p:cNvSpPr/>
            <p:nvPr/>
          </p:nvSpPr>
          <p:spPr>
            <a:xfrm>
              <a:off x="396456" y="3577366"/>
              <a:ext cx="609462"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238" name="Rectangle 237">
              <a:extLst>
                <a:ext uri="{FF2B5EF4-FFF2-40B4-BE49-F238E27FC236}">
                  <a16:creationId xmlns:a16="http://schemas.microsoft.com/office/drawing/2014/main" id="{8D1562A9-AD05-721E-E9D0-789848BBE2AC}"/>
                </a:ext>
              </a:extLst>
            </p:cNvPr>
            <p:cNvSpPr/>
            <p:nvPr/>
          </p:nvSpPr>
          <p:spPr>
            <a:xfrm>
              <a:off x="548741" y="3175728"/>
              <a:ext cx="457177" cy="236988"/>
            </a:xfrm>
            <a:prstGeom prst="rect">
              <a:avLst/>
            </a:prstGeom>
          </p:spPr>
          <p:txBody>
            <a:bodyPr wrap="none">
              <a:spAutoFit/>
            </a:bodyPr>
            <a:lstStyle/>
            <a:p>
              <a:pPr algn="r">
                <a:lnSpc>
                  <a:spcPct val="126000"/>
                </a:lnSpc>
              </a:pPr>
              <a:r>
                <a:rPr lang="en-US" altLang="zh-CN" sz="800" dirty="0">
                  <a:latin typeface="Helvetica" pitchFamily="2" charset="0"/>
                </a:rPr>
                <a:t>CTCF</a:t>
              </a:r>
            </a:p>
          </p:txBody>
        </p:sp>
        <p:pic>
          <p:nvPicPr>
            <p:cNvPr id="37" name="Picture 36">
              <a:extLst>
                <a:ext uri="{FF2B5EF4-FFF2-40B4-BE49-F238E27FC236}">
                  <a16:creationId xmlns:a16="http://schemas.microsoft.com/office/drawing/2014/main" id="{A349EC56-C079-5036-F897-61C8A1BB017D}"/>
                </a:ext>
              </a:extLst>
            </p:cNvPr>
            <p:cNvPicPr>
              <a:picLocks/>
            </p:cNvPicPr>
            <p:nvPr/>
          </p:nvPicPr>
          <p:blipFill>
            <a:blip r:embed="rId9"/>
            <a:stretch>
              <a:fillRect/>
            </a:stretch>
          </p:blipFill>
          <p:spPr>
            <a:xfrm>
              <a:off x="935048" y="3224228"/>
              <a:ext cx="3240000" cy="2160000"/>
            </a:xfrm>
            <a:prstGeom prst="rect">
              <a:avLst/>
            </a:prstGeom>
          </p:spPr>
        </p:pic>
        <p:pic>
          <p:nvPicPr>
            <p:cNvPr id="41" name="Picture 40">
              <a:extLst>
                <a:ext uri="{FF2B5EF4-FFF2-40B4-BE49-F238E27FC236}">
                  <a16:creationId xmlns:a16="http://schemas.microsoft.com/office/drawing/2014/main" id="{A52EFF6A-298E-97DA-BDD6-F13AB92734C9}"/>
                </a:ext>
              </a:extLst>
            </p:cNvPr>
            <p:cNvPicPr>
              <a:picLocks/>
            </p:cNvPicPr>
            <p:nvPr/>
          </p:nvPicPr>
          <p:blipFill>
            <a:blip r:embed="rId10">
              <a:clrChange>
                <a:clrFrom>
                  <a:srgbClr val="FFFFFF"/>
                </a:clrFrom>
                <a:clrTo>
                  <a:srgbClr val="FFFFFF">
                    <a:alpha val="0"/>
                  </a:srgbClr>
                </a:clrTo>
              </a:clrChange>
            </a:blip>
            <a:stretch>
              <a:fillRect/>
            </a:stretch>
          </p:blipFill>
          <p:spPr>
            <a:xfrm>
              <a:off x="935353" y="3773428"/>
              <a:ext cx="3240000" cy="1479600"/>
            </a:xfrm>
            <a:prstGeom prst="rect">
              <a:avLst/>
            </a:prstGeom>
          </p:spPr>
        </p:pic>
        <p:sp>
          <p:nvSpPr>
            <p:cNvPr id="294" name="Rectangle 293">
              <a:extLst>
                <a:ext uri="{FF2B5EF4-FFF2-40B4-BE49-F238E27FC236}">
                  <a16:creationId xmlns:a16="http://schemas.microsoft.com/office/drawing/2014/main" id="{3499B615-2525-0C50-84F3-0F65ABBACED7}"/>
                </a:ext>
              </a:extLst>
            </p:cNvPr>
            <p:cNvSpPr/>
            <p:nvPr/>
          </p:nvSpPr>
          <p:spPr>
            <a:xfrm>
              <a:off x="821789" y="3584485"/>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295" name="Rectangle 294">
              <a:extLst>
                <a:ext uri="{FF2B5EF4-FFF2-40B4-BE49-F238E27FC236}">
                  <a16:creationId xmlns:a16="http://schemas.microsoft.com/office/drawing/2014/main" id="{C39011D8-2F29-2887-23F6-46CBF7F2877C}"/>
                </a:ext>
              </a:extLst>
            </p:cNvPr>
            <p:cNvSpPr/>
            <p:nvPr/>
          </p:nvSpPr>
          <p:spPr>
            <a:xfrm>
              <a:off x="821789" y="3451168"/>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298" name="Rectangle 297">
              <a:extLst>
                <a:ext uri="{FF2B5EF4-FFF2-40B4-BE49-F238E27FC236}">
                  <a16:creationId xmlns:a16="http://schemas.microsoft.com/office/drawing/2014/main" id="{2CF72456-17B4-3611-297A-6697683A9EC8}"/>
                </a:ext>
              </a:extLst>
            </p:cNvPr>
            <p:cNvSpPr/>
            <p:nvPr/>
          </p:nvSpPr>
          <p:spPr>
            <a:xfrm>
              <a:off x="821789" y="3317852"/>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311" name="Rectangle 310">
              <a:extLst>
                <a:ext uri="{FF2B5EF4-FFF2-40B4-BE49-F238E27FC236}">
                  <a16:creationId xmlns:a16="http://schemas.microsoft.com/office/drawing/2014/main" id="{26EA5248-A096-B2D0-8EE4-3A9A30918E00}"/>
                </a:ext>
              </a:extLst>
            </p:cNvPr>
            <p:cNvSpPr/>
            <p:nvPr/>
          </p:nvSpPr>
          <p:spPr>
            <a:xfrm>
              <a:off x="821789" y="3184536"/>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grpSp>
      <p:grpSp>
        <p:nvGrpSpPr>
          <p:cNvPr id="50" name="Group 49">
            <a:extLst>
              <a:ext uri="{FF2B5EF4-FFF2-40B4-BE49-F238E27FC236}">
                <a16:creationId xmlns:a16="http://schemas.microsoft.com/office/drawing/2014/main" id="{513DB028-73FB-0AA1-600C-B0ECB5FC2B5B}"/>
              </a:ext>
            </a:extLst>
          </p:cNvPr>
          <p:cNvGrpSpPr/>
          <p:nvPr/>
        </p:nvGrpSpPr>
        <p:grpSpPr>
          <a:xfrm>
            <a:off x="4198459" y="3184536"/>
            <a:ext cx="3636159" cy="2381956"/>
            <a:chOff x="4198459" y="3184536"/>
            <a:chExt cx="3636159" cy="2381956"/>
          </a:xfrm>
        </p:grpSpPr>
        <p:pic>
          <p:nvPicPr>
            <p:cNvPr id="42" name="Picture 41">
              <a:extLst>
                <a:ext uri="{FF2B5EF4-FFF2-40B4-BE49-F238E27FC236}">
                  <a16:creationId xmlns:a16="http://schemas.microsoft.com/office/drawing/2014/main" id="{01CCF601-C467-6CB3-FC52-499F9C6E9242}"/>
                </a:ext>
              </a:extLst>
            </p:cNvPr>
            <p:cNvPicPr>
              <a:picLocks/>
            </p:cNvPicPr>
            <p:nvPr/>
          </p:nvPicPr>
          <p:blipFill>
            <a:blip r:embed="rId11"/>
            <a:stretch>
              <a:fillRect/>
            </a:stretch>
          </p:blipFill>
          <p:spPr>
            <a:xfrm>
              <a:off x="4521123" y="3222003"/>
              <a:ext cx="3240000" cy="2170800"/>
            </a:xfrm>
            <a:prstGeom prst="rect">
              <a:avLst/>
            </a:prstGeom>
          </p:spPr>
        </p:pic>
        <p:sp>
          <p:nvSpPr>
            <p:cNvPr id="293" name="Rectangle 292">
              <a:extLst>
                <a:ext uri="{FF2B5EF4-FFF2-40B4-BE49-F238E27FC236}">
                  <a16:creationId xmlns:a16="http://schemas.microsoft.com/office/drawing/2014/main" id="{75A39277-BC1F-874C-8F43-9A7BF5A7F234}"/>
                </a:ext>
              </a:extLst>
            </p:cNvPr>
            <p:cNvSpPr/>
            <p:nvPr/>
          </p:nvSpPr>
          <p:spPr>
            <a:xfrm>
              <a:off x="5205119" y="5329439"/>
              <a:ext cx="1321750" cy="237053"/>
            </a:xfrm>
            <a:prstGeom prst="rect">
              <a:avLst/>
            </a:prstGeom>
          </p:spPr>
          <p:txBody>
            <a:bodyPr wrap="square">
              <a:spAutoFit/>
            </a:bodyPr>
            <a:lstStyle/>
            <a:p>
              <a:pPr algn="ctr">
                <a:lnSpc>
                  <a:spcPct val="126000"/>
                </a:lnSpc>
              </a:pPr>
              <a:r>
                <a:rPr lang="en-US" altLang="zh-CN" sz="800" b="1" i="1" dirty="0">
                  <a:latin typeface="Helvetica" pitchFamily="2" charset="0"/>
                </a:rPr>
                <a:t>MYC</a:t>
              </a:r>
            </a:p>
          </p:txBody>
        </p:sp>
        <p:sp>
          <p:nvSpPr>
            <p:cNvPr id="243" name="Rectangle 242">
              <a:extLst>
                <a:ext uri="{FF2B5EF4-FFF2-40B4-BE49-F238E27FC236}">
                  <a16:creationId xmlns:a16="http://schemas.microsoft.com/office/drawing/2014/main" id="{8B714332-EE88-CB5E-A91F-8F40C87B2490}"/>
                </a:ext>
              </a:extLst>
            </p:cNvPr>
            <p:cNvSpPr/>
            <p:nvPr/>
          </p:nvSpPr>
          <p:spPr>
            <a:xfrm>
              <a:off x="4285021" y="3681580"/>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244" name="Rectangle 243">
              <a:extLst>
                <a:ext uri="{FF2B5EF4-FFF2-40B4-BE49-F238E27FC236}">
                  <a16:creationId xmlns:a16="http://schemas.microsoft.com/office/drawing/2014/main" id="{F49D41C4-2F71-B72C-78F4-5287D11EAD34}"/>
                </a:ext>
              </a:extLst>
            </p:cNvPr>
            <p:cNvSpPr/>
            <p:nvPr/>
          </p:nvSpPr>
          <p:spPr>
            <a:xfrm>
              <a:off x="4285021" y="3768995"/>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248" name="Rectangle 247">
              <a:extLst>
                <a:ext uri="{FF2B5EF4-FFF2-40B4-BE49-F238E27FC236}">
                  <a16:creationId xmlns:a16="http://schemas.microsoft.com/office/drawing/2014/main" id="{7B2829E5-3D61-9E7E-A5A3-BF536635776D}"/>
                </a:ext>
              </a:extLst>
            </p:cNvPr>
            <p:cNvSpPr/>
            <p:nvPr/>
          </p:nvSpPr>
          <p:spPr>
            <a:xfrm>
              <a:off x="4285021" y="3856410"/>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251" name="Rectangle 250">
              <a:extLst>
                <a:ext uri="{FF2B5EF4-FFF2-40B4-BE49-F238E27FC236}">
                  <a16:creationId xmlns:a16="http://schemas.microsoft.com/office/drawing/2014/main" id="{A1206674-74E8-61B2-E37B-1937A9B23D5D}"/>
                </a:ext>
              </a:extLst>
            </p:cNvPr>
            <p:cNvSpPr/>
            <p:nvPr/>
          </p:nvSpPr>
          <p:spPr>
            <a:xfrm>
              <a:off x="4285021" y="3943825"/>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256" name="Rectangle 255">
              <a:extLst>
                <a:ext uri="{FF2B5EF4-FFF2-40B4-BE49-F238E27FC236}">
                  <a16:creationId xmlns:a16="http://schemas.microsoft.com/office/drawing/2014/main" id="{D70579AB-C331-7A85-62FD-8C2DEC04D590}"/>
                </a:ext>
              </a:extLst>
            </p:cNvPr>
            <p:cNvSpPr/>
            <p:nvPr/>
          </p:nvSpPr>
          <p:spPr>
            <a:xfrm>
              <a:off x="4285021" y="4118655"/>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257" name="Rectangle 256">
              <a:extLst>
                <a:ext uri="{FF2B5EF4-FFF2-40B4-BE49-F238E27FC236}">
                  <a16:creationId xmlns:a16="http://schemas.microsoft.com/office/drawing/2014/main" id="{170E4816-7323-031C-1FD9-9B92A21D4F42}"/>
                </a:ext>
              </a:extLst>
            </p:cNvPr>
            <p:cNvSpPr/>
            <p:nvPr/>
          </p:nvSpPr>
          <p:spPr>
            <a:xfrm>
              <a:off x="4198459" y="4206070"/>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258" name="Rectangle 257">
              <a:extLst>
                <a:ext uri="{FF2B5EF4-FFF2-40B4-BE49-F238E27FC236}">
                  <a16:creationId xmlns:a16="http://schemas.microsoft.com/office/drawing/2014/main" id="{DC020A3C-6F46-260A-71E5-9CA0B0962EFC}"/>
                </a:ext>
              </a:extLst>
            </p:cNvPr>
            <p:cNvSpPr/>
            <p:nvPr/>
          </p:nvSpPr>
          <p:spPr>
            <a:xfrm>
              <a:off x="4285021" y="4380900"/>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259" name="Rectangle 258">
              <a:extLst>
                <a:ext uri="{FF2B5EF4-FFF2-40B4-BE49-F238E27FC236}">
                  <a16:creationId xmlns:a16="http://schemas.microsoft.com/office/drawing/2014/main" id="{E3F243CB-1097-1DD6-02DB-5F816F45F148}"/>
                </a:ext>
              </a:extLst>
            </p:cNvPr>
            <p:cNvSpPr/>
            <p:nvPr/>
          </p:nvSpPr>
          <p:spPr>
            <a:xfrm>
              <a:off x="4285021" y="4031240"/>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260" name="Rectangle 259">
              <a:extLst>
                <a:ext uri="{FF2B5EF4-FFF2-40B4-BE49-F238E27FC236}">
                  <a16:creationId xmlns:a16="http://schemas.microsoft.com/office/drawing/2014/main" id="{2E3D63F2-564E-24A0-E197-50ED69882576}"/>
                </a:ext>
              </a:extLst>
            </p:cNvPr>
            <p:cNvSpPr/>
            <p:nvPr/>
          </p:nvSpPr>
          <p:spPr>
            <a:xfrm>
              <a:off x="4198459" y="4293485"/>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267" name="Rectangle 266">
              <a:extLst>
                <a:ext uri="{FF2B5EF4-FFF2-40B4-BE49-F238E27FC236}">
                  <a16:creationId xmlns:a16="http://schemas.microsoft.com/office/drawing/2014/main" id="{54D1E357-C779-289E-B3D2-D6285FC762E2}"/>
                </a:ext>
              </a:extLst>
            </p:cNvPr>
            <p:cNvSpPr/>
            <p:nvPr/>
          </p:nvSpPr>
          <p:spPr>
            <a:xfrm>
              <a:off x="4285021" y="4555730"/>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268" name="Rectangle 267">
              <a:extLst>
                <a:ext uri="{FF2B5EF4-FFF2-40B4-BE49-F238E27FC236}">
                  <a16:creationId xmlns:a16="http://schemas.microsoft.com/office/drawing/2014/main" id="{86B71F46-7FF6-77B2-820C-9A00E7843ED8}"/>
                </a:ext>
              </a:extLst>
            </p:cNvPr>
            <p:cNvSpPr/>
            <p:nvPr/>
          </p:nvSpPr>
          <p:spPr>
            <a:xfrm>
              <a:off x="4285021" y="4643145"/>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269" name="Rectangle 268">
              <a:extLst>
                <a:ext uri="{FF2B5EF4-FFF2-40B4-BE49-F238E27FC236}">
                  <a16:creationId xmlns:a16="http://schemas.microsoft.com/office/drawing/2014/main" id="{8F4592D4-890E-EE95-69F8-43F5DF758C7F}"/>
                </a:ext>
              </a:extLst>
            </p:cNvPr>
            <p:cNvSpPr/>
            <p:nvPr/>
          </p:nvSpPr>
          <p:spPr>
            <a:xfrm>
              <a:off x="4285021" y="4730560"/>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273" name="Rectangle 272">
              <a:extLst>
                <a:ext uri="{FF2B5EF4-FFF2-40B4-BE49-F238E27FC236}">
                  <a16:creationId xmlns:a16="http://schemas.microsoft.com/office/drawing/2014/main" id="{EFECDDE2-78D3-5371-231A-707246FF208E}"/>
                </a:ext>
              </a:extLst>
            </p:cNvPr>
            <p:cNvSpPr/>
            <p:nvPr/>
          </p:nvSpPr>
          <p:spPr>
            <a:xfrm>
              <a:off x="4285021" y="4905390"/>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275" name="Rectangle 274">
              <a:extLst>
                <a:ext uri="{FF2B5EF4-FFF2-40B4-BE49-F238E27FC236}">
                  <a16:creationId xmlns:a16="http://schemas.microsoft.com/office/drawing/2014/main" id="{562C5404-C7D6-5FC8-D3F1-E033933D6EA8}"/>
                </a:ext>
              </a:extLst>
            </p:cNvPr>
            <p:cNvSpPr/>
            <p:nvPr/>
          </p:nvSpPr>
          <p:spPr>
            <a:xfrm>
              <a:off x="4285021" y="5080215"/>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284" name="Rectangle 283">
              <a:extLst>
                <a:ext uri="{FF2B5EF4-FFF2-40B4-BE49-F238E27FC236}">
                  <a16:creationId xmlns:a16="http://schemas.microsoft.com/office/drawing/2014/main" id="{9DC0E743-9D2A-3D1B-9802-F13E2920717F}"/>
                </a:ext>
              </a:extLst>
            </p:cNvPr>
            <p:cNvSpPr/>
            <p:nvPr/>
          </p:nvSpPr>
          <p:spPr>
            <a:xfrm>
              <a:off x="4285021" y="4817975"/>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285" name="Rectangle 284">
              <a:extLst>
                <a:ext uri="{FF2B5EF4-FFF2-40B4-BE49-F238E27FC236}">
                  <a16:creationId xmlns:a16="http://schemas.microsoft.com/office/drawing/2014/main" id="{713A1D5E-8A89-8D64-DA19-C8A881950BFC}"/>
                </a:ext>
              </a:extLst>
            </p:cNvPr>
            <p:cNvSpPr/>
            <p:nvPr/>
          </p:nvSpPr>
          <p:spPr>
            <a:xfrm>
              <a:off x="4285021" y="4468315"/>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287" name="Rectangle 286">
              <a:extLst>
                <a:ext uri="{FF2B5EF4-FFF2-40B4-BE49-F238E27FC236}">
                  <a16:creationId xmlns:a16="http://schemas.microsoft.com/office/drawing/2014/main" id="{5CE71163-45AC-180B-922E-EC4766908C06}"/>
                </a:ext>
              </a:extLst>
            </p:cNvPr>
            <p:cNvSpPr/>
            <p:nvPr/>
          </p:nvSpPr>
          <p:spPr>
            <a:xfrm>
              <a:off x="4285021" y="4992805"/>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pic>
          <p:nvPicPr>
            <p:cNvPr id="49" name="Picture 48">
              <a:extLst>
                <a:ext uri="{FF2B5EF4-FFF2-40B4-BE49-F238E27FC236}">
                  <a16:creationId xmlns:a16="http://schemas.microsoft.com/office/drawing/2014/main" id="{AF8EE46D-010F-AE6C-54B8-D2C95C92C033}"/>
                </a:ext>
              </a:extLst>
            </p:cNvPr>
            <p:cNvPicPr>
              <a:picLocks/>
            </p:cNvPicPr>
            <p:nvPr/>
          </p:nvPicPr>
          <p:blipFill>
            <a:blip r:embed="rId12">
              <a:clrChange>
                <a:clrFrom>
                  <a:srgbClr val="FFFFFF"/>
                </a:clrFrom>
                <a:clrTo>
                  <a:srgbClr val="FFFFFF">
                    <a:alpha val="0"/>
                  </a:srgbClr>
                </a:clrTo>
              </a:clrChange>
            </a:blip>
            <a:stretch>
              <a:fillRect/>
            </a:stretch>
          </p:blipFill>
          <p:spPr>
            <a:xfrm>
              <a:off x="4524082" y="3775694"/>
              <a:ext cx="3240000" cy="1475999"/>
            </a:xfrm>
            <a:prstGeom prst="rect">
              <a:avLst/>
            </a:prstGeom>
          </p:spPr>
        </p:pic>
        <p:sp>
          <p:nvSpPr>
            <p:cNvPr id="312" name="Rectangle 311">
              <a:extLst>
                <a:ext uri="{FF2B5EF4-FFF2-40B4-BE49-F238E27FC236}">
                  <a16:creationId xmlns:a16="http://schemas.microsoft.com/office/drawing/2014/main" id="{FAF47FA0-2DB9-6786-68DD-5706815DB62D}"/>
                </a:ext>
              </a:extLst>
            </p:cNvPr>
            <p:cNvSpPr/>
            <p:nvPr/>
          </p:nvSpPr>
          <p:spPr>
            <a:xfrm>
              <a:off x="7412922" y="3584485"/>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313" name="Rectangle 312">
              <a:extLst>
                <a:ext uri="{FF2B5EF4-FFF2-40B4-BE49-F238E27FC236}">
                  <a16:creationId xmlns:a16="http://schemas.microsoft.com/office/drawing/2014/main" id="{323F406E-D8AF-5984-0DD9-F0A7E091A790}"/>
                </a:ext>
              </a:extLst>
            </p:cNvPr>
            <p:cNvSpPr/>
            <p:nvPr/>
          </p:nvSpPr>
          <p:spPr>
            <a:xfrm>
              <a:off x="7412922" y="3451168"/>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314" name="Rectangle 313">
              <a:extLst>
                <a:ext uri="{FF2B5EF4-FFF2-40B4-BE49-F238E27FC236}">
                  <a16:creationId xmlns:a16="http://schemas.microsoft.com/office/drawing/2014/main" id="{B26C21E5-8510-DA77-82C8-C52E2021B7EC}"/>
                </a:ext>
              </a:extLst>
            </p:cNvPr>
            <p:cNvSpPr/>
            <p:nvPr/>
          </p:nvSpPr>
          <p:spPr>
            <a:xfrm>
              <a:off x="7412922" y="3317852"/>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331" name="Rectangle 330">
              <a:extLst>
                <a:ext uri="{FF2B5EF4-FFF2-40B4-BE49-F238E27FC236}">
                  <a16:creationId xmlns:a16="http://schemas.microsoft.com/office/drawing/2014/main" id="{317D78D3-ABB3-24A1-BB27-E59B0BC1EEE7}"/>
                </a:ext>
              </a:extLst>
            </p:cNvPr>
            <p:cNvSpPr/>
            <p:nvPr/>
          </p:nvSpPr>
          <p:spPr>
            <a:xfrm>
              <a:off x="7412922" y="3184536"/>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grpSp>
      <p:grpSp>
        <p:nvGrpSpPr>
          <p:cNvPr id="65" name="Group 64">
            <a:extLst>
              <a:ext uri="{FF2B5EF4-FFF2-40B4-BE49-F238E27FC236}">
                <a16:creationId xmlns:a16="http://schemas.microsoft.com/office/drawing/2014/main" id="{94C2F0EF-3A10-3154-48C1-877C5B82781C}"/>
              </a:ext>
            </a:extLst>
          </p:cNvPr>
          <p:cNvGrpSpPr/>
          <p:nvPr/>
        </p:nvGrpSpPr>
        <p:grpSpPr>
          <a:xfrm>
            <a:off x="720238" y="8258710"/>
            <a:ext cx="6889266" cy="215444"/>
            <a:chOff x="720238" y="8258710"/>
            <a:chExt cx="6889266" cy="215444"/>
          </a:xfrm>
        </p:grpSpPr>
        <p:sp>
          <p:nvSpPr>
            <p:cNvPr id="270" name="Rectangle 269">
              <a:extLst>
                <a:ext uri="{FF2B5EF4-FFF2-40B4-BE49-F238E27FC236}">
                  <a16:creationId xmlns:a16="http://schemas.microsoft.com/office/drawing/2014/main" id="{713FFB18-C7A3-AF4A-BEDA-7AF71936F37A}"/>
                </a:ext>
              </a:extLst>
            </p:cNvPr>
            <p:cNvSpPr/>
            <p:nvPr/>
          </p:nvSpPr>
          <p:spPr>
            <a:xfrm>
              <a:off x="7337848"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271" name="Rectangle 270">
              <a:extLst>
                <a:ext uri="{FF2B5EF4-FFF2-40B4-BE49-F238E27FC236}">
                  <a16:creationId xmlns:a16="http://schemas.microsoft.com/office/drawing/2014/main" id="{CF6F7514-EA87-EC40-B947-E828D69A2857}"/>
                </a:ext>
              </a:extLst>
            </p:cNvPr>
            <p:cNvSpPr/>
            <p:nvPr/>
          </p:nvSpPr>
          <p:spPr>
            <a:xfrm>
              <a:off x="6130322" y="8258710"/>
              <a:ext cx="1250101" cy="215444"/>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a:latin typeface="Helvetica" pitchFamily="2" charset="0"/>
                </a:rPr>
                <a:t>BCL2</a:t>
              </a:r>
              <a:endParaRPr lang="en-US" sz="800" i="1" dirty="0">
                <a:latin typeface="Helvetica" pitchFamily="2" charset="0"/>
              </a:endParaRPr>
            </a:p>
          </p:txBody>
        </p:sp>
        <p:cxnSp>
          <p:nvCxnSpPr>
            <p:cNvPr id="272" name="Straight Connector 271">
              <a:extLst>
                <a:ext uri="{FF2B5EF4-FFF2-40B4-BE49-F238E27FC236}">
                  <a16:creationId xmlns:a16="http://schemas.microsoft.com/office/drawing/2014/main" id="{C9388D7F-0823-BD48-B8E0-5B57F9911EA9}"/>
                </a:ext>
              </a:extLst>
            </p:cNvPr>
            <p:cNvCxnSpPr>
              <a:cxnSpLocks/>
            </p:cNvCxnSpPr>
            <p:nvPr/>
          </p:nvCxnSpPr>
          <p:spPr>
            <a:xfrm>
              <a:off x="7474646" y="8343690"/>
              <a:ext cx="0" cy="75600"/>
            </a:xfrm>
            <a:prstGeom prst="line">
              <a:avLst/>
            </a:prstGeom>
            <a:ln w="19050">
              <a:solidFill>
                <a:srgbClr val="FF9902"/>
              </a:solidFill>
            </a:ln>
          </p:spPr>
          <p:style>
            <a:lnRef idx="1">
              <a:schemeClr val="dk1"/>
            </a:lnRef>
            <a:fillRef idx="0">
              <a:schemeClr val="dk1"/>
            </a:fillRef>
            <a:effectRef idx="0">
              <a:schemeClr val="dk1"/>
            </a:effectRef>
            <a:fontRef idx="minor">
              <a:schemeClr val="tx1"/>
            </a:fontRef>
          </p:style>
        </p:cxnSp>
        <p:sp>
          <p:nvSpPr>
            <p:cNvPr id="274" name="Rectangle 273">
              <a:extLst>
                <a:ext uri="{FF2B5EF4-FFF2-40B4-BE49-F238E27FC236}">
                  <a16:creationId xmlns:a16="http://schemas.microsoft.com/office/drawing/2014/main" id="{2D1F442A-9B01-824E-941B-3052A2D68F4F}"/>
                </a:ext>
              </a:extLst>
            </p:cNvPr>
            <p:cNvSpPr/>
            <p:nvPr/>
          </p:nvSpPr>
          <p:spPr>
            <a:xfrm>
              <a:off x="1945750" y="8258711"/>
              <a:ext cx="1138610" cy="215443"/>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err="1">
                  <a:latin typeface="Helvetica" pitchFamily="2" charset="0"/>
                </a:rPr>
                <a:t>IgH</a:t>
              </a:r>
              <a:endParaRPr lang="en-US" sz="800" i="1" dirty="0">
                <a:latin typeface="Helvetica" pitchFamily="2" charset="0"/>
              </a:endParaRPr>
            </a:p>
          </p:txBody>
        </p:sp>
        <p:sp>
          <p:nvSpPr>
            <p:cNvPr id="254" name="Rectangle 253">
              <a:extLst>
                <a:ext uri="{FF2B5EF4-FFF2-40B4-BE49-F238E27FC236}">
                  <a16:creationId xmlns:a16="http://schemas.microsoft.com/office/drawing/2014/main" id="{83899B82-3B9E-D044-BEAD-419BBDF1D46E}"/>
                </a:ext>
              </a:extLst>
            </p:cNvPr>
            <p:cNvSpPr/>
            <p:nvPr/>
          </p:nvSpPr>
          <p:spPr>
            <a:xfrm>
              <a:off x="3036404"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cxnSp>
          <p:nvCxnSpPr>
            <p:cNvPr id="255" name="Straight Connector 254">
              <a:extLst>
                <a:ext uri="{FF2B5EF4-FFF2-40B4-BE49-F238E27FC236}">
                  <a16:creationId xmlns:a16="http://schemas.microsoft.com/office/drawing/2014/main" id="{180BE8F9-705E-C743-86EF-F52D95309DE3}"/>
                </a:ext>
              </a:extLst>
            </p:cNvPr>
            <p:cNvCxnSpPr>
              <a:cxnSpLocks/>
            </p:cNvCxnSpPr>
            <p:nvPr/>
          </p:nvCxnSpPr>
          <p:spPr>
            <a:xfrm>
              <a:off x="3176377" y="8343690"/>
              <a:ext cx="0" cy="75600"/>
            </a:xfrm>
            <a:prstGeom prst="line">
              <a:avLst/>
            </a:prstGeom>
            <a:ln w="19050">
              <a:solidFill>
                <a:srgbClr val="FF0122"/>
              </a:solidFill>
            </a:ln>
          </p:spPr>
          <p:style>
            <a:lnRef idx="1">
              <a:schemeClr val="dk1"/>
            </a:lnRef>
            <a:fillRef idx="0">
              <a:schemeClr val="dk1"/>
            </a:fillRef>
            <a:effectRef idx="0">
              <a:schemeClr val="dk1"/>
            </a:effectRef>
            <a:fontRef idx="minor">
              <a:schemeClr val="tx1"/>
            </a:fontRef>
          </p:style>
        </p:cxnSp>
        <p:sp>
          <p:nvSpPr>
            <p:cNvPr id="333" name="Rectangle 332">
              <a:extLst>
                <a:ext uri="{FF2B5EF4-FFF2-40B4-BE49-F238E27FC236}">
                  <a16:creationId xmlns:a16="http://schemas.microsoft.com/office/drawing/2014/main" id="{5AE4DE2C-B2FE-239C-9B3F-D3B5E957553C}"/>
                </a:ext>
              </a:extLst>
            </p:cNvPr>
            <p:cNvSpPr/>
            <p:nvPr/>
          </p:nvSpPr>
          <p:spPr>
            <a:xfrm>
              <a:off x="4666566" y="8258711"/>
              <a:ext cx="1264440" cy="215443"/>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a:latin typeface="Helvetica" pitchFamily="2" charset="0"/>
                </a:rPr>
                <a:t>MYC</a:t>
              </a:r>
              <a:endParaRPr lang="en-US" sz="800" i="1" dirty="0">
                <a:latin typeface="Helvetica" pitchFamily="2" charset="0"/>
              </a:endParaRPr>
            </a:p>
          </p:txBody>
        </p:sp>
        <p:sp>
          <p:nvSpPr>
            <p:cNvPr id="335" name="Rectangle 334">
              <a:extLst>
                <a:ext uri="{FF2B5EF4-FFF2-40B4-BE49-F238E27FC236}">
                  <a16:creationId xmlns:a16="http://schemas.microsoft.com/office/drawing/2014/main" id="{600E767B-A530-9983-4659-4154436B1DC4}"/>
                </a:ext>
              </a:extLst>
            </p:cNvPr>
            <p:cNvSpPr/>
            <p:nvPr/>
          </p:nvSpPr>
          <p:spPr>
            <a:xfrm>
              <a:off x="5883050"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cxnSp>
          <p:nvCxnSpPr>
            <p:cNvPr id="337" name="Straight Connector 336">
              <a:extLst>
                <a:ext uri="{FF2B5EF4-FFF2-40B4-BE49-F238E27FC236}">
                  <a16:creationId xmlns:a16="http://schemas.microsoft.com/office/drawing/2014/main" id="{FFB289C0-8F17-8681-4BD5-E687FF9C1EC5}"/>
                </a:ext>
              </a:extLst>
            </p:cNvPr>
            <p:cNvCxnSpPr>
              <a:cxnSpLocks/>
            </p:cNvCxnSpPr>
            <p:nvPr/>
          </p:nvCxnSpPr>
          <p:spPr>
            <a:xfrm>
              <a:off x="6023023" y="8343690"/>
              <a:ext cx="0" cy="75600"/>
            </a:xfrm>
            <a:prstGeom prst="line">
              <a:avLst/>
            </a:prstGeom>
            <a:ln w="19050">
              <a:solidFill>
                <a:srgbClr val="FE85FB"/>
              </a:solidFill>
            </a:ln>
          </p:spPr>
          <p:style>
            <a:lnRef idx="1">
              <a:schemeClr val="dk1"/>
            </a:lnRef>
            <a:fillRef idx="0">
              <a:schemeClr val="dk1"/>
            </a:fillRef>
            <a:effectRef idx="0">
              <a:schemeClr val="dk1"/>
            </a:effectRef>
            <a:fontRef idx="minor">
              <a:schemeClr val="tx1"/>
            </a:fontRef>
          </p:style>
        </p:cxnSp>
        <p:sp>
          <p:nvSpPr>
            <p:cNvPr id="444" name="Rectangle 443">
              <a:extLst>
                <a:ext uri="{FF2B5EF4-FFF2-40B4-BE49-F238E27FC236}">
                  <a16:creationId xmlns:a16="http://schemas.microsoft.com/office/drawing/2014/main" id="{5BF1FEC1-BD73-96EB-0DC5-F6CBF5B2163F}"/>
                </a:ext>
              </a:extLst>
            </p:cNvPr>
            <p:cNvSpPr/>
            <p:nvPr/>
          </p:nvSpPr>
          <p:spPr>
            <a:xfrm>
              <a:off x="3258437" y="8258711"/>
              <a:ext cx="1234052" cy="215443"/>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a:latin typeface="Helvetica" pitchFamily="2" charset="0"/>
                </a:rPr>
                <a:t>LPP</a:t>
              </a:r>
              <a:endParaRPr lang="en-US" sz="800" i="1" dirty="0">
                <a:latin typeface="Helvetica" pitchFamily="2" charset="0"/>
              </a:endParaRPr>
            </a:p>
          </p:txBody>
        </p:sp>
        <p:sp>
          <p:nvSpPr>
            <p:cNvPr id="445" name="Rectangle 444">
              <a:extLst>
                <a:ext uri="{FF2B5EF4-FFF2-40B4-BE49-F238E27FC236}">
                  <a16:creationId xmlns:a16="http://schemas.microsoft.com/office/drawing/2014/main" id="{3B253883-AE45-37C1-A43D-55D558C7BF55}"/>
                </a:ext>
              </a:extLst>
            </p:cNvPr>
            <p:cNvSpPr/>
            <p:nvPr/>
          </p:nvSpPr>
          <p:spPr>
            <a:xfrm>
              <a:off x="4444533"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cxnSp>
          <p:nvCxnSpPr>
            <p:cNvPr id="446" name="Straight Connector 445">
              <a:extLst>
                <a:ext uri="{FF2B5EF4-FFF2-40B4-BE49-F238E27FC236}">
                  <a16:creationId xmlns:a16="http://schemas.microsoft.com/office/drawing/2014/main" id="{18AE74F7-32FC-360D-1998-C81299558F0B}"/>
                </a:ext>
              </a:extLst>
            </p:cNvPr>
            <p:cNvCxnSpPr>
              <a:cxnSpLocks/>
            </p:cNvCxnSpPr>
            <p:nvPr/>
          </p:nvCxnSpPr>
          <p:spPr>
            <a:xfrm>
              <a:off x="4584506" y="8343690"/>
              <a:ext cx="0" cy="75600"/>
            </a:xfrm>
            <a:prstGeom prst="line">
              <a:avLst/>
            </a:prstGeom>
            <a:ln w="19050">
              <a:solidFill>
                <a:srgbClr val="3332FF"/>
              </a:solidFill>
            </a:ln>
          </p:spPr>
          <p:style>
            <a:lnRef idx="1">
              <a:schemeClr val="dk1"/>
            </a:lnRef>
            <a:fillRef idx="0">
              <a:schemeClr val="dk1"/>
            </a:fillRef>
            <a:effectRef idx="0">
              <a:schemeClr val="dk1"/>
            </a:effectRef>
            <a:fontRef idx="minor">
              <a:schemeClr val="tx1"/>
            </a:fontRef>
          </p:style>
        </p:cxnSp>
        <p:sp>
          <p:nvSpPr>
            <p:cNvPr id="447" name="Rectangle 446">
              <a:extLst>
                <a:ext uri="{FF2B5EF4-FFF2-40B4-BE49-F238E27FC236}">
                  <a16:creationId xmlns:a16="http://schemas.microsoft.com/office/drawing/2014/main" id="{4703443C-B245-1836-07A9-C64566ECB6EF}"/>
                </a:ext>
              </a:extLst>
            </p:cNvPr>
            <p:cNvSpPr/>
            <p:nvPr/>
          </p:nvSpPr>
          <p:spPr>
            <a:xfrm>
              <a:off x="1674094"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448" name="Rectangle 447">
              <a:extLst>
                <a:ext uri="{FF2B5EF4-FFF2-40B4-BE49-F238E27FC236}">
                  <a16:creationId xmlns:a16="http://schemas.microsoft.com/office/drawing/2014/main" id="{3F844E6B-F729-6604-1B53-17B2ACEB5BE7}"/>
                </a:ext>
              </a:extLst>
            </p:cNvPr>
            <p:cNvSpPr/>
            <p:nvPr/>
          </p:nvSpPr>
          <p:spPr>
            <a:xfrm>
              <a:off x="720238" y="8258710"/>
              <a:ext cx="996431" cy="215444"/>
            </a:xfrm>
            <a:prstGeom prst="rect">
              <a:avLst/>
            </a:prstGeom>
          </p:spPr>
          <p:txBody>
            <a:bodyPr wrap="square">
              <a:spAutoFit/>
            </a:bodyPr>
            <a:lstStyle/>
            <a:p>
              <a:pPr algn="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endParaRPr lang="en-US" sz="800" dirty="0">
                <a:latin typeface="Helvetica" pitchFamily="2" charset="0"/>
              </a:endParaRPr>
            </a:p>
          </p:txBody>
        </p:sp>
        <p:cxnSp>
          <p:nvCxnSpPr>
            <p:cNvPr id="449" name="Straight Connector 448">
              <a:extLst>
                <a:ext uri="{FF2B5EF4-FFF2-40B4-BE49-F238E27FC236}">
                  <a16:creationId xmlns:a16="http://schemas.microsoft.com/office/drawing/2014/main" id="{07391C0A-B665-F579-AD98-D27C279000B5}"/>
                </a:ext>
              </a:extLst>
            </p:cNvPr>
            <p:cNvCxnSpPr>
              <a:cxnSpLocks/>
            </p:cNvCxnSpPr>
            <p:nvPr/>
          </p:nvCxnSpPr>
          <p:spPr>
            <a:xfrm>
              <a:off x="1810892" y="8343690"/>
              <a:ext cx="0" cy="7560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69F15C70-0599-F7EF-3E17-AA80AE40328B}"/>
              </a:ext>
            </a:extLst>
          </p:cNvPr>
          <p:cNvGrpSpPr/>
          <p:nvPr/>
        </p:nvGrpSpPr>
        <p:grpSpPr>
          <a:xfrm>
            <a:off x="362792" y="5698785"/>
            <a:ext cx="3810633" cy="2539425"/>
            <a:chOff x="362792" y="5698785"/>
            <a:chExt cx="3810633" cy="2539425"/>
          </a:xfrm>
        </p:grpSpPr>
        <p:grpSp>
          <p:nvGrpSpPr>
            <p:cNvPr id="64" name="Group 63">
              <a:extLst>
                <a:ext uri="{FF2B5EF4-FFF2-40B4-BE49-F238E27FC236}">
                  <a16:creationId xmlns:a16="http://schemas.microsoft.com/office/drawing/2014/main" id="{1A7C49E7-4E37-A19C-1A9E-B4A1561A80B9}"/>
                </a:ext>
              </a:extLst>
            </p:cNvPr>
            <p:cNvGrpSpPr/>
            <p:nvPr/>
          </p:nvGrpSpPr>
          <p:grpSpPr>
            <a:xfrm>
              <a:off x="362792" y="5698785"/>
              <a:ext cx="3810456" cy="2539425"/>
              <a:chOff x="362792" y="5515905"/>
              <a:chExt cx="3810456" cy="2539425"/>
            </a:xfrm>
          </p:grpSpPr>
          <p:pic>
            <p:nvPicPr>
              <p:cNvPr id="55" name="Picture 54">
                <a:extLst>
                  <a:ext uri="{FF2B5EF4-FFF2-40B4-BE49-F238E27FC236}">
                    <a16:creationId xmlns:a16="http://schemas.microsoft.com/office/drawing/2014/main" id="{908EA946-11CD-7922-8F3A-D8265A025767}"/>
                  </a:ext>
                </a:extLst>
              </p:cNvPr>
              <p:cNvPicPr>
                <a:picLocks/>
              </p:cNvPicPr>
              <p:nvPr/>
            </p:nvPicPr>
            <p:blipFill>
              <a:blip r:embed="rId13"/>
              <a:stretch>
                <a:fillRect/>
              </a:stretch>
            </p:blipFill>
            <p:spPr>
              <a:xfrm>
                <a:off x="936848" y="5726079"/>
                <a:ext cx="3236400" cy="2145600"/>
              </a:xfrm>
              <a:prstGeom prst="rect">
                <a:avLst/>
              </a:prstGeom>
            </p:spPr>
          </p:pic>
          <p:sp>
            <p:nvSpPr>
              <p:cNvPr id="378" name="Rectangle 377">
                <a:extLst>
                  <a:ext uri="{FF2B5EF4-FFF2-40B4-BE49-F238E27FC236}">
                    <a16:creationId xmlns:a16="http://schemas.microsoft.com/office/drawing/2014/main" id="{964DA912-DFCE-F4F2-105D-BDFC9EA87BAC}"/>
                  </a:ext>
                </a:extLst>
              </p:cNvPr>
              <p:cNvSpPr/>
              <p:nvPr/>
            </p:nvSpPr>
            <p:spPr>
              <a:xfrm>
                <a:off x="850266" y="5515905"/>
                <a:ext cx="1659429" cy="215444"/>
              </a:xfrm>
              <a:prstGeom prst="rect">
                <a:avLst/>
              </a:prstGeom>
            </p:spPr>
            <p:txBody>
              <a:bodyPr wrap="none">
                <a:spAutoFit/>
              </a:bodyPr>
              <a:lstStyle/>
              <a:p>
                <a:r>
                  <a:rPr lang="en-US" sz="800" dirty="0">
                    <a:latin typeface="Helvetica" pitchFamily="2" charset="0"/>
                  </a:rPr>
                  <a:t>chr14:105,555,800-105,611,800</a:t>
                </a:r>
              </a:p>
            </p:txBody>
          </p:sp>
          <p:sp>
            <p:nvSpPr>
              <p:cNvPr id="379" name="Rectangle 378">
                <a:extLst>
                  <a:ext uri="{FF2B5EF4-FFF2-40B4-BE49-F238E27FC236}">
                    <a16:creationId xmlns:a16="http://schemas.microsoft.com/office/drawing/2014/main" id="{7BB0F812-68F0-B6F0-C7A6-3FEDCAA07C3B}"/>
                  </a:ext>
                </a:extLst>
              </p:cNvPr>
              <p:cNvSpPr/>
              <p:nvPr/>
            </p:nvSpPr>
            <p:spPr>
              <a:xfrm>
                <a:off x="1947653" y="7715347"/>
                <a:ext cx="711450" cy="237053"/>
              </a:xfrm>
              <a:prstGeom prst="rect">
                <a:avLst/>
              </a:prstGeom>
            </p:spPr>
            <p:txBody>
              <a:bodyPr wrap="square">
                <a:spAutoFit/>
              </a:bodyPr>
              <a:lstStyle/>
              <a:p>
                <a:pPr algn="ctr">
                  <a:lnSpc>
                    <a:spcPct val="126000"/>
                  </a:lnSpc>
                </a:pPr>
                <a:r>
                  <a:rPr lang="en-US" altLang="zh-CN" sz="800" b="1" i="1" dirty="0" err="1">
                    <a:latin typeface="Helvetica" pitchFamily="2" charset="0"/>
                  </a:rPr>
                  <a:t>IgH</a:t>
                </a:r>
                <a:r>
                  <a:rPr lang="zh-CN" altLang="en-US" sz="800" b="1" i="1" dirty="0">
                    <a:latin typeface="Helvetica" pitchFamily="2" charset="0"/>
                  </a:rPr>
                  <a:t> </a:t>
                </a:r>
                <a:r>
                  <a:rPr lang="en-US" altLang="zh-CN" sz="800" b="1" dirty="0">
                    <a:latin typeface="Helvetica" pitchFamily="2" charset="0"/>
                  </a:rPr>
                  <a:t>(C)</a:t>
                </a:r>
              </a:p>
            </p:txBody>
          </p:sp>
          <p:sp>
            <p:nvSpPr>
              <p:cNvPr id="380" name="Rectangle 379">
                <a:extLst>
                  <a:ext uri="{FF2B5EF4-FFF2-40B4-BE49-F238E27FC236}">
                    <a16:creationId xmlns:a16="http://schemas.microsoft.com/office/drawing/2014/main" id="{3F93E99A-F03B-DF85-9925-2D75C21CC15D}"/>
                  </a:ext>
                </a:extLst>
              </p:cNvPr>
              <p:cNvSpPr/>
              <p:nvPr/>
            </p:nvSpPr>
            <p:spPr>
              <a:xfrm>
                <a:off x="3243301" y="7818277"/>
                <a:ext cx="438151" cy="237053"/>
              </a:xfrm>
              <a:prstGeom prst="rect">
                <a:avLst/>
              </a:prstGeom>
            </p:spPr>
            <p:txBody>
              <a:bodyPr wrap="square">
                <a:spAutoFit/>
              </a:bodyPr>
              <a:lstStyle/>
              <a:p>
                <a:pPr algn="ctr">
                  <a:lnSpc>
                    <a:spcPct val="126000"/>
                  </a:lnSpc>
                </a:pPr>
                <a:r>
                  <a:rPr lang="en-US" altLang="zh-CN" sz="800" i="1" dirty="0">
                    <a:latin typeface="Helvetica" pitchFamily="2" charset="0"/>
                  </a:rPr>
                  <a:t>E</a:t>
                </a:r>
              </a:p>
            </p:txBody>
          </p:sp>
          <p:sp>
            <p:nvSpPr>
              <p:cNvPr id="382" name="Rectangle 381">
                <a:extLst>
                  <a:ext uri="{FF2B5EF4-FFF2-40B4-BE49-F238E27FC236}">
                    <a16:creationId xmlns:a16="http://schemas.microsoft.com/office/drawing/2014/main" id="{37098C2F-EE4D-CD22-9BB4-1AF5861372D3}"/>
                  </a:ext>
                </a:extLst>
              </p:cNvPr>
              <p:cNvSpPr/>
              <p:nvPr/>
            </p:nvSpPr>
            <p:spPr>
              <a:xfrm>
                <a:off x="362793" y="5814852"/>
                <a:ext cx="643125" cy="236988"/>
              </a:xfrm>
              <a:prstGeom prst="rect">
                <a:avLst/>
              </a:prstGeom>
            </p:spPr>
            <p:txBody>
              <a:bodyPr wrap="none">
                <a:spAutoFit/>
              </a:bodyPr>
              <a:lstStyle/>
              <a:p>
                <a:pPr algn="r">
                  <a:lnSpc>
                    <a:spcPct val="126000"/>
                  </a:lnSpc>
                </a:pPr>
                <a:r>
                  <a:rPr lang="en-US" altLang="zh-CN" sz="800" dirty="0">
                    <a:latin typeface="Helvetica" pitchFamily="2" charset="0"/>
                  </a:rPr>
                  <a:t>H3K4me1</a:t>
                </a:r>
              </a:p>
            </p:txBody>
          </p:sp>
          <p:sp>
            <p:nvSpPr>
              <p:cNvPr id="383" name="Rectangle 382">
                <a:extLst>
                  <a:ext uri="{FF2B5EF4-FFF2-40B4-BE49-F238E27FC236}">
                    <a16:creationId xmlns:a16="http://schemas.microsoft.com/office/drawing/2014/main" id="{35143A0D-4FB2-360C-154B-8F96508B4EE0}"/>
                  </a:ext>
                </a:extLst>
              </p:cNvPr>
              <p:cNvSpPr/>
              <p:nvPr/>
            </p:nvSpPr>
            <p:spPr>
              <a:xfrm>
                <a:off x="362792" y="5948731"/>
                <a:ext cx="643126"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384" name="Rectangle 383">
                <a:extLst>
                  <a:ext uri="{FF2B5EF4-FFF2-40B4-BE49-F238E27FC236}">
                    <a16:creationId xmlns:a16="http://schemas.microsoft.com/office/drawing/2014/main" id="{74B878B6-0695-3CB5-2548-E133F7D77769}"/>
                  </a:ext>
                </a:extLst>
              </p:cNvPr>
              <p:cNvSpPr/>
              <p:nvPr/>
            </p:nvSpPr>
            <p:spPr>
              <a:xfrm rot="16200000">
                <a:off x="380745" y="6524457"/>
                <a:ext cx="309700" cy="215444"/>
              </a:xfrm>
              <a:prstGeom prst="rect">
                <a:avLst/>
              </a:prstGeom>
            </p:spPr>
            <p:txBody>
              <a:bodyPr wrap="none" anchor="ctr">
                <a:spAutoFit/>
              </a:bodyPr>
              <a:lstStyle/>
              <a:p>
                <a:pPr algn="ctr"/>
                <a:r>
                  <a:rPr lang="en-US" altLang="zh-CN" sz="800" b="1" dirty="0">
                    <a:latin typeface="Helvetica" pitchFamily="2" charset="0"/>
                  </a:rPr>
                  <a:t>FL</a:t>
                </a:r>
              </a:p>
            </p:txBody>
          </p:sp>
          <p:sp>
            <p:nvSpPr>
              <p:cNvPr id="385" name="Rectangle 384">
                <a:extLst>
                  <a:ext uri="{FF2B5EF4-FFF2-40B4-BE49-F238E27FC236}">
                    <a16:creationId xmlns:a16="http://schemas.microsoft.com/office/drawing/2014/main" id="{AA5B370D-C7BA-7481-0532-3582B6CB6A2E}"/>
                  </a:ext>
                </a:extLst>
              </p:cNvPr>
              <p:cNvSpPr/>
              <p:nvPr/>
            </p:nvSpPr>
            <p:spPr>
              <a:xfrm rot="16200000">
                <a:off x="202895" y="7301569"/>
                <a:ext cx="657192" cy="215444"/>
              </a:xfrm>
              <a:prstGeom prst="rect">
                <a:avLst/>
              </a:prstGeom>
            </p:spPr>
            <p:txBody>
              <a:bodyPr wrap="square">
                <a:spAutoFit/>
              </a:bodyPr>
              <a:lstStyle/>
              <a:p>
                <a:pPr algn="ctr"/>
                <a:r>
                  <a:rPr lang="en-US" altLang="zh-CN" sz="800" b="1" dirty="0">
                    <a:latin typeface="Helvetica" pitchFamily="2" charset="0"/>
                  </a:rPr>
                  <a:t>DHL</a:t>
                </a:r>
              </a:p>
            </p:txBody>
          </p:sp>
          <p:sp>
            <p:nvSpPr>
              <p:cNvPr id="386" name="Rectangle 385">
                <a:extLst>
                  <a:ext uri="{FF2B5EF4-FFF2-40B4-BE49-F238E27FC236}">
                    <a16:creationId xmlns:a16="http://schemas.microsoft.com/office/drawing/2014/main" id="{6B53E374-DDFD-C5CC-0695-EDBACDEF1011}"/>
                  </a:ext>
                </a:extLst>
              </p:cNvPr>
              <p:cNvSpPr/>
              <p:nvPr/>
            </p:nvSpPr>
            <p:spPr>
              <a:xfrm>
                <a:off x="694614" y="6188184"/>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387" name="Rectangle 386">
                <a:extLst>
                  <a:ext uri="{FF2B5EF4-FFF2-40B4-BE49-F238E27FC236}">
                    <a16:creationId xmlns:a16="http://schemas.microsoft.com/office/drawing/2014/main" id="{E33E6265-934E-5A32-625A-09EF36A1C244}"/>
                  </a:ext>
                </a:extLst>
              </p:cNvPr>
              <p:cNvSpPr/>
              <p:nvPr/>
            </p:nvSpPr>
            <p:spPr>
              <a:xfrm>
                <a:off x="694614" y="6275599"/>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388" name="Rectangle 387">
                <a:extLst>
                  <a:ext uri="{FF2B5EF4-FFF2-40B4-BE49-F238E27FC236}">
                    <a16:creationId xmlns:a16="http://schemas.microsoft.com/office/drawing/2014/main" id="{502648D1-8D6E-B169-6FD5-7E9D7A8F8497}"/>
                  </a:ext>
                </a:extLst>
              </p:cNvPr>
              <p:cNvSpPr/>
              <p:nvPr/>
            </p:nvSpPr>
            <p:spPr>
              <a:xfrm>
                <a:off x="694614" y="6363014"/>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389" name="Rectangle 388">
                <a:extLst>
                  <a:ext uri="{FF2B5EF4-FFF2-40B4-BE49-F238E27FC236}">
                    <a16:creationId xmlns:a16="http://schemas.microsoft.com/office/drawing/2014/main" id="{F8AE2BDC-B449-E858-983A-BCB10D81BE44}"/>
                  </a:ext>
                </a:extLst>
              </p:cNvPr>
              <p:cNvSpPr/>
              <p:nvPr/>
            </p:nvSpPr>
            <p:spPr>
              <a:xfrm>
                <a:off x="694614" y="6450429"/>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390" name="Rectangle 389">
                <a:extLst>
                  <a:ext uri="{FF2B5EF4-FFF2-40B4-BE49-F238E27FC236}">
                    <a16:creationId xmlns:a16="http://schemas.microsoft.com/office/drawing/2014/main" id="{1F9CDDB8-9052-F181-6932-1FD0876C4373}"/>
                  </a:ext>
                </a:extLst>
              </p:cNvPr>
              <p:cNvSpPr/>
              <p:nvPr/>
            </p:nvSpPr>
            <p:spPr>
              <a:xfrm>
                <a:off x="694614" y="6625259"/>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391" name="Rectangle 390">
                <a:extLst>
                  <a:ext uri="{FF2B5EF4-FFF2-40B4-BE49-F238E27FC236}">
                    <a16:creationId xmlns:a16="http://schemas.microsoft.com/office/drawing/2014/main" id="{EA430B30-BAB6-D0ED-923C-A35DB6DD31D8}"/>
                  </a:ext>
                </a:extLst>
              </p:cNvPr>
              <p:cNvSpPr/>
              <p:nvPr/>
            </p:nvSpPr>
            <p:spPr>
              <a:xfrm>
                <a:off x="608052" y="6712674"/>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392" name="Rectangle 391">
                <a:extLst>
                  <a:ext uri="{FF2B5EF4-FFF2-40B4-BE49-F238E27FC236}">
                    <a16:creationId xmlns:a16="http://schemas.microsoft.com/office/drawing/2014/main" id="{7B71A237-6E40-6C0D-11D6-E161222AFCEB}"/>
                  </a:ext>
                </a:extLst>
              </p:cNvPr>
              <p:cNvSpPr/>
              <p:nvPr/>
            </p:nvSpPr>
            <p:spPr>
              <a:xfrm>
                <a:off x="694614" y="6887504"/>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393" name="Rectangle 392">
                <a:extLst>
                  <a:ext uri="{FF2B5EF4-FFF2-40B4-BE49-F238E27FC236}">
                    <a16:creationId xmlns:a16="http://schemas.microsoft.com/office/drawing/2014/main" id="{41AD5A7A-44D5-AF95-9CA3-547065E0A7B8}"/>
                  </a:ext>
                </a:extLst>
              </p:cNvPr>
              <p:cNvSpPr/>
              <p:nvPr/>
            </p:nvSpPr>
            <p:spPr>
              <a:xfrm>
                <a:off x="694614" y="6537844"/>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394" name="Rectangle 393">
                <a:extLst>
                  <a:ext uri="{FF2B5EF4-FFF2-40B4-BE49-F238E27FC236}">
                    <a16:creationId xmlns:a16="http://schemas.microsoft.com/office/drawing/2014/main" id="{DE457D1A-8F05-1127-1792-7A5F7DA9B97C}"/>
                  </a:ext>
                </a:extLst>
              </p:cNvPr>
              <p:cNvSpPr/>
              <p:nvPr/>
            </p:nvSpPr>
            <p:spPr>
              <a:xfrm>
                <a:off x="608052" y="6800089"/>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395" name="Rectangle 394">
                <a:extLst>
                  <a:ext uri="{FF2B5EF4-FFF2-40B4-BE49-F238E27FC236}">
                    <a16:creationId xmlns:a16="http://schemas.microsoft.com/office/drawing/2014/main" id="{981C8FDD-B2D5-D67F-AAD3-B823F12521E7}"/>
                  </a:ext>
                </a:extLst>
              </p:cNvPr>
              <p:cNvSpPr/>
              <p:nvPr/>
            </p:nvSpPr>
            <p:spPr>
              <a:xfrm>
                <a:off x="694614" y="7062334"/>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396" name="Rectangle 395">
                <a:extLst>
                  <a:ext uri="{FF2B5EF4-FFF2-40B4-BE49-F238E27FC236}">
                    <a16:creationId xmlns:a16="http://schemas.microsoft.com/office/drawing/2014/main" id="{25AE53AD-04E3-2D84-7D07-871B806DE54C}"/>
                  </a:ext>
                </a:extLst>
              </p:cNvPr>
              <p:cNvSpPr/>
              <p:nvPr/>
            </p:nvSpPr>
            <p:spPr>
              <a:xfrm>
                <a:off x="694614" y="7149749"/>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397" name="Rectangle 396">
                <a:extLst>
                  <a:ext uri="{FF2B5EF4-FFF2-40B4-BE49-F238E27FC236}">
                    <a16:creationId xmlns:a16="http://schemas.microsoft.com/office/drawing/2014/main" id="{5C82999C-8ED0-2005-6138-369ACD56CA95}"/>
                  </a:ext>
                </a:extLst>
              </p:cNvPr>
              <p:cNvSpPr/>
              <p:nvPr/>
            </p:nvSpPr>
            <p:spPr>
              <a:xfrm>
                <a:off x="694614" y="7237164"/>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398" name="Rectangle 397">
                <a:extLst>
                  <a:ext uri="{FF2B5EF4-FFF2-40B4-BE49-F238E27FC236}">
                    <a16:creationId xmlns:a16="http://schemas.microsoft.com/office/drawing/2014/main" id="{04A5B5AD-C357-DB95-7117-6B4424831563}"/>
                  </a:ext>
                </a:extLst>
              </p:cNvPr>
              <p:cNvSpPr/>
              <p:nvPr/>
            </p:nvSpPr>
            <p:spPr>
              <a:xfrm>
                <a:off x="694614" y="7411994"/>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399" name="Rectangle 398">
                <a:extLst>
                  <a:ext uri="{FF2B5EF4-FFF2-40B4-BE49-F238E27FC236}">
                    <a16:creationId xmlns:a16="http://schemas.microsoft.com/office/drawing/2014/main" id="{48358BA1-3BA4-0B5F-56D8-D8F496BEFBDA}"/>
                  </a:ext>
                </a:extLst>
              </p:cNvPr>
              <p:cNvSpPr/>
              <p:nvPr/>
            </p:nvSpPr>
            <p:spPr>
              <a:xfrm>
                <a:off x="694614" y="7586819"/>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400" name="Rectangle 399">
                <a:extLst>
                  <a:ext uri="{FF2B5EF4-FFF2-40B4-BE49-F238E27FC236}">
                    <a16:creationId xmlns:a16="http://schemas.microsoft.com/office/drawing/2014/main" id="{02A7AAD7-795F-6F00-1C80-53615854E381}"/>
                  </a:ext>
                </a:extLst>
              </p:cNvPr>
              <p:cNvSpPr/>
              <p:nvPr/>
            </p:nvSpPr>
            <p:spPr>
              <a:xfrm>
                <a:off x="694614" y="7324579"/>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401" name="Rectangle 400">
                <a:extLst>
                  <a:ext uri="{FF2B5EF4-FFF2-40B4-BE49-F238E27FC236}">
                    <a16:creationId xmlns:a16="http://schemas.microsoft.com/office/drawing/2014/main" id="{B6B196D6-54DF-32B3-B4EF-DDF2BEB440CE}"/>
                  </a:ext>
                </a:extLst>
              </p:cNvPr>
              <p:cNvSpPr/>
              <p:nvPr/>
            </p:nvSpPr>
            <p:spPr>
              <a:xfrm>
                <a:off x="694614" y="6974919"/>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402" name="Rectangle 401">
                <a:extLst>
                  <a:ext uri="{FF2B5EF4-FFF2-40B4-BE49-F238E27FC236}">
                    <a16:creationId xmlns:a16="http://schemas.microsoft.com/office/drawing/2014/main" id="{D29864BD-5A8C-C40C-F15D-BFCCA2C81807}"/>
                  </a:ext>
                </a:extLst>
              </p:cNvPr>
              <p:cNvSpPr/>
              <p:nvPr/>
            </p:nvSpPr>
            <p:spPr>
              <a:xfrm>
                <a:off x="694614" y="7499409"/>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sp>
            <p:nvSpPr>
              <p:cNvPr id="403" name="Rectangle 402">
                <a:extLst>
                  <a:ext uri="{FF2B5EF4-FFF2-40B4-BE49-F238E27FC236}">
                    <a16:creationId xmlns:a16="http://schemas.microsoft.com/office/drawing/2014/main" id="{20A2B0FD-4E69-2725-2566-738D217EE050}"/>
                  </a:ext>
                </a:extLst>
              </p:cNvPr>
              <p:cNvSpPr/>
              <p:nvPr/>
            </p:nvSpPr>
            <p:spPr>
              <a:xfrm>
                <a:off x="396456" y="6082611"/>
                <a:ext cx="609462"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404" name="Rectangle 403">
                <a:extLst>
                  <a:ext uri="{FF2B5EF4-FFF2-40B4-BE49-F238E27FC236}">
                    <a16:creationId xmlns:a16="http://schemas.microsoft.com/office/drawing/2014/main" id="{DC948813-27E9-F223-2658-005F04CCC173}"/>
                  </a:ext>
                </a:extLst>
              </p:cNvPr>
              <p:cNvSpPr/>
              <p:nvPr/>
            </p:nvSpPr>
            <p:spPr>
              <a:xfrm>
                <a:off x="548741" y="5680973"/>
                <a:ext cx="457177" cy="236988"/>
              </a:xfrm>
              <a:prstGeom prst="rect">
                <a:avLst/>
              </a:prstGeom>
            </p:spPr>
            <p:txBody>
              <a:bodyPr wrap="none">
                <a:spAutoFit/>
              </a:bodyPr>
              <a:lstStyle/>
              <a:p>
                <a:pPr algn="r">
                  <a:lnSpc>
                    <a:spcPct val="126000"/>
                  </a:lnSpc>
                </a:pPr>
                <a:r>
                  <a:rPr lang="en-US" altLang="zh-CN" sz="800" dirty="0">
                    <a:latin typeface="Helvetica" pitchFamily="2" charset="0"/>
                  </a:rPr>
                  <a:t>CTCF</a:t>
                </a:r>
              </a:p>
            </p:txBody>
          </p:sp>
          <p:sp>
            <p:nvSpPr>
              <p:cNvPr id="407" name="Rectangle 406">
                <a:extLst>
                  <a:ext uri="{FF2B5EF4-FFF2-40B4-BE49-F238E27FC236}">
                    <a16:creationId xmlns:a16="http://schemas.microsoft.com/office/drawing/2014/main" id="{8D9B1D60-4693-4ADB-DE07-59A0928B2D31}"/>
                  </a:ext>
                </a:extLst>
              </p:cNvPr>
              <p:cNvSpPr/>
              <p:nvPr/>
            </p:nvSpPr>
            <p:spPr>
              <a:xfrm>
                <a:off x="821789" y="6089730"/>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408" name="Rectangle 407">
                <a:extLst>
                  <a:ext uri="{FF2B5EF4-FFF2-40B4-BE49-F238E27FC236}">
                    <a16:creationId xmlns:a16="http://schemas.microsoft.com/office/drawing/2014/main" id="{FF7432CC-0931-FA4F-3E13-13FA00700883}"/>
                  </a:ext>
                </a:extLst>
              </p:cNvPr>
              <p:cNvSpPr/>
              <p:nvPr/>
            </p:nvSpPr>
            <p:spPr>
              <a:xfrm>
                <a:off x="821789" y="5956413"/>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09" name="Rectangle 408">
                <a:extLst>
                  <a:ext uri="{FF2B5EF4-FFF2-40B4-BE49-F238E27FC236}">
                    <a16:creationId xmlns:a16="http://schemas.microsoft.com/office/drawing/2014/main" id="{7E945CB6-70DA-0389-30E6-EC3EF703E0B9}"/>
                  </a:ext>
                </a:extLst>
              </p:cNvPr>
              <p:cNvSpPr/>
              <p:nvPr/>
            </p:nvSpPr>
            <p:spPr>
              <a:xfrm>
                <a:off x="821789" y="5823097"/>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10" name="Rectangle 409">
                <a:extLst>
                  <a:ext uri="{FF2B5EF4-FFF2-40B4-BE49-F238E27FC236}">
                    <a16:creationId xmlns:a16="http://schemas.microsoft.com/office/drawing/2014/main" id="{BBDB966C-D2A4-B587-78C1-DE024EDBE1EC}"/>
                  </a:ext>
                </a:extLst>
              </p:cNvPr>
              <p:cNvSpPr/>
              <p:nvPr/>
            </p:nvSpPr>
            <p:spPr>
              <a:xfrm>
                <a:off x="821789" y="5689781"/>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42" name="Rectangle 441">
                <a:extLst>
                  <a:ext uri="{FF2B5EF4-FFF2-40B4-BE49-F238E27FC236}">
                    <a16:creationId xmlns:a16="http://schemas.microsoft.com/office/drawing/2014/main" id="{939379A7-CA61-F553-5B13-9C8AA9C24C9F}"/>
                  </a:ext>
                </a:extLst>
              </p:cNvPr>
              <p:cNvSpPr/>
              <p:nvPr/>
            </p:nvSpPr>
            <p:spPr>
              <a:xfrm>
                <a:off x="2483477" y="7818277"/>
                <a:ext cx="395701" cy="237053"/>
              </a:xfrm>
              <a:prstGeom prst="rect">
                <a:avLst/>
              </a:prstGeom>
            </p:spPr>
            <p:txBody>
              <a:bodyPr wrap="square">
                <a:spAutoFit/>
              </a:bodyPr>
              <a:lstStyle/>
              <a:p>
                <a:pPr algn="ctr">
                  <a:lnSpc>
                    <a:spcPct val="126000"/>
                  </a:lnSpc>
                </a:pPr>
                <a:r>
                  <a:rPr lang="en-US" altLang="zh-CN" sz="800" dirty="0">
                    <a:latin typeface="Helvetica" pitchFamily="2" charset="0"/>
                  </a:rPr>
                  <a:t>A2</a:t>
                </a:r>
              </a:p>
            </p:txBody>
          </p:sp>
        </p:grpSp>
        <p:pic>
          <p:nvPicPr>
            <p:cNvPr id="67" name="Picture 66">
              <a:extLst>
                <a:ext uri="{FF2B5EF4-FFF2-40B4-BE49-F238E27FC236}">
                  <a16:creationId xmlns:a16="http://schemas.microsoft.com/office/drawing/2014/main" id="{B642BB7A-71F0-D392-518B-D126AC3590BC}"/>
                </a:ext>
              </a:extLst>
            </p:cNvPr>
            <p:cNvPicPr>
              <a:picLocks/>
            </p:cNvPicPr>
            <p:nvPr/>
          </p:nvPicPr>
          <p:blipFill>
            <a:blip r:embed="rId14">
              <a:clrChange>
                <a:clrFrom>
                  <a:srgbClr val="FFFFFF"/>
                </a:clrFrom>
                <a:clrTo>
                  <a:srgbClr val="FFFFFF">
                    <a:alpha val="0"/>
                  </a:srgbClr>
                </a:clrTo>
              </a:clrChange>
            </a:blip>
            <a:stretch>
              <a:fillRect/>
            </a:stretch>
          </p:blipFill>
          <p:spPr>
            <a:xfrm>
              <a:off x="933425" y="6463704"/>
              <a:ext cx="3240000" cy="1476000"/>
            </a:xfrm>
            <a:prstGeom prst="rect">
              <a:avLst/>
            </a:prstGeom>
          </p:spPr>
        </p:pic>
      </p:grpSp>
      <p:grpSp>
        <p:nvGrpSpPr>
          <p:cNvPr id="71" name="Group 70">
            <a:extLst>
              <a:ext uri="{FF2B5EF4-FFF2-40B4-BE49-F238E27FC236}">
                <a16:creationId xmlns:a16="http://schemas.microsoft.com/office/drawing/2014/main" id="{D5CD4910-C2F9-5AEB-81C0-C4B1E78E5C89}"/>
              </a:ext>
            </a:extLst>
          </p:cNvPr>
          <p:cNvGrpSpPr/>
          <p:nvPr/>
        </p:nvGrpSpPr>
        <p:grpSpPr>
          <a:xfrm>
            <a:off x="4196313" y="5698785"/>
            <a:ext cx="3636159" cy="2559973"/>
            <a:chOff x="4196313" y="5698785"/>
            <a:chExt cx="3636159" cy="2559973"/>
          </a:xfrm>
        </p:grpSpPr>
        <p:grpSp>
          <p:nvGrpSpPr>
            <p:cNvPr id="63" name="Group 62">
              <a:extLst>
                <a:ext uri="{FF2B5EF4-FFF2-40B4-BE49-F238E27FC236}">
                  <a16:creationId xmlns:a16="http://schemas.microsoft.com/office/drawing/2014/main" id="{E94BF0D4-A8AF-F641-6A13-3C40E3857B7A}"/>
                </a:ext>
              </a:extLst>
            </p:cNvPr>
            <p:cNvGrpSpPr/>
            <p:nvPr/>
          </p:nvGrpSpPr>
          <p:grpSpPr>
            <a:xfrm>
              <a:off x="4196313" y="5698785"/>
              <a:ext cx="3636159" cy="2559973"/>
              <a:chOff x="4196313" y="5515905"/>
              <a:chExt cx="3636159" cy="2559973"/>
            </a:xfrm>
          </p:grpSpPr>
          <p:pic>
            <p:nvPicPr>
              <p:cNvPr id="59" name="Picture 58">
                <a:extLst>
                  <a:ext uri="{FF2B5EF4-FFF2-40B4-BE49-F238E27FC236}">
                    <a16:creationId xmlns:a16="http://schemas.microsoft.com/office/drawing/2014/main" id="{6802F388-CE75-DADA-32E6-C628E3E1D232}"/>
                  </a:ext>
                </a:extLst>
              </p:cNvPr>
              <p:cNvPicPr>
                <a:picLocks/>
              </p:cNvPicPr>
              <p:nvPr/>
            </p:nvPicPr>
            <p:blipFill>
              <a:blip r:embed="rId15"/>
              <a:stretch>
                <a:fillRect/>
              </a:stretch>
            </p:blipFill>
            <p:spPr>
              <a:xfrm>
                <a:off x="4524814" y="5723626"/>
                <a:ext cx="3236400" cy="2149200"/>
              </a:xfrm>
              <a:prstGeom prst="rect">
                <a:avLst/>
              </a:prstGeom>
            </p:spPr>
          </p:pic>
          <p:grpSp>
            <p:nvGrpSpPr>
              <p:cNvPr id="411" name="Group 410">
                <a:extLst>
                  <a:ext uri="{FF2B5EF4-FFF2-40B4-BE49-F238E27FC236}">
                    <a16:creationId xmlns:a16="http://schemas.microsoft.com/office/drawing/2014/main" id="{B7A580B9-24F3-851E-6E44-53CE67AF6EA1}"/>
                  </a:ext>
                </a:extLst>
              </p:cNvPr>
              <p:cNvGrpSpPr/>
              <p:nvPr/>
            </p:nvGrpSpPr>
            <p:grpSpPr>
              <a:xfrm>
                <a:off x="4196313" y="5693922"/>
                <a:ext cx="3636159" cy="2381956"/>
                <a:chOff x="4198459" y="3184536"/>
                <a:chExt cx="3636159" cy="2381956"/>
              </a:xfrm>
            </p:grpSpPr>
            <p:sp>
              <p:nvSpPr>
                <p:cNvPr id="413" name="Rectangle 412">
                  <a:extLst>
                    <a:ext uri="{FF2B5EF4-FFF2-40B4-BE49-F238E27FC236}">
                      <a16:creationId xmlns:a16="http://schemas.microsoft.com/office/drawing/2014/main" id="{217CAD13-C826-36DD-709D-84A5CDA15F9A}"/>
                    </a:ext>
                  </a:extLst>
                </p:cNvPr>
                <p:cNvSpPr/>
                <p:nvPr/>
              </p:nvSpPr>
              <p:spPr>
                <a:xfrm>
                  <a:off x="6641441" y="5329439"/>
                  <a:ext cx="398249" cy="237053"/>
                </a:xfrm>
                <a:prstGeom prst="rect">
                  <a:avLst/>
                </a:prstGeom>
              </p:spPr>
              <p:txBody>
                <a:bodyPr wrap="square">
                  <a:spAutoFit/>
                </a:bodyPr>
                <a:lstStyle/>
                <a:p>
                  <a:pPr algn="ctr">
                    <a:lnSpc>
                      <a:spcPct val="126000"/>
                    </a:lnSpc>
                  </a:pPr>
                  <a:r>
                    <a:rPr lang="en-US" altLang="zh-CN" sz="800" i="1" dirty="0">
                      <a:latin typeface="Helvetica" pitchFamily="2" charset="0"/>
                    </a:rPr>
                    <a:t>J6</a:t>
                  </a:r>
                </a:p>
              </p:txBody>
            </p:sp>
            <p:sp>
              <p:nvSpPr>
                <p:cNvPr id="414" name="Rectangle 413">
                  <a:extLst>
                    <a:ext uri="{FF2B5EF4-FFF2-40B4-BE49-F238E27FC236}">
                      <a16:creationId xmlns:a16="http://schemas.microsoft.com/office/drawing/2014/main" id="{6B2A951A-6904-1618-BE56-5521D26AF77F}"/>
                    </a:ext>
                  </a:extLst>
                </p:cNvPr>
                <p:cNvSpPr/>
                <p:nvPr/>
              </p:nvSpPr>
              <p:spPr>
                <a:xfrm>
                  <a:off x="4285021" y="3681580"/>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415" name="Rectangle 414">
                  <a:extLst>
                    <a:ext uri="{FF2B5EF4-FFF2-40B4-BE49-F238E27FC236}">
                      <a16:creationId xmlns:a16="http://schemas.microsoft.com/office/drawing/2014/main" id="{F0864431-7F1A-5B31-855E-07BA2EF34EBD}"/>
                    </a:ext>
                  </a:extLst>
                </p:cNvPr>
                <p:cNvSpPr/>
                <p:nvPr/>
              </p:nvSpPr>
              <p:spPr>
                <a:xfrm>
                  <a:off x="4285021" y="3768995"/>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416" name="Rectangle 415">
                  <a:extLst>
                    <a:ext uri="{FF2B5EF4-FFF2-40B4-BE49-F238E27FC236}">
                      <a16:creationId xmlns:a16="http://schemas.microsoft.com/office/drawing/2014/main" id="{3C7720E6-33C7-49FF-0649-48A29B084D16}"/>
                    </a:ext>
                  </a:extLst>
                </p:cNvPr>
                <p:cNvSpPr/>
                <p:nvPr/>
              </p:nvSpPr>
              <p:spPr>
                <a:xfrm>
                  <a:off x="4285021" y="3856410"/>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417" name="Rectangle 416">
                  <a:extLst>
                    <a:ext uri="{FF2B5EF4-FFF2-40B4-BE49-F238E27FC236}">
                      <a16:creationId xmlns:a16="http://schemas.microsoft.com/office/drawing/2014/main" id="{ECF5EF99-6F0B-2CA4-D8B1-2969D8A03940}"/>
                    </a:ext>
                  </a:extLst>
                </p:cNvPr>
                <p:cNvSpPr/>
                <p:nvPr/>
              </p:nvSpPr>
              <p:spPr>
                <a:xfrm>
                  <a:off x="4285021" y="3943825"/>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418" name="Rectangle 417">
                  <a:extLst>
                    <a:ext uri="{FF2B5EF4-FFF2-40B4-BE49-F238E27FC236}">
                      <a16:creationId xmlns:a16="http://schemas.microsoft.com/office/drawing/2014/main" id="{FBCBBF21-9D31-3FE9-4B72-E4E17DDBE87F}"/>
                    </a:ext>
                  </a:extLst>
                </p:cNvPr>
                <p:cNvSpPr/>
                <p:nvPr/>
              </p:nvSpPr>
              <p:spPr>
                <a:xfrm>
                  <a:off x="4285021" y="4118655"/>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419" name="Rectangle 418">
                  <a:extLst>
                    <a:ext uri="{FF2B5EF4-FFF2-40B4-BE49-F238E27FC236}">
                      <a16:creationId xmlns:a16="http://schemas.microsoft.com/office/drawing/2014/main" id="{1A9A4F0E-FF15-84F3-29A8-A6FB4DF09431}"/>
                    </a:ext>
                  </a:extLst>
                </p:cNvPr>
                <p:cNvSpPr/>
                <p:nvPr/>
              </p:nvSpPr>
              <p:spPr>
                <a:xfrm>
                  <a:off x="4198459" y="4206070"/>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420" name="Rectangle 419">
                  <a:extLst>
                    <a:ext uri="{FF2B5EF4-FFF2-40B4-BE49-F238E27FC236}">
                      <a16:creationId xmlns:a16="http://schemas.microsoft.com/office/drawing/2014/main" id="{0D649954-7BB9-41D8-E191-8876ED6111B8}"/>
                    </a:ext>
                  </a:extLst>
                </p:cNvPr>
                <p:cNvSpPr/>
                <p:nvPr/>
              </p:nvSpPr>
              <p:spPr>
                <a:xfrm>
                  <a:off x="4285021" y="4380900"/>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421" name="Rectangle 420">
                  <a:extLst>
                    <a:ext uri="{FF2B5EF4-FFF2-40B4-BE49-F238E27FC236}">
                      <a16:creationId xmlns:a16="http://schemas.microsoft.com/office/drawing/2014/main" id="{A08E9A19-0A26-A950-28AA-7D3A3C947F8D}"/>
                    </a:ext>
                  </a:extLst>
                </p:cNvPr>
                <p:cNvSpPr/>
                <p:nvPr/>
              </p:nvSpPr>
              <p:spPr>
                <a:xfrm>
                  <a:off x="4285021" y="4031240"/>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422" name="Rectangle 421">
                  <a:extLst>
                    <a:ext uri="{FF2B5EF4-FFF2-40B4-BE49-F238E27FC236}">
                      <a16:creationId xmlns:a16="http://schemas.microsoft.com/office/drawing/2014/main" id="{6E06A44F-19E5-FF08-AB75-5638ADD8719C}"/>
                    </a:ext>
                  </a:extLst>
                </p:cNvPr>
                <p:cNvSpPr/>
                <p:nvPr/>
              </p:nvSpPr>
              <p:spPr>
                <a:xfrm>
                  <a:off x="4198459" y="4293485"/>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423" name="Rectangle 422">
                  <a:extLst>
                    <a:ext uri="{FF2B5EF4-FFF2-40B4-BE49-F238E27FC236}">
                      <a16:creationId xmlns:a16="http://schemas.microsoft.com/office/drawing/2014/main" id="{A9FD849D-2ABB-D111-6C0E-92A09640B91E}"/>
                    </a:ext>
                  </a:extLst>
                </p:cNvPr>
                <p:cNvSpPr/>
                <p:nvPr/>
              </p:nvSpPr>
              <p:spPr>
                <a:xfrm>
                  <a:off x="4285021" y="4555730"/>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424" name="Rectangle 423">
                  <a:extLst>
                    <a:ext uri="{FF2B5EF4-FFF2-40B4-BE49-F238E27FC236}">
                      <a16:creationId xmlns:a16="http://schemas.microsoft.com/office/drawing/2014/main" id="{CD9150C5-2B30-8B16-B7B6-34EE0592A910}"/>
                    </a:ext>
                  </a:extLst>
                </p:cNvPr>
                <p:cNvSpPr/>
                <p:nvPr/>
              </p:nvSpPr>
              <p:spPr>
                <a:xfrm>
                  <a:off x="4285021" y="4643145"/>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425" name="Rectangle 424">
                  <a:extLst>
                    <a:ext uri="{FF2B5EF4-FFF2-40B4-BE49-F238E27FC236}">
                      <a16:creationId xmlns:a16="http://schemas.microsoft.com/office/drawing/2014/main" id="{9BEC9A37-B021-9FF3-0734-BCDDB9C1C4EF}"/>
                    </a:ext>
                  </a:extLst>
                </p:cNvPr>
                <p:cNvSpPr/>
                <p:nvPr/>
              </p:nvSpPr>
              <p:spPr>
                <a:xfrm>
                  <a:off x="4285021" y="4730560"/>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426" name="Rectangle 425">
                  <a:extLst>
                    <a:ext uri="{FF2B5EF4-FFF2-40B4-BE49-F238E27FC236}">
                      <a16:creationId xmlns:a16="http://schemas.microsoft.com/office/drawing/2014/main" id="{B04F9447-FA5C-15CD-A517-14CC7CC44977}"/>
                    </a:ext>
                  </a:extLst>
                </p:cNvPr>
                <p:cNvSpPr/>
                <p:nvPr/>
              </p:nvSpPr>
              <p:spPr>
                <a:xfrm>
                  <a:off x="4285021" y="4905390"/>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427" name="Rectangle 426">
                  <a:extLst>
                    <a:ext uri="{FF2B5EF4-FFF2-40B4-BE49-F238E27FC236}">
                      <a16:creationId xmlns:a16="http://schemas.microsoft.com/office/drawing/2014/main" id="{1DB881B0-E573-C51D-B6E3-EC9784CBE2FB}"/>
                    </a:ext>
                  </a:extLst>
                </p:cNvPr>
                <p:cNvSpPr/>
                <p:nvPr/>
              </p:nvSpPr>
              <p:spPr>
                <a:xfrm>
                  <a:off x="4285021" y="5080215"/>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428" name="Rectangle 427">
                  <a:extLst>
                    <a:ext uri="{FF2B5EF4-FFF2-40B4-BE49-F238E27FC236}">
                      <a16:creationId xmlns:a16="http://schemas.microsoft.com/office/drawing/2014/main" id="{125CF6E3-08C6-E1B4-5B89-3EE9E2C4533D}"/>
                    </a:ext>
                  </a:extLst>
                </p:cNvPr>
                <p:cNvSpPr/>
                <p:nvPr/>
              </p:nvSpPr>
              <p:spPr>
                <a:xfrm>
                  <a:off x="4285021" y="4817975"/>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429" name="Rectangle 428">
                  <a:extLst>
                    <a:ext uri="{FF2B5EF4-FFF2-40B4-BE49-F238E27FC236}">
                      <a16:creationId xmlns:a16="http://schemas.microsoft.com/office/drawing/2014/main" id="{8C34236F-6558-491F-771B-87F145C6D3CB}"/>
                    </a:ext>
                  </a:extLst>
                </p:cNvPr>
                <p:cNvSpPr/>
                <p:nvPr/>
              </p:nvSpPr>
              <p:spPr>
                <a:xfrm>
                  <a:off x="4285021" y="4468315"/>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430" name="Rectangle 429">
                  <a:extLst>
                    <a:ext uri="{FF2B5EF4-FFF2-40B4-BE49-F238E27FC236}">
                      <a16:creationId xmlns:a16="http://schemas.microsoft.com/office/drawing/2014/main" id="{702C95E2-9421-B972-3D3E-8D12A8AC11B4}"/>
                    </a:ext>
                  </a:extLst>
                </p:cNvPr>
                <p:cNvSpPr/>
                <p:nvPr/>
              </p:nvSpPr>
              <p:spPr>
                <a:xfrm>
                  <a:off x="4285021" y="4992805"/>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sp>
              <p:nvSpPr>
                <p:cNvPr id="432" name="Rectangle 431">
                  <a:extLst>
                    <a:ext uri="{FF2B5EF4-FFF2-40B4-BE49-F238E27FC236}">
                      <a16:creationId xmlns:a16="http://schemas.microsoft.com/office/drawing/2014/main" id="{266C3C26-4A42-0564-6545-D45A3136C7C9}"/>
                    </a:ext>
                  </a:extLst>
                </p:cNvPr>
                <p:cNvSpPr/>
                <p:nvPr/>
              </p:nvSpPr>
              <p:spPr>
                <a:xfrm>
                  <a:off x="7412922" y="3584485"/>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433" name="Rectangle 432">
                  <a:extLst>
                    <a:ext uri="{FF2B5EF4-FFF2-40B4-BE49-F238E27FC236}">
                      <a16:creationId xmlns:a16="http://schemas.microsoft.com/office/drawing/2014/main" id="{34695409-96ED-95C0-0C4C-F4426B08CAE1}"/>
                    </a:ext>
                  </a:extLst>
                </p:cNvPr>
                <p:cNvSpPr/>
                <p:nvPr/>
              </p:nvSpPr>
              <p:spPr>
                <a:xfrm>
                  <a:off x="7412922" y="3451168"/>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34" name="Rectangle 433">
                  <a:extLst>
                    <a:ext uri="{FF2B5EF4-FFF2-40B4-BE49-F238E27FC236}">
                      <a16:creationId xmlns:a16="http://schemas.microsoft.com/office/drawing/2014/main" id="{D55119A4-F93F-7A0D-A7EB-E26E57D42DA2}"/>
                    </a:ext>
                  </a:extLst>
                </p:cNvPr>
                <p:cNvSpPr/>
                <p:nvPr/>
              </p:nvSpPr>
              <p:spPr>
                <a:xfrm>
                  <a:off x="7412922" y="3317852"/>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35" name="Rectangle 434">
                  <a:extLst>
                    <a:ext uri="{FF2B5EF4-FFF2-40B4-BE49-F238E27FC236}">
                      <a16:creationId xmlns:a16="http://schemas.microsoft.com/office/drawing/2014/main" id="{FC7DEA2F-C2D7-5B07-B225-F66587F7AABF}"/>
                    </a:ext>
                  </a:extLst>
                </p:cNvPr>
                <p:cNvSpPr/>
                <p:nvPr/>
              </p:nvSpPr>
              <p:spPr>
                <a:xfrm>
                  <a:off x="7412922" y="3184536"/>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grpSp>
          <p:sp>
            <p:nvSpPr>
              <p:cNvPr id="436" name="Rectangle 435">
                <a:extLst>
                  <a:ext uri="{FF2B5EF4-FFF2-40B4-BE49-F238E27FC236}">
                    <a16:creationId xmlns:a16="http://schemas.microsoft.com/office/drawing/2014/main" id="{CB646C43-B336-9209-952A-1C1C7AF037A2}"/>
                  </a:ext>
                </a:extLst>
              </p:cNvPr>
              <p:cNvSpPr/>
              <p:nvPr/>
            </p:nvSpPr>
            <p:spPr>
              <a:xfrm>
                <a:off x="4433425" y="5515905"/>
                <a:ext cx="1659429" cy="215444"/>
              </a:xfrm>
              <a:prstGeom prst="rect">
                <a:avLst/>
              </a:prstGeom>
            </p:spPr>
            <p:txBody>
              <a:bodyPr wrap="none">
                <a:spAutoFit/>
              </a:bodyPr>
              <a:lstStyle/>
              <a:p>
                <a:r>
                  <a:rPr lang="en-US" sz="800" dirty="0">
                    <a:latin typeface="Helvetica" pitchFamily="2" charset="0"/>
                  </a:rPr>
                  <a:t>chr14:105,859,204-105,864,775</a:t>
                </a:r>
              </a:p>
            </p:txBody>
          </p:sp>
          <p:sp>
            <p:nvSpPr>
              <p:cNvPr id="439" name="Rectangle 438">
                <a:extLst>
                  <a:ext uri="{FF2B5EF4-FFF2-40B4-BE49-F238E27FC236}">
                    <a16:creationId xmlns:a16="http://schemas.microsoft.com/office/drawing/2014/main" id="{B8F7926A-B4C6-700F-F674-14DBC5637335}"/>
                  </a:ext>
                </a:extLst>
              </p:cNvPr>
              <p:cNvSpPr/>
              <p:nvPr/>
            </p:nvSpPr>
            <p:spPr>
              <a:xfrm>
                <a:off x="7038975" y="7834684"/>
                <a:ext cx="299171" cy="237053"/>
              </a:xfrm>
              <a:prstGeom prst="rect">
                <a:avLst/>
              </a:prstGeom>
            </p:spPr>
            <p:txBody>
              <a:bodyPr wrap="square">
                <a:spAutoFit/>
              </a:bodyPr>
              <a:lstStyle/>
              <a:p>
                <a:pPr algn="ctr">
                  <a:lnSpc>
                    <a:spcPct val="126000"/>
                  </a:lnSpc>
                </a:pPr>
                <a:r>
                  <a:rPr lang="en-US" altLang="zh-CN" sz="800" i="1" dirty="0">
                    <a:latin typeface="Helvetica" pitchFamily="2" charset="0"/>
                  </a:rPr>
                  <a:t>J5</a:t>
                </a:r>
              </a:p>
            </p:txBody>
          </p:sp>
          <p:sp>
            <p:nvSpPr>
              <p:cNvPr id="440" name="Rectangle 439">
                <a:extLst>
                  <a:ext uri="{FF2B5EF4-FFF2-40B4-BE49-F238E27FC236}">
                    <a16:creationId xmlns:a16="http://schemas.microsoft.com/office/drawing/2014/main" id="{A6AF259C-03CA-B306-444E-CC496A3C80B8}"/>
                  </a:ext>
                </a:extLst>
              </p:cNvPr>
              <p:cNvSpPr/>
              <p:nvPr/>
            </p:nvSpPr>
            <p:spPr>
              <a:xfrm>
                <a:off x="7254875" y="7834684"/>
                <a:ext cx="334746" cy="237053"/>
              </a:xfrm>
              <a:prstGeom prst="rect">
                <a:avLst/>
              </a:prstGeom>
            </p:spPr>
            <p:txBody>
              <a:bodyPr wrap="square">
                <a:spAutoFit/>
              </a:bodyPr>
              <a:lstStyle/>
              <a:p>
                <a:pPr algn="ctr">
                  <a:lnSpc>
                    <a:spcPct val="126000"/>
                  </a:lnSpc>
                </a:pPr>
                <a:r>
                  <a:rPr lang="en-US" altLang="zh-CN" sz="800" i="1" dirty="0">
                    <a:latin typeface="Helvetica" pitchFamily="2" charset="0"/>
                  </a:rPr>
                  <a:t>J4</a:t>
                </a:r>
              </a:p>
            </p:txBody>
          </p:sp>
          <p:sp>
            <p:nvSpPr>
              <p:cNvPr id="441" name="Rectangle 440">
                <a:extLst>
                  <a:ext uri="{FF2B5EF4-FFF2-40B4-BE49-F238E27FC236}">
                    <a16:creationId xmlns:a16="http://schemas.microsoft.com/office/drawing/2014/main" id="{204F13BA-7585-A6AE-57E5-26818EC3A187}"/>
                  </a:ext>
                </a:extLst>
              </p:cNvPr>
              <p:cNvSpPr/>
              <p:nvPr/>
            </p:nvSpPr>
            <p:spPr>
              <a:xfrm>
                <a:off x="7490282" y="7834684"/>
                <a:ext cx="303697" cy="237053"/>
              </a:xfrm>
              <a:prstGeom prst="rect">
                <a:avLst/>
              </a:prstGeom>
            </p:spPr>
            <p:txBody>
              <a:bodyPr wrap="square">
                <a:spAutoFit/>
              </a:bodyPr>
              <a:lstStyle/>
              <a:p>
                <a:pPr algn="ctr">
                  <a:lnSpc>
                    <a:spcPct val="126000"/>
                  </a:lnSpc>
                </a:pPr>
                <a:r>
                  <a:rPr lang="en-US" altLang="zh-CN" sz="800" i="1" dirty="0">
                    <a:latin typeface="Helvetica" pitchFamily="2" charset="0"/>
                  </a:rPr>
                  <a:t>J3</a:t>
                </a:r>
              </a:p>
            </p:txBody>
          </p:sp>
          <p:sp>
            <p:nvSpPr>
              <p:cNvPr id="443" name="Rectangle 442">
                <a:extLst>
                  <a:ext uri="{FF2B5EF4-FFF2-40B4-BE49-F238E27FC236}">
                    <a16:creationId xmlns:a16="http://schemas.microsoft.com/office/drawing/2014/main" id="{49F4C6E1-C01A-C9E4-16C9-FB3A4EDD04FE}"/>
                  </a:ext>
                </a:extLst>
              </p:cNvPr>
              <p:cNvSpPr/>
              <p:nvPr/>
            </p:nvSpPr>
            <p:spPr>
              <a:xfrm>
                <a:off x="6219575" y="7715347"/>
                <a:ext cx="711450" cy="237053"/>
              </a:xfrm>
              <a:prstGeom prst="rect">
                <a:avLst/>
              </a:prstGeom>
            </p:spPr>
            <p:txBody>
              <a:bodyPr wrap="square">
                <a:spAutoFit/>
              </a:bodyPr>
              <a:lstStyle/>
              <a:p>
                <a:pPr algn="ctr">
                  <a:lnSpc>
                    <a:spcPct val="126000"/>
                  </a:lnSpc>
                </a:pPr>
                <a:r>
                  <a:rPr lang="en-US" altLang="zh-CN" sz="800" b="1" i="1" dirty="0" err="1">
                    <a:latin typeface="Helvetica" pitchFamily="2" charset="0"/>
                  </a:rPr>
                  <a:t>IgH</a:t>
                </a:r>
                <a:r>
                  <a:rPr lang="zh-CN" altLang="en-US" sz="800" b="1" i="1" dirty="0">
                    <a:latin typeface="Helvetica" pitchFamily="2" charset="0"/>
                  </a:rPr>
                  <a:t> </a:t>
                </a:r>
                <a:r>
                  <a:rPr lang="en-US" altLang="zh-CN" sz="800" b="1" dirty="0">
                    <a:latin typeface="Helvetica" pitchFamily="2" charset="0"/>
                  </a:rPr>
                  <a:t>(J)</a:t>
                </a:r>
              </a:p>
            </p:txBody>
          </p:sp>
        </p:grpSp>
        <p:pic>
          <p:nvPicPr>
            <p:cNvPr id="70" name="Picture 69">
              <a:extLst>
                <a:ext uri="{FF2B5EF4-FFF2-40B4-BE49-F238E27FC236}">
                  <a16:creationId xmlns:a16="http://schemas.microsoft.com/office/drawing/2014/main" id="{56D0C644-5D8B-3C54-03AA-71344AC2EAB0}"/>
                </a:ext>
              </a:extLst>
            </p:cNvPr>
            <p:cNvPicPr>
              <a:picLocks/>
            </p:cNvPicPr>
            <p:nvPr/>
          </p:nvPicPr>
          <p:blipFill>
            <a:blip r:embed="rId16">
              <a:clrChange>
                <a:clrFrom>
                  <a:srgbClr val="FFFFFF"/>
                </a:clrFrom>
                <a:clrTo>
                  <a:srgbClr val="FFFFFF">
                    <a:alpha val="0"/>
                  </a:srgbClr>
                </a:clrTo>
              </a:clrChange>
            </a:blip>
            <a:stretch>
              <a:fillRect/>
            </a:stretch>
          </p:blipFill>
          <p:spPr>
            <a:xfrm>
              <a:off x="4523761" y="6462614"/>
              <a:ext cx="3232800" cy="1479600"/>
            </a:xfrm>
            <a:prstGeom prst="rect">
              <a:avLst/>
            </a:prstGeom>
          </p:spPr>
        </p:pic>
      </p:grpSp>
      <p:grpSp>
        <p:nvGrpSpPr>
          <p:cNvPr id="76" name="Group 75">
            <a:extLst>
              <a:ext uri="{FF2B5EF4-FFF2-40B4-BE49-F238E27FC236}">
                <a16:creationId xmlns:a16="http://schemas.microsoft.com/office/drawing/2014/main" id="{865A8CD4-71BB-920B-8D16-633360DD4BF5}"/>
              </a:ext>
            </a:extLst>
          </p:cNvPr>
          <p:cNvGrpSpPr/>
          <p:nvPr/>
        </p:nvGrpSpPr>
        <p:grpSpPr>
          <a:xfrm>
            <a:off x="1879751" y="8883397"/>
            <a:ext cx="1201356" cy="1986947"/>
            <a:chOff x="1879751" y="8883397"/>
            <a:chExt cx="1201356" cy="1986947"/>
          </a:xfrm>
        </p:grpSpPr>
        <p:pic>
          <p:nvPicPr>
            <p:cNvPr id="73" name="Picture 72">
              <a:extLst>
                <a:ext uri="{FF2B5EF4-FFF2-40B4-BE49-F238E27FC236}">
                  <a16:creationId xmlns:a16="http://schemas.microsoft.com/office/drawing/2014/main" id="{030F094E-98A7-2666-B3C4-ACE1E6994B88}"/>
                </a:ext>
              </a:extLst>
            </p:cNvPr>
            <p:cNvPicPr>
              <a:picLocks noChangeAspect="1"/>
            </p:cNvPicPr>
            <p:nvPr/>
          </p:nvPicPr>
          <p:blipFill>
            <a:blip r:embed="rId17"/>
            <a:stretch>
              <a:fillRect/>
            </a:stretch>
          </p:blipFill>
          <p:spPr>
            <a:xfrm>
              <a:off x="2328707" y="8966263"/>
              <a:ext cx="752400" cy="1710157"/>
            </a:xfrm>
            <a:prstGeom prst="rect">
              <a:avLst/>
            </a:prstGeom>
          </p:spPr>
        </p:pic>
        <p:sp>
          <p:nvSpPr>
            <p:cNvPr id="482" name="Rectangle 481">
              <a:extLst>
                <a:ext uri="{FF2B5EF4-FFF2-40B4-BE49-F238E27FC236}">
                  <a16:creationId xmlns:a16="http://schemas.microsoft.com/office/drawing/2014/main" id="{59AE2F6F-3A45-B80C-CC3F-DE1D97520B5D}"/>
                </a:ext>
              </a:extLst>
            </p:cNvPr>
            <p:cNvSpPr/>
            <p:nvPr/>
          </p:nvSpPr>
          <p:spPr>
            <a:xfrm>
              <a:off x="2574732" y="8963087"/>
              <a:ext cx="27305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BFD94AD2-FEC8-FD47-800E-21D1DE9BC110}"/>
                </a:ext>
              </a:extLst>
            </p:cNvPr>
            <p:cNvSpPr/>
            <p:nvPr/>
          </p:nvSpPr>
          <p:spPr>
            <a:xfrm flipH="1">
              <a:off x="1987473" y="8996426"/>
              <a:ext cx="422721" cy="500137"/>
            </a:xfrm>
            <a:prstGeom prst="rect">
              <a:avLst/>
            </a:prstGeom>
          </p:spPr>
          <p:txBody>
            <a:bodyPr wrap="square">
              <a:spAutoFit/>
            </a:bodyPr>
            <a:lstStyle/>
            <a:p>
              <a:pPr algn="r">
                <a:lnSpc>
                  <a:spcPct val="411000"/>
                </a:lnSpc>
              </a:pPr>
              <a:r>
                <a:rPr lang="en-US" altLang="zh-CN" sz="800" dirty="0">
                  <a:latin typeface="Helvetica" pitchFamily="2" charset="0"/>
                </a:rPr>
                <a:t>0.75</a:t>
              </a:r>
            </a:p>
          </p:txBody>
        </p:sp>
        <p:sp>
          <p:nvSpPr>
            <p:cNvPr id="320" name="Rectangle 319">
              <a:extLst>
                <a:ext uri="{FF2B5EF4-FFF2-40B4-BE49-F238E27FC236}">
                  <a16:creationId xmlns:a16="http://schemas.microsoft.com/office/drawing/2014/main" id="{2B80E9AC-311C-834B-89C9-965236884711}"/>
                </a:ext>
              </a:extLst>
            </p:cNvPr>
            <p:cNvSpPr/>
            <p:nvPr/>
          </p:nvSpPr>
          <p:spPr>
            <a:xfrm flipH="1">
              <a:off x="1987473" y="9393707"/>
              <a:ext cx="422721" cy="500137"/>
            </a:xfrm>
            <a:prstGeom prst="rect">
              <a:avLst/>
            </a:prstGeom>
          </p:spPr>
          <p:txBody>
            <a:bodyPr wrap="square">
              <a:spAutoFit/>
            </a:bodyPr>
            <a:lstStyle/>
            <a:p>
              <a:pPr algn="r">
                <a:lnSpc>
                  <a:spcPct val="411000"/>
                </a:lnSpc>
              </a:pPr>
              <a:r>
                <a:rPr lang="en-US" altLang="zh-CN" sz="800" dirty="0">
                  <a:latin typeface="Helvetica" pitchFamily="2" charset="0"/>
                </a:rPr>
                <a:t>0.5</a:t>
              </a:r>
            </a:p>
          </p:txBody>
        </p:sp>
        <p:sp>
          <p:nvSpPr>
            <p:cNvPr id="321" name="Rectangle 320">
              <a:extLst>
                <a:ext uri="{FF2B5EF4-FFF2-40B4-BE49-F238E27FC236}">
                  <a16:creationId xmlns:a16="http://schemas.microsoft.com/office/drawing/2014/main" id="{3EF5304A-329E-4C47-94AA-E5F6C89E0EE6}"/>
                </a:ext>
              </a:extLst>
            </p:cNvPr>
            <p:cNvSpPr/>
            <p:nvPr/>
          </p:nvSpPr>
          <p:spPr>
            <a:xfrm flipH="1">
              <a:off x="1987473" y="9790988"/>
              <a:ext cx="422721" cy="500137"/>
            </a:xfrm>
            <a:prstGeom prst="rect">
              <a:avLst/>
            </a:prstGeom>
          </p:spPr>
          <p:txBody>
            <a:bodyPr wrap="square">
              <a:spAutoFit/>
            </a:bodyPr>
            <a:lstStyle/>
            <a:p>
              <a:pPr algn="r">
                <a:lnSpc>
                  <a:spcPct val="411000"/>
                </a:lnSpc>
              </a:pPr>
              <a:r>
                <a:rPr lang="en-US" altLang="zh-CN" sz="800" dirty="0">
                  <a:latin typeface="Helvetica" pitchFamily="2" charset="0"/>
                </a:rPr>
                <a:t>0.25</a:t>
              </a:r>
            </a:p>
          </p:txBody>
        </p:sp>
        <p:sp>
          <p:nvSpPr>
            <p:cNvPr id="322" name="Rectangle 321">
              <a:extLst>
                <a:ext uri="{FF2B5EF4-FFF2-40B4-BE49-F238E27FC236}">
                  <a16:creationId xmlns:a16="http://schemas.microsoft.com/office/drawing/2014/main" id="{01B71DAA-A127-6348-951F-CC6A824C08A2}"/>
                </a:ext>
              </a:extLst>
            </p:cNvPr>
            <p:cNvSpPr/>
            <p:nvPr/>
          </p:nvSpPr>
          <p:spPr>
            <a:xfrm flipH="1">
              <a:off x="1987473" y="10188268"/>
              <a:ext cx="422721" cy="500137"/>
            </a:xfrm>
            <a:prstGeom prst="rect">
              <a:avLst/>
            </a:prstGeom>
          </p:spPr>
          <p:txBody>
            <a:bodyPr wrap="square">
              <a:spAutoFit/>
            </a:bodyPr>
            <a:lstStyle/>
            <a:p>
              <a:pPr algn="r">
                <a:lnSpc>
                  <a:spcPct val="411000"/>
                </a:lnSpc>
              </a:pPr>
              <a:r>
                <a:rPr lang="en-US" altLang="zh-CN" sz="800" dirty="0">
                  <a:latin typeface="Helvetica" pitchFamily="2" charset="0"/>
                </a:rPr>
                <a:t>0</a:t>
              </a:r>
            </a:p>
          </p:txBody>
        </p:sp>
        <p:sp>
          <p:nvSpPr>
            <p:cNvPr id="323" name="Rectangle 322">
              <a:extLst>
                <a:ext uri="{FF2B5EF4-FFF2-40B4-BE49-F238E27FC236}">
                  <a16:creationId xmlns:a16="http://schemas.microsoft.com/office/drawing/2014/main" id="{F899ABCE-0DAE-AC43-9429-E8187C969B64}"/>
                </a:ext>
              </a:extLst>
            </p:cNvPr>
            <p:cNvSpPr/>
            <p:nvPr/>
          </p:nvSpPr>
          <p:spPr>
            <a:xfrm>
              <a:off x="2400516" y="10654900"/>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324" name="Rectangle 323">
              <a:extLst>
                <a:ext uri="{FF2B5EF4-FFF2-40B4-BE49-F238E27FC236}">
                  <a16:creationId xmlns:a16="http://schemas.microsoft.com/office/drawing/2014/main" id="{246A1A16-9BC3-4148-9661-1426D634F202}"/>
                </a:ext>
              </a:extLst>
            </p:cNvPr>
            <p:cNvSpPr/>
            <p:nvPr/>
          </p:nvSpPr>
          <p:spPr>
            <a:xfrm>
              <a:off x="2677059" y="10654900"/>
              <a:ext cx="389850" cy="21544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325" name="Rectangle 324">
              <a:extLst>
                <a:ext uri="{FF2B5EF4-FFF2-40B4-BE49-F238E27FC236}">
                  <a16:creationId xmlns:a16="http://schemas.microsoft.com/office/drawing/2014/main" id="{F4489BC7-8B92-8F4C-AA52-3E86BF89A848}"/>
                </a:ext>
              </a:extLst>
            </p:cNvPr>
            <p:cNvSpPr/>
            <p:nvPr/>
          </p:nvSpPr>
          <p:spPr>
            <a:xfrm rot="16200000">
              <a:off x="1208253" y="9664259"/>
              <a:ext cx="1558440" cy="215444"/>
            </a:xfrm>
            <a:prstGeom prst="rect">
              <a:avLst/>
            </a:prstGeom>
          </p:spPr>
          <p:txBody>
            <a:bodyPr wrap="none">
              <a:spAutoFit/>
            </a:bodyPr>
            <a:lstStyle/>
            <a:p>
              <a:r>
                <a:rPr lang="en-US" altLang="zh-CN" sz="800" dirty="0">
                  <a:latin typeface="Helvetica" pitchFamily="2" charset="0"/>
                </a:rPr>
                <a:t>AF</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b="1" i="1" dirty="0">
                  <a:latin typeface="Helvetica" pitchFamily="2" charset="0"/>
                </a:rPr>
                <a:t>MYC</a:t>
              </a:r>
              <a:r>
                <a:rPr lang="zh-CN" altLang="en-US" sz="800" dirty="0">
                  <a:latin typeface="Helvetica" pitchFamily="2" charset="0"/>
                </a:rPr>
                <a:t> </a:t>
              </a:r>
              <a:r>
                <a:rPr lang="en-US" altLang="zh-CN" sz="800" dirty="0">
                  <a:latin typeface="Helvetica" pitchFamily="2" charset="0"/>
                </a:rPr>
                <a:t>structural</a:t>
              </a:r>
              <a:r>
                <a:rPr lang="zh-CN" altLang="en-US" sz="800" dirty="0">
                  <a:latin typeface="Helvetica" pitchFamily="2" charset="0"/>
                </a:rPr>
                <a:t> </a:t>
              </a:r>
              <a:r>
                <a:rPr lang="en-US" altLang="zh-CN" sz="800" dirty="0">
                  <a:latin typeface="Helvetica" pitchFamily="2" charset="0"/>
                </a:rPr>
                <a:t>variation</a:t>
              </a:r>
              <a:endParaRPr lang="en-US" sz="800" dirty="0">
                <a:latin typeface="Helvetica" pitchFamily="2" charset="0"/>
              </a:endParaRPr>
            </a:p>
          </p:txBody>
        </p:sp>
        <p:sp>
          <p:nvSpPr>
            <p:cNvPr id="245" name="Rectangle 244">
              <a:extLst>
                <a:ext uri="{FF2B5EF4-FFF2-40B4-BE49-F238E27FC236}">
                  <a16:creationId xmlns:a16="http://schemas.microsoft.com/office/drawing/2014/main" id="{D2152132-DE79-D84A-BF04-CA0B0B29E373}"/>
                </a:ext>
              </a:extLst>
            </p:cNvPr>
            <p:cNvSpPr/>
            <p:nvPr/>
          </p:nvSpPr>
          <p:spPr>
            <a:xfrm>
              <a:off x="2391853" y="8883397"/>
              <a:ext cx="676788"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0.0039</a:t>
              </a:r>
              <a:endParaRPr lang="en-US" sz="800" dirty="0">
                <a:latin typeface="Helvetica" pitchFamily="2" charset="0"/>
              </a:endParaRPr>
            </a:p>
          </p:txBody>
        </p:sp>
      </p:grpSp>
      <p:grpSp>
        <p:nvGrpSpPr>
          <p:cNvPr id="3" name="Group 2">
            <a:extLst>
              <a:ext uri="{FF2B5EF4-FFF2-40B4-BE49-F238E27FC236}">
                <a16:creationId xmlns:a16="http://schemas.microsoft.com/office/drawing/2014/main" id="{0F0E5826-3F42-AFA7-2E8C-57E79E4628CA}"/>
              </a:ext>
            </a:extLst>
          </p:cNvPr>
          <p:cNvGrpSpPr/>
          <p:nvPr/>
        </p:nvGrpSpPr>
        <p:grpSpPr>
          <a:xfrm>
            <a:off x="3368792" y="8974422"/>
            <a:ext cx="4545320" cy="1885655"/>
            <a:chOff x="3368792" y="8974422"/>
            <a:chExt cx="4545320" cy="1885655"/>
          </a:xfrm>
        </p:grpSpPr>
        <p:pic>
          <p:nvPicPr>
            <p:cNvPr id="2" name="Picture 1">
              <a:extLst>
                <a:ext uri="{FF2B5EF4-FFF2-40B4-BE49-F238E27FC236}">
                  <a16:creationId xmlns:a16="http://schemas.microsoft.com/office/drawing/2014/main" id="{CBA5802B-3FBB-666C-9C71-BB2CB8E4087D}"/>
                </a:ext>
              </a:extLst>
            </p:cNvPr>
            <p:cNvPicPr>
              <a:picLocks noChangeAspect="1"/>
            </p:cNvPicPr>
            <p:nvPr/>
          </p:nvPicPr>
          <p:blipFill>
            <a:blip r:embed="rId18"/>
            <a:stretch>
              <a:fillRect/>
            </a:stretch>
          </p:blipFill>
          <p:spPr>
            <a:xfrm>
              <a:off x="3798029" y="8974422"/>
              <a:ext cx="3960000" cy="1582826"/>
            </a:xfrm>
            <a:prstGeom prst="rect">
              <a:avLst/>
            </a:prstGeom>
          </p:spPr>
        </p:pic>
        <p:grpSp>
          <p:nvGrpSpPr>
            <p:cNvPr id="53" name="Group 52">
              <a:extLst>
                <a:ext uri="{FF2B5EF4-FFF2-40B4-BE49-F238E27FC236}">
                  <a16:creationId xmlns:a16="http://schemas.microsoft.com/office/drawing/2014/main" id="{E9E6F4B1-7309-C643-A029-3F7FB244C304}"/>
                </a:ext>
              </a:extLst>
            </p:cNvPr>
            <p:cNvGrpSpPr/>
            <p:nvPr/>
          </p:nvGrpSpPr>
          <p:grpSpPr>
            <a:xfrm>
              <a:off x="3368792" y="9002910"/>
              <a:ext cx="4545320" cy="1857167"/>
              <a:chOff x="3368792" y="6089586"/>
              <a:chExt cx="4545320" cy="1857167"/>
            </a:xfrm>
          </p:grpSpPr>
          <p:grpSp>
            <p:nvGrpSpPr>
              <p:cNvPr id="35" name="Group 34">
                <a:extLst>
                  <a:ext uri="{FF2B5EF4-FFF2-40B4-BE49-F238E27FC236}">
                    <a16:creationId xmlns:a16="http://schemas.microsoft.com/office/drawing/2014/main" id="{590889C7-0C79-FD44-8BD8-C3CE3FE93F96}"/>
                  </a:ext>
                </a:extLst>
              </p:cNvPr>
              <p:cNvGrpSpPr/>
              <p:nvPr/>
            </p:nvGrpSpPr>
            <p:grpSpPr>
              <a:xfrm>
                <a:off x="7132874" y="6109441"/>
                <a:ext cx="637727" cy="369237"/>
                <a:chOff x="9163203" y="8429872"/>
                <a:chExt cx="637727" cy="369237"/>
              </a:xfrm>
            </p:grpSpPr>
            <p:cxnSp>
              <p:nvCxnSpPr>
                <p:cNvPr id="113" name="Straight Connector 112">
                  <a:extLst>
                    <a:ext uri="{FF2B5EF4-FFF2-40B4-BE49-F238E27FC236}">
                      <a16:creationId xmlns:a16="http://schemas.microsoft.com/office/drawing/2014/main" id="{C2F43E65-7707-484B-B34A-301E720273A0}"/>
                    </a:ext>
                  </a:extLst>
                </p:cNvPr>
                <p:cNvCxnSpPr/>
                <p:nvPr/>
              </p:nvCxnSpPr>
              <p:spPr>
                <a:xfrm>
                  <a:off x="9166238" y="8537594"/>
                  <a:ext cx="247877" cy="0"/>
                </a:xfrm>
                <a:prstGeom prst="line">
                  <a:avLst/>
                </a:prstGeom>
                <a:solidFill>
                  <a:srgbClr val="0DC00A"/>
                </a:solidFill>
                <a:ln w="28575">
                  <a:solidFill>
                    <a:srgbClr val="0DC00A"/>
                  </a:solidFill>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38A49A84-FA5A-1644-8FF1-08FC5405DE76}"/>
                    </a:ext>
                  </a:extLst>
                </p:cNvPr>
                <p:cNvSpPr/>
                <p:nvPr/>
              </p:nvSpPr>
              <p:spPr>
                <a:xfrm>
                  <a:off x="9411080" y="8429872"/>
                  <a:ext cx="304892" cy="215444"/>
                </a:xfrm>
                <a:prstGeom prst="rect">
                  <a:avLst/>
                </a:prstGeom>
              </p:spPr>
              <p:txBody>
                <a:bodyPr wrap="none">
                  <a:spAutoFit/>
                </a:bodyPr>
                <a:lstStyle/>
                <a:p>
                  <a:r>
                    <a:rPr lang="en-US" altLang="zh-CN" sz="800" dirty="0">
                      <a:latin typeface="Helvetica" pitchFamily="2" charset="0"/>
                    </a:rPr>
                    <a:t>FL</a:t>
                  </a:r>
                  <a:endParaRPr lang="en-HK" altLang="zh-CN" sz="800" dirty="0">
                    <a:latin typeface="Helvetica" pitchFamily="2" charset="0"/>
                  </a:endParaRPr>
                </a:p>
              </p:txBody>
            </p:sp>
            <p:cxnSp>
              <p:nvCxnSpPr>
                <p:cNvPr id="115" name="Straight Connector 114">
                  <a:extLst>
                    <a:ext uri="{FF2B5EF4-FFF2-40B4-BE49-F238E27FC236}">
                      <a16:creationId xmlns:a16="http://schemas.microsoft.com/office/drawing/2014/main" id="{C21E9055-0DF4-CB43-9DD7-90D8C1314535}"/>
                    </a:ext>
                  </a:extLst>
                </p:cNvPr>
                <p:cNvCxnSpPr/>
                <p:nvPr/>
              </p:nvCxnSpPr>
              <p:spPr>
                <a:xfrm>
                  <a:off x="9163203" y="8679081"/>
                  <a:ext cx="247877" cy="0"/>
                </a:xfrm>
                <a:prstGeom prst="line">
                  <a:avLst/>
                </a:prstGeom>
                <a:ln w="28575">
                  <a:solidFill>
                    <a:srgbClr val="FF6D5E"/>
                  </a:solidFill>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5CD2F2EF-3CBC-A146-BD25-ECBCCD089055}"/>
                    </a:ext>
                  </a:extLst>
                </p:cNvPr>
                <p:cNvSpPr/>
                <p:nvPr/>
              </p:nvSpPr>
              <p:spPr>
                <a:xfrm>
                  <a:off x="9411080" y="8583665"/>
                  <a:ext cx="389850" cy="215444"/>
                </a:xfrm>
                <a:prstGeom prst="rect">
                  <a:avLst/>
                </a:prstGeom>
              </p:spPr>
              <p:txBody>
                <a:bodyPr wrap="none">
                  <a:spAutoFit/>
                </a:bodyPr>
                <a:lstStyle/>
                <a:p>
                  <a:r>
                    <a:rPr lang="en-US" altLang="zh-CN" sz="800" dirty="0">
                      <a:latin typeface="Helvetica" pitchFamily="2" charset="0"/>
                    </a:rPr>
                    <a:t>DHL</a:t>
                  </a:r>
                  <a:endParaRPr lang="en-HK" altLang="zh-CN" sz="800" dirty="0">
                    <a:latin typeface="Helvetica" pitchFamily="2" charset="0"/>
                  </a:endParaRPr>
                </a:p>
              </p:txBody>
            </p:sp>
          </p:grpSp>
          <p:sp>
            <p:nvSpPr>
              <p:cNvPr id="117" name="Rectangle 116">
                <a:extLst>
                  <a:ext uri="{FF2B5EF4-FFF2-40B4-BE49-F238E27FC236}">
                    <a16:creationId xmlns:a16="http://schemas.microsoft.com/office/drawing/2014/main" id="{E9046FA8-1BC1-9B45-9F16-E7D006FB4B43}"/>
                  </a:ext>
                </a:extLst>
              </p:cNvPr>
              <p:cNvSpPr/>
              <p:nvPr/>
            </p:nvSpPr>
            <p:spPr>
              <a:xfrm rot="16200000">
                <a:off x="2734163" y="6744070"/>
                <a:ext cx="1484702" cy="215444"/>
              </a:xfrm>
              <a:prstGeom prst="rect">
                <a:avLst/>
              </a:prstGeom>
            </p:spPr>
            <p:txBody>
              <a:bodyPr wrap="none">
                <a:spAutoFit/>
              </a:bodyPr>
              <a:lstStyle/>
              <a:p>
                <a:r>
                  <a:rPr lang="en-US" altLang="zh-CN" sz="800" dirty="0">
                    <a:latin typeface="Helvetica" pitchFamily="2" charset="0"/>
                  </a:rPr>
                  <a:t>Normalized</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density</a:t>
                </a:r>
                <a:endParaRPr lang="en-US" sz="800" dirty="0">
                  <a:latin typeface="Helvetica" pitchFamily="2" charset="0"/>
                </a:endParaRPr>
              </a:p>
            </p:txBody>
          </p:sp>
          <p:sp>
            <p:nvSpPr>
              <p:cNvPr id="118" name="Rectangle 117">
                <a:extLst>
                  <a:ext uri="{FF2B5EF4-FFF2-40B4-BE49-F238E27FC236}">
                    <a16:creationId xmlns:a16="http://schemas.microsoft.com/office/drawing/2014/main" id="{61DC158C-6C33-B349-9EB4-7535883662C5}"/>
                  </a:ext>
                </a:extLst>
              </p:cNvPr>
              <p:cNvSpPr/>
              <p:nvPr/>
            </p:nvSpPr>
            <p:spPr>
              <a:xfrm>
                <a:off x="3593273"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-10</a:t>
                </a:r>
                <a:endParaRPr lang="en-US" sz="800" dirty="0">
                  <a:latin typeface="Helvetica" pitchFamily="2" charset="0"/>
                </a:endParaRPr>
              </a:p>
            </p:txBody>
          </p:sp>
          <p:sp>
            <p:nvSpPr>
              <p:cNvPr id="119" name="Rectangle 118">
                <a:extLst>
                  <a:ext uri="{FF2B5EF4-FFF2-40B4-BE49-F238E27FC236}">
                    <a16:creationId xmlns:a16="http://schemas.microsoft.com/office/drawing/2014/main" id="{98AE1FCB-2AC4-3D4C-B5DA-4E0190DE799E}"/>
                  </a:ext>
                </a:extLst>
              </p:cNvPr>
              <p:cNvSpPr/>
              <p:nvPr/>
            </p:nvSpPr>
            <p:spPr>
              <a:xfrm>
                <a:off x="4800200" y="7731309"/>
                <a:ext cx="1914307" cy="215444"/>
              </a:xfrm>
              <a:prstGeom prst="rect">
                <a:avLst/>
              </a:prstGeom>
            </p:spPr>
            <p:txBody>
              <a:bodyPr wrap="none">
                <a:spAutoFit/>
              </a:bodyPr>
              <a:lstStyle/>
              <a:p>
                <a:r>
                  <a:rPr lang="en-HK" sz="800" dirty="0">
                    <a:latin typeface="Helvetica" pitchFamily="2" charset="0"/>
                  </a:rPr>
                  <a:t>Distance to transcription start site</a:t>
                </a:r>
                <a:r>
                  <a:rPr lang="zh-CN" altLang="en-US" sz="800" dirty="0">
                    <a:latin typeface="Helvetica" pitchFamily="2" charset="0"/>
                  </a:rPr>
                  <a:t> </a:t>
                </a:r>
                <a:r>
                  <a:rPr lang="en-US" altLang="zh-CN" sz="800" dirty="0">
                    <a:latin typeface="Helvetica" pitchFamily="2" charset="0"/>
                  </a:rPr>
                  <a:t>(</a:t>
                </a:r>
                <a:r>
                  <a:rPr lang="en-US" altLang="zh-CN" sz="800" dirty="0" err="1">
                    <a:latin typeface="Helvetica" pitchFamily="2" charset="0"/>
                  </a:rPr>
                  <a:t>Kb</a:t>
                </a:r>
                <a:r>
                  <a:rPr lang="en-US" altLang="zh-CN" sz="800" dirty="0">
                    <a:latin typeface="Helvetica" pitchFamily="2" charset="0"/>
                  </a:rPr>
                  <a:t>)</a:t>
                </a:r>
                <a:endParaRPr lang="en-HK" sz="800" dirty="0">
                  <a:latin typeface="Helvetica" pitchFamily="2" charset="0"/>
                </a:endParaRPr>
              </a:p>
            </p:txBody>
          </p:sp>
          <p:sp>
            <p:nvSpPr>
              <p:cNvPr id="120" name="Rectangle 119">
                <a:extLst>
                  <a:ext uri="{FF2B5EF4-FFF2-40B4-BE49-F238E27FC236}">
                    <a16:creationId xmlns:a16="http://schemas.microsoft.com/office/drawing/2014/main" id="{08A9F322-2795-5744-90B9-8E0367D360CE}"/>
                  </a:ext>
                </a:extLst>
              </p:cNvPr>
              <p:cNvSpPr/>
              <p:nvPr/>
            </p:nvSpPr>
            <p:spPr>
              <a:xfrm>
                <a:off x="5465219" y="7443738"/>
                <a:ext cx="385042" cy="215444"/>
              </a:xfrm>
              <a:prstGeom prst="rect">
                <a:avLst/>
              </a:prstGeom>
            </p:spPr>
            <p:txBody>
              <a:bodyPr wrap="none">
                <a:spAutoFit/>
              </a:bodyPr>
              <a:lstStyle/>
              <a:p>
                <a:r>
                  <a:rPr lang="en-US" altLang="zh-CN" sz="800" dirty="0">
                    <a:latin typeface="Helvetica" pitchFamily="2" charset="0"/>
                  </a:rPr>
                  <a:t>TSS</a:t>
                </a:r>
                <a:endParaRPr lang="en-US" sz="800" dirty="0">
                  <a:latin typeface="Helvetica" pitchFamily="2" charset="0"/>
                </a:endParaRPr>
              </a:p>
            </p:txBody>
          </p:sp>
          <p:sp>
            <p:nvSpPr>
              <p:cNvPr id="326" name="Rectangle 325">
                <a:extLst>
                  <a:ext uri="{FF2B5EF4-FFF2-40B4-BE49-F238E27FC236}">
                    <a16:creationId xmlns:a16="http://schemas.microsoft.com/office/drawing/2014/main" id="{1D4866D4-7E4B-7F4B-8445-9C9ED57A2993}"/>
                  </a:ext>
                </a:extLst>
              </p:cNvPr>
              <p:cNvSpPr/>
              <p:nvPr/>
            </p:nvSpPr>
            <p:spPr>
              <a:xfrm>
                <a:off x="3379764" y="6089586"/>
                <a:ext cx="479968" cy="364395"/>
              </a:xfrm>
              <a:prstGeom prst="rect">
                <a:avLst/>
              </a:prstGeom>
            </p:spPr>
            <p:txBody>
              <a:bodyPr wrap="square">
                <a:spAutoFit/>
              </a:bodyPr>
              <a:lstStyle/>
              <a:p>
                <a:pPr algn="r">
                  <a:lnSpc>
                    <a:spcPct val="264000"/>
                  </a:lnSpc>
                </a:pPr>
                <a:r>
                  <a:rPr lang="en-US" altLang="zh-CN" sz="800" dirty="0">
                    <a:latin typeface="Helvetica" pitchFamily="2" charset="0"/>
                  </a:rPr>
                  <a:t>0.2</a:t>
                </a:r>
              </a:p>
            </p:txBody>
          </p:sp>
          <p:sp>
            <p:nvSpPr>
              <p:cNvPr id="327" name="Rectangle 326">
                <a:extLst>
                  <a:ext uri="{FF2B5EF4-FFF2-40B4-BE49-F238E27FC236}">
                    <a16:creationId xmlns:a16="http://schemas.microsoft.com/office/drawing/2014/main" id="{7A9D1D4D-001B-BF45-BBA1-EDE0F354E1A4}"/>
                  </a:ext>
                </a:extLst>
              </p:cNvPr>
              <p:cNvSpPr/>
              <p:nvPr/>
            </p:nvSpPr>
            <p:spPr>
              <a:xfrm>
                <a:off x="3379764" y="6408918"/>
                <a:ext cx="479968" cy="364395"/>
              </a:xfrm>
              <a:prstGeom prst="rect">
                <a:avLst/>
              </a:prstGeom>
            </p:spPr>
            <p:txBody>
              <a:bodyPr wrap="square">
                <a:spAutoFit/>
              </a:bodyPr>
              <a:lstStyle/>
              <a:p>
                <a:pPr algn="r">
                  <a:lnSpc>
                    <a:spcPct val="264000"/>
                  </a:lnSpc>
                </a:pPr>
                <a:r>
                  <a:rPr lang="en-US" altLang="zh-CN" sz="800" dirty="0">
                    <a:latin typeface="Helvetica" pitchFamily="2" charset="0"/>
                  </a:rPr>
                  <a:t>0.15</a:t>
                </a:r>
              </a:p>
            </p:txBody>
          </p:sp>
          <p:sp>
            <p:nvSpPr>
              <p:cNvPr id="328" name="Rectangle 327">
                <a:extLst>
                  <a:ext uri="{FF2B5EF4-FFF2-40B4-BE49-F238E27FC236}">
                    <a16:creationId xmlns:a16="http://schemas.microsoft.com/office/drawing/2014/main" id="{81A42D7D-3770-DA40-A573-90164C1C826B}"/>
                  </a:ext>
                </a:extLst>
              </p:cNvPr>
              <p:cNvSpPr/>
              <p:nvPr/>
            </p:nvSpPr>
            <p:spPr>
              <a:xfrm>
                <a:off x="3379764" y="6728250"/>
                <a:ext cx="479968" cy="364395"/>
              </a:xfrm>
              <a:prstGeom prst="rect">
                <a:avLst/>
              </a:prstGeom>
            </p:spPr>
            <p:txBody>
              <a:bodyPr wrap="square">
                <a:spAutoFit/>
              </a:bodyPr>
              <a:lstStyle/>
              <a:p>
                <a:pPr algn="r">
                  <a:lnSpc>
                    <a:spcPct val="264000"/>
                  </a:lnSpc>
                </a:pPr>
                <a:r>
                  <a:rPr lang="en-US" altLang="zh-CN" sz="800" dirty="0">
                    <a:latin typeface="Helvetica" pitchFamily="2" charset="0"/>
                  </a:rPr>
                  <a:t>0.1</a:t>
                </a:r>
              </a:p>
            </p:txBody>
          </p:sp>
          <p:sp>
            <p:nvSpPr>
              <p:cNvPr id="329" name="Rectangle 328">
                <a:extLst>
                  <a:ext uri="{FF2B5EF4-FFF2-40B4-BE49-F238E27FC236}">
                    <a16:creationId xmlns:a16="http://schemas.microsoft.com/office/drawing/2014/main" id="{FD104AC0-BF3B-2140-8C9C-6583D920DF9C}"/>
                  </a:ext>
                </a:extLst>
              </p:cNvPr>
              <p:cNvSpPr/>
              <p:nvPr/>
            </p:nvSpPr>
            <p:spPr>
              <a:xfrm>
                <a:off x="3379764" y="7047582"/>
                <a:ext cx="479968" cy="364395"/>
              </a:xfrm>
              <a:prstGeom prst="rect">
                <a:avLst/>
              </a:prstGeom>
            </p:spPr>
            <p:txBody>
              <a:bodyPr wrap="square">
                <a:spAutoFit/>
              </a:bodyPr>
              <a:lstStyle/>
              <a:p>
                <a:pPr algn="r">
                  <a:lnSpc>
                    <a:spcPct val="264000"/>
                  </a:lnSpc>
                </a:pPr>
                <a:r>
                  <a:rPr lang="en-US" altLang="zh-CN" sz="800" dirty="0">
                    <a:latin typeface="Helvetica" pitchFamily="2" charset="0"/>
                  </a:rPr>
                  <a:t>0.05</a:t>
                </a:r>
              </a:p>
            </p:txBody>
          </p:sp>
          <p:sp>
            <p:nvSpPr>
              <p:cNvPr id="330" name="Rectangle 329">
                <a:extLst>
                  <a:ext uri="{FF2B5EF4-FFF2-40B4-BE49-F238E27FC236}">
                    <a16:creationId xmlns:a16="http://schemas.microsoft.com/office/drawing/2014/main" id="{FA74347B-76EA-EC49-A05F-AD0DA7A8F304}"/>
                  </a:ext>
                </a:extLst>
              </p:cNvPr>
              <p:cNvSpPr/>
              <p:nvPr/>
            </p:nvSpPr>
            <p:spPr>
              <a:xfrm>
                <a:off x="3379764" y="7366914"/>
                <a:ext cx="479968" cy="364395"/>
              </a:xfrm>
              <a:prstGeom prst="rect">
                <a:avLst/>
              </a:prstGeom>
            </p:spPr>
            <p:txBody>
              <a:bodyPr wrap="square">
                <a:spAutoFit/>
              </a:bodyPr>
              <a:lstStyle/>
              <a:p>
                <a:pPr algn="r">
                  <a:lnSpc>
                    <a:spcPct val="264000"/>
                  </a:lnSpc>
                </a:pPr>
                <a:r>
                  <a:rPr lang="en-US" altLang="zh-CN" sz="800" dirty="0">
                    <a:latin typeface="Helvetica" pitchFamily="2" charset="0"/>
                  </a:rPr>
                  <a:t>0</a:t>
                </a:r>
              </a:p>
            </p:txBody>
          </p:sp>
          <p:sp>
            <p:nvSpPr>
              <p:cNvPr id="332" name="Rectangle 331">
                <a:extLst>
                  <a:ext uri="{FF2B5EF4-FFF2-40B4-BE49-F238E27FC236}">
                    <a16:creationId xmlns:a16="http://schemas.microsoft.com/office/drawing/2014/main" id="{CD36BB4A-5EFE-7444-8EEB-15D7BFDF020F}"/>
                  </a:ext>
                </a:extLst>
              </p:cNvPr>
              <p:cNvSpPr/>
              <p:nvPr/>
            </p:nvSpPr>
            <p:spPr>
              <a:xfrm>
                <a:off x="3988883"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-8</a:t>
                </a:r>
                <a:endParaRPr lang="en-US" sz="800" dirty="0">
                  <a:latin typeface="Helvetica" pitchFamily="2" charset="0"/>
                </a:endParaRPr>
              </a:p>
            </p:txBody>
          </p:sp>
          <p:sp>
            <p:nvSpPr>
              <p:cNvPr id="334" name="Rectangle 333">
                <a:extLst>
                  <a:ext uri="{FF2B5EF4-FFF2-40B4-BE49-F238E27FC236}">
                    <a16:creationId xmlns:a16="http://schemas.microsoft.com/office/drawing/2014/main" id="{3079F8C1-4955-294E-B45B-D9CD36B8D87D}"/>
                  </a:ext>
                </a:extLst>
              </p:cNvPr>
              <p:cNvSpPr/>
              <p:nvPr/>
            </p:nvSpPr>
            <p:spPr>
              <a:xfrm>
                <a:off x="4384493"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-6</a:t>
                </a:r>
                <a:endParaRPr lang="en-US" sz="800" dirty="0">
                  <a:latin typeface="Helvetica" pitchFamily="2" charset="0"/>
                </a:endParaRPr>
              </a:p>
            </p:txBody>
          </p:sp>
          <p:sp>
            <p:nvSpPr>
              <p:cNvPr id="336" name="Rectangle 335">
                <a:extLst>
                  <a:ext uri="{FF2B5EF4-FFF2-40B4-BE49-F238E27FC236}">
                    <a16:creationId xmlns:a16="http://schemas.microsoft.com/office/drawing/2014/main" id="{A9A859E3-6C30-FC4D-807F-07BADCF4F062}"/>
                  </a:ext>
                </a:extLst>
              </p:cNvPr>
              <p:cNvSpPr/>
              <p:nvPr/>
            </p:nvSpPr>
            <p:spPr>
              <a:xfrm>
                <a:off x="4780103"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-4</a:t>
                </a:r>
                <a:endParaRPr lang="en-US" sz="800" dirty="0">
                  <a:latin typeface="Helvetica" pitchFamily="2" charset="0"/>
                </a:endParaRPr>
              </a:p>
            </p:txBody>
          </p:sp>
          <p:sp>
            <p:nvSpPr>
              <p:cNvPr id="338" name="Rectangle 337">
                <a:extLst>
                  <a:ext uri="{FF2B5EF4-FFF2-40B4-BE49-F238E27FC236}">
                    <a16:creationId xmlns:a16="http://schemas.microsoft.com/office/drawing/2014/main" id="{242100D9-FB5B-7E47-ADA2-CE5426A8CBB2}"/>
                  </a:ext>
                </a:extLst>
              </p:cNvPr>
              <p:cNvSpPr/>
              <p:nvPr/>
            </p:nvSpPr>
            <p:spPr>
              <a:xfrm>
                <a:off x="5175713"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-2</a:t>
                </a:r>
                <a:endParaRPr lang="en-US" sz="800" dirty="0">
                  <a:latin typeface="Helvetica" pitchFamily="2" charset="0"/>
                </a:endParaRPr>
              </a:p>
            </p:txBody>
          </p:sp>
          <p:sp>
            <p:nvSpPr>
              <p:cNvPr id="340" name="Rectangle 339">
                <a:extLst>
                  <a:ext uri="{FF2B5EF4-FFF2-40B4-BE49-F238E27FC236}">
                    <a16:creationId xmlns:a16="http://schemas.microsoft.com/office/drawing/2014/main" id="{E620D5B1-A6C9-8740-91C4-5D30AF590A9A}"/>
                  </a:ext>
                </a:extLst>
              </p:cNvPr>
              <p:cNvSpPr/>
              <p:nvPr/>
            </p:nvSpPr>
            <p:spPr>
              <a:xfrm>
                <a:off x="5577673"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0</a:t>
                </a:r>
                <a:endParaRPr lang="en-US" sz="800" dirty="0">
                  <a:latin typeface="Helvetica" pitchFamily="2" charset="0"/>
                </a:endParaRPr>
              </a:p>
            </p:txBody>
          </p:sp>
          <p:sp>
            <p:nvSpPr>
              <p:cNvPr id="342" name="Rectangle 341">
                <a:extLst>
                  <a:ext uri="{FF2B5EF4-FFF2-40B4-BE49-F238E27FC236}">
                    <a16:creationId xmlns:a16="http://schemas.microsoft.com/office/drawing/2014/main" id="{85665DA8-BF89-664A-A897-21511D3B677C}"/>
                  </a:ext>
                </a:extLst>
              </p:cNvPr>
              <p:cNvSpPr/>
              <p:nvPr/>
            </p:nvSpPr>
            <p:spPr>
              <a:xfrm>
                <a:off x="5973283"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2</a:t>
                </a:r>
                <a:endParaRPr lang="en-US" sz="800" dirty="0">
                  <a:latin typeface="Helvetica" pitchFamily="2" charset="0"/>
                </a:endParaRPr>
              </a:p>
            </p:txBody>
          </p:sp>
          <p:sp>
            <p:nvSpPr>
              <p:cNvPr id="344" name="Rectangle 343">
                <a:extLst>
                  <a:ext uri="{FF2B5EF4-FFF2-40B4-BE49-F238E27FC236}">
                    <a16:creationId xmlns:a16="http://schemas.microsoft.com/office/drawing/2014/main" id="{2BDFBE72-E3FD-FF45-A7B1-17876788F346}"/>
                  </a:ext>
                </a:extLst>
              </p:cNvPr>
              <p:cNvSpPr/>
              <p:nvPr/>
            </p:nvSpPr>
            <p:spPr>
              <a:xfrm>
                <a:off x="6362543"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4</a:t>
                </a:r>
                <a:endParaRPr lang="en-US" sz="800" dirty="0">
                  <a:latin typeface="Helvetica" pitchFamily="2" charset="0"/>
                </a:endParaRPr>
              </a:p>
            </p:txBody>
          </p:sp>
          <p:sp>
            <p:nvSpPr>
              <p:cNvPr id="346" name="Rectangle 345">
                <a:extLst>
                  <a:ext uri="{FF2B5EF4-FFF2-40B4-BE49-F238E27FC236}">
                    <a16:creationId xmlns:a16="http://schemas.microsoft.com/office/drawing/2014/main" id="{A70B1DAD-DEE0-7E49-A982-05AB6DA7A1F5}"/>
                  </a:ext>
                </a:extLst>
              </p:cNvPr>
              <p:cNvSpPr/>
              <p:nvPr/>
            </p:nvSpPr>
            <p:spPr>
              <a:xfrm>
                <a:off x="6758153"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6</a:t>
                </a:r>
                <a:endParaRPr lang="en-US" sz="800" dirty="0">
                  <a:latin typeface="Helvetica" pitchFamily="2" charset="0"/>
                </a:endParaRPr>
              </a:p>
            </p:txBody>
          </p:sp>
          <p:sp>
            <p:nvSpPr>
              <p:cNvPr id="348" name="Rectangle 347">
                <a:extLst>
                  <a:ext uri="{FF2B5EF4-FFF2-40B4-BE49-F238E27FC236}">
                    <a16:creationId xmlns:a16="http://schemas.microsoft.com/office/drawing/2014/main" id="{09B8AC89-BE7E-3D49-B625-90F6118740DE}"/>
                  </a:ext>
                </a:extLst>
              </p:cNvPr>
              <p:cNvSpPr/>
              <p:nvPr/>
            </p:nvSpPr>
            <p:spPr>
              <a:xfrm>
                <a:off x="7153763"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8</a:t>
                </a:r>
                <a:endParaRPr lang="en-US" sz="800" dirty="0">
                  <a:latin typeface="Helvetica" pitchFamily="2" charset="0"/>
                </a:endParaRPr>
              </a:p>
            </p:txBody>
          </p:sp>
          <p:sp>
            <p:nvSpPr>
              <p:cNvPr id="350" name="Rectangle 349">
                <a:extLst>
                  <a:ext uri="{FF2B5EF4-FFF2-40B4-BE49-F238E27FC236}">
                    <a16:creationId xmlns:a16="http://schemas.microsoft.com/office/drawing/2014/main" id="{647C4579-AC94-BB40-8E27-4ADDB8A31435}"/>
                  </a:ext>
                </a:extLst>
              </p:cNvPr>
              <p:cNvSpPr/>
              <p:nvPr/>
            </p:nvSpPr>
            <p:spPr>
              <a:xfrm>
                <a:off x="7549371"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10</a:t>
                </a:r>
                <a:endParaRPr lang="en-US" sz="800" dirty="0">
                  <a:latin typeface="Helvetica" pitchFamily="2" charset="0"/>
                </a:endParaRPr>
              </a:p>
            </p:txBody>
          </p:sp>
        </p:grpSp>
      </p:grpSp>
      <p:pic>
        <p:nvPicPr>
          <p:cNvPr id="4" name="Picture 3">
            <a:extLst>
              <a:ext uri="{FF2B5EF4-FFF2-40B4-BE49-F238E27FC236}">
                <a16:creationId xmlns:a16="http://schemas.microsoft.com/office/drawing/2014/main" id="{372268B3-73BA-2CDA-A909-BEEE0C0E1633}"/>
              </a:ext>
            </a:extLst>
          </p:cNvPr>
          <p:cNvPicPr>
            <a:picLocks noChangeAspect="1"/>
          </p:cNvPicPr>
          <p:nvPr/>
        </p:nvPicPr>
        <p:blipFill>
          <a:blip r:embed="rId19"/>
          <a:stretch>
            <a:fillRect/>
          </a:stretch>
        </p:blipFill>
        <p:spPr>
          <a:xfrm>
            <a:off x="450713" y="11897444"/>
            <a:ext cx="2959025" cy="2313005"/>
          </a:xfrm>
          <a:prstGeom prst="rect">
            <a:avLst/>
          </a:prstGeom>
        </p:spPr>
      </p:pic>
      <p:pic>
        <p:nvPicPr>
          <p:cNvPr id="5" name="Picture 4">
            <a:extLst>
              <a:ext uri="{FF2B5EF4-FFF2-40B4-BE49-F238E27FC236}">
                <a16:creationId xmlns:a16="http://schemas.microsoft.com/office/drawing/2014/main" id="{E42D60BA-C154-B658-4176-F856F0345BD0}"/>
              </a:ext>
            </a:extLst>
          </p:cNvPr>
          <p:cNvPicPr>
            <a:picLocks noChangeAspect="1"/>
          </p:cNvPicPr>
          <p:nvPr/>
        </p:nvPicPr>
        <p:blipFill>
          <a:blip r:embed="rId20"/>
          <a:stretch>
            <a:fillRect/>
          </a:stretch>
        </p:blipFill>
        <p:spPr>
          <a:xfrm>
            <a:off x="3532696" y="11897444"/>
            <a:ext cx="4600423" cy="2063131"/>
          </a:xfrm>
          <a:prstGeom prst="rect">
            <a:avLst/>
          </a:prstGeom>
        </p:spPr>
      </p:pic>
      <p:sp>
        <p:nvSpPr>
          <p:cNvPr id="288" name="Rectangle 287">
            <a:extLst>
              <a:ext uri="{FF2B5EF4-FFF2-40B4-BE49-F238E27FC236}">
                <a16:creationId xmlns:a16="http://schemas.microsoft.com/office/drawing/2014/main" id="{44C7BDAA-BF72-B391-E6C1-B36C36115E71}"/>
              </a:ext>
            </a:extLst>
          </p:cNvPr>
          <p:cNvSpPr/>
          <p:nvPr/>
        </p:nvSpPr>
        <p:spPr>
          <a:xfrm>
            <a:off x="230071" y="288898"/>
            <a:ext cx="7920000" cy="107718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563EE743-549A-6A62-3BCC-0088C9B9D450}"/>
              </a:ext>
            </a:extLst>
          </p:cNvPr>
          <p:cNvSpPr/>
          <p:nvPr/>
        </p:nvSpPr>
        <p:spPr>
          <a:xfrm>
            <a:off x="3957265" y="11911682"/>
            <a:ext cx="962123" cy="215444"/>
          </a:xfrm>
          <a:prstGeom prst="rect">
            <a:avLst/>
          </a:prstGeom>
        </p:spPr>
        <p:txBody>
          <a:bodyPr wrap="none">
            <a:spAutoFit/>
          </a:bodyPr>
          <a:lstStyle/>
          <a:p>
            <a:r>
              <a:rPr lang="en-US" altLang="zh-CN" sz="800" dirty="0">
                <a:latin typeface="Helvetica" pitchFamily="2" charset="0"/>
              </a:rPr>
              <a:t>P1,P2,P6,P7,P8</a:t>
            </a:r>
            <a:endParaRPr lang="en-HK" sz="800" dirty="0">
              <a:latin typeface="Helvetica" pitchFamily="2" charset="0"/>
            </a:endParaRPr>
          </a:p>
        </p:txBody>
      </p:sp>
      <p:sp>
        <p:nvSpPr>
          <p:cNvPr id="290" name="Rectangle 289">
            <a:extLst>
              <a:ext uri="{FF2B5EF4-FFF2-40B4-BE49-F238E27FC236}">
                <a16:creationId xmlns:a16="http://schemas.microsoft.com/office/drawing/2014/main" id="{44325441-2735-A21F-990A-E9566D1A4507}"/>
              </a:ext>
            </a:extLst>
          </p:cNvPr>
          <p:cNvSpPr/>
          <p:nvPr/>
        </p:nvSpPr>
        <p:spPr>
          <a:xfrm>
            <a:off x="3900833" y="8883838"/>
            <a:ext cx="1088760" cy="215444"/>
          </a:xfrm>
          <a:prstGeom prst="rect">
            <a:avLst/>
          </a:prstGeom>
        </p:spPr>
        <p:txBody>
          <a:bodyPr wrap="none">
            <a:spAutoFit/>
          </a:bodyPr>
          <a:lstStyle/>
          <a:p>
            <a:r>
              <a:rPr lang="en-US" altLang="zh-CN" sz="800" dirty="0">
                <a:latin typeface="Helvetica" pitchFamily="2" charset="0"/>
              </a:rPr>
              <a:t>P1,P2,P6,P7,P8,P9</a:t>
            </a:r>
            <a:endParaRPr lang="en-HK" sz="800" dirty="0">
              <a:latin typeface="Helvetica" pitchFamily="2" charset="0"/>
            </a:endParaRPr>
          </a:p>
        </p:txBody>
      </p:sp>
    </p:spTree>
    <p:extLst>
      <p:ext uri="{BB962C8B-B14F-4D97-AF65-F5344CB8AC3E}">
        <p14:creationId xmlns:p14="http://schemas.microsoft.com/office/powerpoint/2010/main" val="1083249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E8AA95-24D4-F74C-8C8C-1C585338409E}"/>
              </a:ext>
            </a:extLst>
          </p:cNvPr>
          <p:cNvPicPr>
            <a:picLocks noChangeAspect="1"/>
          </p:cNvPicPr>
          <p:nvPr/>
        </p:nvPicPr>
        <p:blipFill rotWithShape="1">
          <a:blip r:embed="rId3"/>
          <a:srcRect l="7590" t="2001" r="2219" b="3016"/>
          <a:stretch/>
        </p:blipFill>
        <p:spPr>
          <a:xfrm>
            <a:off x="1033753" y="443191"/>
            <a:ext cx="6263914" cy="2322212"/>
          </a:xfrm>
          <a:prstGeom prst="rect">
            <a:avLst/>
          </a:prstGeom>
        </p:spPr>
      </p:pic>
      <p:sp>
        <p:nvSpPr>
          <p:cNvPr id="513" name="TextBox 512">
            <a:extLst>
              <a:ext uri="{FF2B5EF4-FFF2-40B4-BE49-F238E27FC236}">
                <a16:creationId xmlns:a16="http://schemas.microsoft.com/office/drawing/2014/main" id="{AD604C4F-3ED7-D24D-B02D-21AEED441B5E}"/>
              </a:ext>
            </a:extLst>
          </p:cNvPr>
          <p:cNvSpPr txBox="1"/>
          <p:nvPr/>
        </p:nvSpPr>
        <p:spPr>
          <a:xfrm>
            <a:off x="10438140" y="16025360"/>
            <a:ext cx="1082348" cy="369332"/>
          </a:xfrm>
          <a:prstGeom prst="rect">
            <a:avLst/>
          </a:prstGeom>
          <a:noFill/>
        </p:spPr>
        <p:txBody>
          <a:bodyPr wrap="none" rtlCol="0">
            <a:spAutoFit/>
          </a:bodyPr>
          <a:lstStyle/>
          <a:p>
            <a:r>
              <a:rPr lang="en-US" b="1" dirty="0">
                <a:latin typeface="Helvetica" pitchFamily="2" charset="0"/>
              </a:rPr>
              <a:t>Figure 2</a:t>
            </a:r>
          </a:p>
        </p:txBody>
      </p:sp>
      <p:sp>
        <p:nvSpPr>
          <p:cNvPr id="108" name="TextBox 107">
            <a:extLst>
              <a:ext uri="{FF2B5EF4-FFF2-40B4-BE49-F238E27FC236}">
                <a16:creationId xmlns:a16="http://schemas.microsoft.com/office/drawing/2014/main" id="{39068A2D-4802-A84F-99EF-45EAC425DD51}"/>
              </a:ext>
            </a:extLst>
          </p:cNvPr>
          <p:cNvSpPr txBox="1"/>
          <p:nvPr/>
        </p:nvSpPr>
        <p:spPr>
          <a:xfrm>
            <a:off x="304236" y="3007795"/>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109" name="TextBox 108">
            <a:extLst>
              <a:ext uri="{FF2B5EF4-FFF2-40B4-BE49-F238E27FC236}">
                <a16:creationId xmlns:a16="http://schemas.microsoft.com/office/drawing/2014/main" id="{AC6B7D84-D455-0648-B546-9056383F6C49}"/>
              </a:ext>
            </a:extLst>
          </p:cNvPr>
          <p:cNvSpPr txBox="1"/>
          <p:nvPr/>
        </p:nvSpPr>
        <p:spPr>
          <a:xfrm>
            <a:off x="304236" y="5801819"/>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sp>
        <p:nvSpPr>
          <p:cNvPr id="110" name="TextBox 109">
            <a:extLst>
              <a:ext uri="{FF2B5EF4-FFF2-40B4-BE49-F238E27FC236}">
                <a16:creationId xmlns:a16="http://schemas.microsoft.com/office/drawing/2014/main" id="{6E85B613-0871-7247-A1F1-341E7AE7E7DF}"/>
              </a:ext>
            </a:extLst>
          </p:cNvPr>
          <p:cNvSpPr txBox="1"/>
          <p:nvPr/>
        </p:nvSpPr>
        <p:spPr>
          <a:xfrm>
            <a:off x="79147" y="16055788"/>
            <a:ext cx="3817793" cy="369332"/>
          </a:xfrm>
          <a:prstGeom prst="rect">
            <a:avLst/>
          </a:prstGeom>
          <a:noFill/>
        </p:spPr>
        <p:txBody>
          <a:bodyPr wrap="square" rtlCol="0">
            <a:spAutoFit/>
          </a:bodyPr>
          <a:lstStyle/>
          <a:p>
            <a:r>
              <a:rPr lang="en-US" b="1" dirty="0"/>
              <a:t>Figure 3:</a:t>
            </a:r>
            <a:r>
              <a:rPr lang="zh-CN" altLang="en-US" b="1" dirty="0"/>
              <a:t> </a:t>
            </a:r>
            <a:r>
              <a:rPr lang="en-US" b="1" dirty="0" err="1"/>
              <a:t>aSHM</a:t>
            </a:r>
            <a:r>
              <a:rPr lang="en-US" b="1" dirty="0"/>
              <a:t> at </a:t>
            </a:r>
            <a:r>
              <a:rPr lang="en-US" b="1" dirty="0" err="1"/>
              <a:t>Superenhancers</a:t>
            </a:r>
            <a:endParaRPr lang="en-US" b="1" dirty="0"/>
          </a:p>
        </p:txBody>
      </p:sp>
      <p:sp>
        <p:nvSpPr>
          <p:cNvPr id="111" name="TextBox 110">
            <a:extLst>
              <a:ext uri="{FF2B5EF4-FFF2-40B4-BE49-F238E27FC236}">
                <a16:creationId xmlns:a16="http://schemas.microsoft.com/office/drawing/2014/main" id="{C37521EE-30AE-5543-AE71-140FD41A76FA}"/>
              </a:ext>
            </a:extLst>
          </p:cNvPr>
          <p:cNvSpPr txBox="1"/>
          <p:nvPr/>
        </p:nvSpPr>
        <p:spPr>
          <a:xfrm>
            <a:off x="304679" y="273438"/>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sp>
        <p:nvSpPr>
          <p:cNvPr id="103" name="Rectangle 102">
            <a:extLst>
              <a:ext uri="{FF2B5EF4-FFF2-40B4-BE49-F238E27FC236}">
                <a16:creationId xmlns:a16="http://schemas.microsoft.com/office/drawing/2014/main" id="{43BE05E4-E337-2148-9E39-D1A7C89C921B}"/>
              </a:ext>
            </a:extLst>
          </p:cNvPr>
          <p:cNvSpPr/>
          <p:nvPr/>
        </p:nvSpPr>
        <p:spPr>
          <a:xfrm rot="16200000">
            <a:off x="-219768" y="1527211"/>
            <a:ext cx="1446230" cy="215444"/>
          </a:xfrm>
          <a:prstGeom prst="rect">
            <a:avLst/>
          </a:prstGeom>
        </p:spPr>
        <p:txBody>
          <a:bodyPr wrap="none">
            <a:spAutoFit/>
          </a:bodyPr>
          <a:lstStyle/>
          <a:p>
            <a:r>
              <a:rPr lang="en-US" altLang="zh-CN" sz="800" dirty="0">
                <a:latin typeface="Helvetica" pitchFamily="2" charset="0"/>
              </a:rPr>
              <a:t>Inter-mutation</a:t>
            </a:r>
            <a:r>
              <a:rPr lang="zh-CN" altLang="en-US" sz="800" dirty="0">
                <a:latin typeface="Helvetica" pitchFamily="2" charset="0"/>
              </a:rPr>
              <a:t> </a:t>
            </a:r>
            <a:r>
              <a:rPr lang="en-US" altLang="zh-CN" sz="800" dirty="0">
                <a:latin typeface="Helvetica" pitchFamily="2" charset="0"/>
              </a:rPr>
              <a:t>distance</a:t>
            </a:r>
            <a:r>
              <a:rPr lang="zh-CN" altLang="en-US" sz="800" dirty="0">
                <a:latin typeface="Helvetica" pitchFamily="2" charset="0"/>
              </a:rPr>
              <a:t> </a:t>
            </a:r>
            <a:r>
              <a:rPr lang="en-US" altLang="zh-CN" sz="800" dirty="0">
                <a:latin typeface="Helvetica" pitchFamily="2" charset="0"/>
              </a:rPr>
              <a:t>(bp)</a:t>
            </a:r>
            <a:endParaRPr lang="en-US" sz="800" dirty="0">
              <a:latin typeface="Helvetica" pitchFamily="2" charset="0"/>
            </a:endParaRPr>
          </a:p>
        </p:txBody>
      </p:sp>
      <p:sp>
        <p:nvSpPr>
          <p:cNvPr id="104" name="Rectangle 103">
            <a:extLst>
              <a:ext uri="{FF2B5EF4-FFF2-40B4-BE49-F238E27FC236}">
                <a16:creationId xmlns:a16="http://schemas.microsoft.com/office/drawing/2014/main" id="{9BCD0FFC-A3DA-1044-A781-21DB1733D456}"/>
              </a:ext>
            </a:extLst>
          </p:cNvPr>
          <p:cNvSpPr/>
          <p:nvPr/>
        </p:nvSpPr>
        <p:spPr>
          <a:xfrm rot="16200000">
            <a:off x="537600" y="2075237"/>
            <a:ext cx="394660" cy="215444"/>
          </a:xfrm>
          <a:prstGeom prst="rect">
            <a:avLst/>
          </a:prstGeom>
        </p:spPr>
        <p:txBody>
          <a:bodyPr wrap="none">
            <a:spAutoFit/>
          </a:bodyPr>
          <a:lstStyle/>
          <a:p>
            <a:r>
              <a:rPr lang="en-US" altLang="zh-CN" sz="800" b="1" dirty="0">
                <a:latin typeface="Helvetica" pitchFamily="2" charset="0"/>
              </a:rPr>
              <a:t>DHL</a:t>
            </a:r>
            <a:endParaRPr lang="en-US" sz="800" b="1" dirty="0">
              <a:latin typeface="Helvetica" pitchFamily="2" charset="0"/>
            </a:endParaRPr>
          </a:p>
        </p:txBody>
      </p:sp>
      <p:sp>
        <p:nvSpPr>
          <p:cNvPr id="105" name="Rectangle 104">
            <a:extLst>
              <a:ext uri="{FF2B5EF4-FFF2-40B4-BE49-F238E27FC236}">
                <a16:creationId xmlns:a16="http://schemas.microsoft.com/office/drawing/2014/main" id="{0DFE55FB-BF98-8B49-82E9-C774791313D8}"/>
              </a:ext>
            </a:extLst>
          </p:cNvPr>
          <p:cNvSpPr/>
          <p:nvPr/>
        </p:nvSpPr>
        <p:spPr>
          <a:xfrm rot="16200000">
            <a:off x="564978" y="941487"/>
            <a:ext cx="309700" cy="215444"/>
          </a:xfrm>
          <a:prstGeom prst="rect">
            <a:avLst/>
          </a:prstGeom>
        </p:spPr>
        <p:txBody>
          <a:bodyPr wrap="none">
            <a:spAutoFit/>
          </a:bodyPr>
          <a:lstStyle/>
          <a:p>
            <a:r>
              <a:rPr lang="en-US" altLang="zh-CN" sz="800" b="1" dirty="0">
                <a:latin typeface="Helvetica" pitchFamily="2" charset="0"/>
              </a:rPr>
              <a:t>FL</a:t>
            </a:r>
            <a:endParaRPr lang="en-US" sz="800" b="1" dirty="0">
              <a:latin typeface="Helvetica" pitchFamily="2" charset="0"/>
            </a:endParaRPr>
          </a:p>
        </p:txBody>
      </p:sp>
      <p:sp>
        <p:nvSpPr>
          <p:cNvPr id="106" name="Rectangle 105">
            <a:extLst>
              <a:ext uri="{FF2B5EF4-FFF2-40B4-BE49-F238E27FC236}">
                <a16:creationId xmlns:a16="http://schemas.microsoft.com/office/drawing/2014/main" id="{EC6C36E1-3B82-C345-BB35-E2A9A31CE4EA}"/>
              </a:ext>
            </a:extLst>
          </p:cNvPr>
          <p:cNvSpPr/>
          <p:nvPr/>
        </p:nvSpPr>
        <p:spPr>
          <a:xfrm>
            <a:off x="556393" y="1586196"/>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sp>
        <p:nvSpPr>
          <p:cNvPr id="107" name="Rectangle 106">
            <a:extLst>
              <a:ext uri="{FF2B5EF4-FFF2-40B4-BE49-F238E27FC236}">
                <a16:creationId xmlns:a16="http://schemas.microsoft.com/office/drawing/2014/main" id="{6E7832D6-6002-4C47-AA9D-7C792C77C601}"/>
              </a:ext>
            </a:extLst>
          </p:cNvPr>
          <p:cNvSpPr/>
          <p:nvPr/>
        </p:nvSpPr>
        <p:spPr>
          <a:xfrm>
            <a:off x="556393" y="405142"/>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grpSp>
        <p:nvGrpSpPr>
          <p:cNvPr id="515" name="Group 514">
            <a:extLst>
              <a:ext uri="{FF2B5EF4-FFF2-40B4-BE49-F238E27FC236}">
                <a16:creationId xmlns:a16="http://schemas.microsoft.com/office/drawing/2014/main" id="{93F07C09-9809-5646-8BAF-E49D98A5A565}"/>
              </a:ext>
            </a:extLst>
          </p:cNvPr>
          <p:cNvGrpSpPr/>
          <p:nvPr/>
        </p:nvGrpSpPr>
        <p:grpSpPr>
          <a:xfrm>
            <a:off x="4452989" y="304710"/>
            <a:ext cx="2938410" cy="223882"/>
            <a:chOff x="4452989" y="126581"/>
            <a:chExt cx="2938410" cy="223882"/>
          </a:xfrm>
        </p:grpSpPr>
        <p:sp>
          <p:nvSpPr>
            <p:cNvPr id="113" name="Rectangle 112">
              <a:extLst>
                <a:ext uri="{FF2B5EF4-FFF2-40B4-BE49-F238E27FC236}">
                  <a16:creationId xmlns:a16="http://schemas.microsoft.com/office/drawing/2014/main" id="{E5ED4220-727B-C54A-AB00-C42783C5165D}"/>
                </a:ext>
              </a:extLst>
            </p:cNvPr>
            <p:cNvSpPr/>
            <p:nvPr/>
          </p:nvSpPr>
          <p:spPr>
            <a:xfrm>
              <a:off x="4452989" y="126581"/>
              <a:ext cx="1798598" cy="215444"/>
            </a:xfrm>
            <a:prstGeom prst="rect">
              <a:avLst/>
            </a:prstGeom>
          </p:spPr>
          <p:txBody>
            <a:bodyPr wrap="square">
              <a:spAutoFit/>
            </a:bodyPr>
            <a:lstStyle/>
            <a:p>
              <a:r>
                <a:rPr lang="en-US" altLang="zh-CN" sz="800" dirty="0">
                  <a:solidFill>
                    <a:srgbClr val="000000"/>
                  </a:solidFill>
                  <a:latin typeface="Helvetica" pitchFamily="2" charset="0"/>
                </a:rPr>
                <a:t>Element</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annotation</a:t>
              </a:r>
              <a:endParaRPr lang="en-US" sz="800" dirty="0">
                <a:latin typeface="Helvetica" pitchFamily="2" charset="0"/>
              </a:endParaRPr>
            </a:p>
          </p:txBody>
        </p:sp>
        <p:sp>
          <p:nvSpPr>
            <p:cNvPr id="114" name="Oval 113">
              <a:extLst>
                <a:ext uri="{FF2B5EF4-FFF2-40B4-BE49-F238E27FC236}">
                  <a16:creationId xmlns:a16="http://schemas.microsoft.com/office/drawing/2014/main" id="{30B0021C-E39F-A94E-917A-B3199D6C364C}"/>
                </a:ext>
              </a:extLst>
            </p:cNvPr>
            <p:cNvSpPr/>
            <p:nvPr/>
          </p:nvSpPr>
          <p:spPr>
            <a:xfrm>
              <a:off x="5566504" y="193765"/>
              <a:ext cx="72000" cy="72000"/>
            </a:xfrm>
            <a:prstGeom prst="ellipse">
              <a:avLst/>
            </a:prstGeom>
            <a:solidFill>
              <a:srgbClr val="2F2F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n>
                  <a:solidFill>
                    <a:sysClr val="windowText" lastClr="000000"/>
                  </a:solidFill>
                </a:ln>
                <a:latin typeface="Helvetica" pitchFamily="2" charset="0"/>
              </a:endParaRPr>
            </a:p>
          </p:txBody>
        </p:sp>
        <p:sp>
          <p:nvSpPr>
            <p:cNvPr id="115" name="Rectangle 114">
              <a:extLst>
                <a:ext uri="{FF2B5EF4-FFF2-40B4-BE49-F238E27FC236}">
                  <a16:creationId xmlns:a16="http://schemas.microsoft.com/office/drawing/2014/main" id="{52CD197A-97D0-B54D-922C-D42D11779CD0}"/>
                </a:ext>
              </a:extLst>
            </p:cNvPr>
            <p:cNvSpPr/>
            <p:nvPr/>
          </p:nvSpPr>
          <p:spPr>
            <a:xfrm>
              <a:off x="5585698" y="129150"/>
              <a:ext cx="779048" cy="215444"/>
            </a:xfrm>
            <a:prstGeom prst="rect">
              <a:avLst/>
            </a:prstGeom>
          </p:spPr>
          <p:txBody>
            <a:bodyPr wrap="square">
              <a:spAutoFit/>
            </a:bodyPr>
            <a:lstStyle/>
            <a:p>
              <a:r>
                <a:rPr lang="en-US" altLang="zh-CN" sz="800" dirty="0">
                  <a:solidFill>
                    <a:srgbClr val="000000"/>
                  </a:solidFill>
                  <a:latin typeface="Helvetica" pitchFamily="2" charset="0"/>
                </a:rPr>
                <a:t>Enhancer</a:t>
              </a:r>
              <a:endParaRPr lang="en-US" sz="800" dirty="0">
                <a:latin typeface="Helvetica" pitchFamily="2" charset="0"/>
              </a:endParaRPr>
            </a:p>
          </p:txBody>
        </p:sp>
        <p:sp>
          <p:nvSpPr>
            <p:cNvPr id="116" name="Rectangle 115">
              <a:extLst>
                <a:ext uri="{FF2B5EF4-FFF2-40B4-BE49-F238E27FC236}">
                  <a16:creationId xmlns:a16="http://schemas.microsoft.com/office/drawing/2014/main" id="{A03AAA90-FD1C-454D-85BB-EDD4FE91AC4F}"/>
                </a:ext>
              </a:extLst>
            </p:cNvPr>
            <p:cNvSpPr/>
            <p:nvPr/>
          </p:nvSpPr>
          <p:spPr>
            <a:xfrm>
              <a:off x="6306040" y="135019"/>
              <a:ext cx="1085359" cy="215444"/>
            </a:xfrm>
            <a:prstGeom prst="rect">
              <a:avLst/>
            </a:prstGeom>
          </p:spPr>
          <p:txBody>
            <a:bodyPr wrap="square">
              <a:spAutoFit/>
            </a:bodyPr>
            <a:lstStyle/>
            <a:p>
              <a:r>
                <a:rPr lang="en-US" altLang="zh-CN" sz="800" dirty="0">
                  <a:solidFill>
                    <a:srgbClr val="000000"/>
                  </a:solidFill>
                  <a:latin typeface="Helvetica" pitchFamily="2" charset="0"/>
                </a:rPr>
                <a:t>Super-enhancer</a:t>
              </a:r>
              <a:endParaRPr lang="en-US" sz="800" dirty="0">
                <a:latin typeface="Helvetica" pitchFamily="2" charset="0"/>
              </a:endParaRPr>
            </a:p>
          </p:txBody>
        </p:sp>
        <p:sp>
          <p:nvSpPr>
            <p:cNvPr id="117" name="Oval 116">
              <a:extLst>
                <a:ext uri="{FF2B5EF4-FFF2-40B4-BE49-F238E27FC236}">
                  <a16:creationId xmlns:a16="http://schemas.microsoft.com/office/drawing/2014/main" id="{D51792C8-FE3F-0D42-A6CB-22C2146DF745}"/>
                </a:ext>
              </a:extLst>
            </p:cNvPr>
            <p:cNvSpPr/>
            <p:nvPr/>
          </p:nvSpPr>
          <p:spPr>
            <a:xfrm>
              <a:off x="6283637" y="197191"/>
              <a:ext cx="72000" cy="72000"/>
            </a:xfrm>
            <a:prstGeom prst="ellipse">
              <a:avLst/>
            </a:prstGeom>
            <a:solidFill>
              <a:srgbClr val="D72F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n>
                  <a:solidFill>
                    <a:sysClr val="windowText" lastClr="000000"/>
                  </a:solidFill>
                </a:ln>
                <a:latin typeface="Helvetica" pitchFamily="2" charset="0"/>
              </a:endParaRPr>
            </a:p>
          </p:txBody>
        </p:sp>
      </p:grpSp>
      <p:pic>
        <p:nvPicPr>
          <p:cNvPr id="18" name="Picture 17">
            <a:extLst>
              <a:ext uri="{FF2B5EF4-FFF2-40B4-BE49-F238E27FC236}">
                <a16:creationId xmlns:a16="http://schemas.microsoft.com/office/drawing/2014/main" id="{92F49A84-543B-D349-9FCC-25C39B6177E1}"/>
              </a:ext>
            </a:extLst>
          </p:cNvPr>
          <p:cNvPicPr>
            <a:picLocks noChangeAspect="1"/>
          </p:cNvPicPr>
          <p:nvPr/>
        </p:nvPicPr>
        <p:blipFill>
          <a:blip r:embed="rId4"/>
          <a:stretch>
            <a:fillRect/>
          </a:stretch>
        </p:blipFill>
        <p:spPr>
          <a:xfrm>
            <a:off x="1022425" y="3155381"/>
            <a:ext cx="6228000" cy="2284086"/>
          </a:xfrm>
          <a:prstGeom prst="rect">
            <a:avLst/>
          </a:prstGeom>
        </p:spPr>
      </p:pic>
      <p:sp>
        <p:nvSpPr>
          <p:cNvPr id="133" name="Rectangle 132">
            <a:extLst>
              <a:ext uri="{FF2B5EF4-FFF2-40B4-BE49-F238E27FC236}">
                <a16:creationId xmlns:a16="http://schemas.microsoft.com/office/drawing/2014/main" id="{00B2E846-3D93-5647-AAF6-89B67E1615A4}"/>
              </a:ext>
            </a:extLst>
          </p:cNvPr>
          <p:cNvSpPr/>
          <p:nvPr/>
        </p:nvSpPr>
        <p:spPr>
          <a:xfrm>
            <a:off x="548078" y="5527774"/>
            <a:ext cx="1807090" cy="215444"/>
          </a:xfrm>
          <a:prstGeom prst="rect">
            <a:avLst/>
          </a:prstGeom>
        </p:spPr>
        <p:txBody>
          <a:bodyPr wrap="square">
            <a:spAutoFit/>
          </a:bodyPr>
          <a:lstStyle/>
          <a:p>
            <a:pPr algn="ctr"/>
            <a:r>
              <a:rPr lang="en-US" altLang="zh-CN" sz="800" dirty="0">
                <a:solidFill>
                  <a:srgbClr val="000000"/>
                </a:solidFill>
                <a:latin typeface="Helvetica" pitchFamily="2" charset="0"/>
              </a:rPr>
              <a:t>Difference in number of mutations</a:t>
            </a:r>
            <a:endParaRPr lang="en-US" sz="800" dirty="0">
              <a:latin typeface="Helvetica" pitchFamily="2" charset="0"/>
            </a:endParaRPr>
          </a:p>
        </p:txBody>
      </p:sp>
      <p:sp>
        <p:nvSpPr>
          <p:cNvPr id="266" name="TextBox 265">
            <a:extLst>
              <a:ext uri="{FF2B5EF4-FFF2-40B4-BE49-F238E27FC236}">
                <a16:creationId xmlns:a16="http://schemas.microsoft.com/office/drawing/2014/main" id="{057B211A-F251-554E-8192-40EF9A4C1A1F}"/>
              </a:ext>
            </a:extLst>
          </p:cNvPr>
          <p:cNvSpPr txBox="1"/>
          <p:nvPr/>
        </p:nvSpPr>
        <p:spPr>
          <a:xfrm>
            <a:off x="4230041" y="3163701"/>
            <a:ext cx="898003" cy="215444"/>
          </a:xfrm>
          <a:prstGeom prst="rect">
            <a:avLst/>
          </a:prstGeom>
          <a:noFill/>
        </p:spPr>
        <p:txBody>
          <a:bodyPr wrap="none" rtlCol="0">
            <a:spAutoFit/>
          </a:bodyPr>
          <a:lstStyle/>
          <a:p>
            <a:r>
              <a:rPr lang="en-US" altLang="zh-CN" sz="800" b="1" i="1" dirty="0">
                <a:latin typeface="Helvetica" pitchFamily="2" charset="0"/>
              </a:rPr>
              <a:t>PAX5/ZCCHC7</a:t>
            </a:r>
            <a:endParaRPr lang="en-US" sz="800" b="1" i="1" dirty="0">
              <a:latin typeface="Helvetica" pitchFamily="2" charset="0"/>
            </a:endParaRPr>
          </a:p>
        </p:txBody>
      </p:sp>
      <p:cxnSp>
        <p:nvCxnSpPr>
          <p:cNvPr id="269" name="Straight Connector 268">
            <a:extLst>
              <a:ext uri="{FF2B5EF4-FFF2-40B4-BE49-F238E27FC236}">
                <a16:creationId xmlns:a16="http://schemas.microsoft.com/office/drawing/2014/main" id="{6DC373CA-7018-8C4E-B884-15EE548ABA0E}"/>
              </a:ext>
            </a:extLst>
          </p:cNvPr>
          <p:cNvCxnSpPr>
            <a:cxnSpLocks/>
          </p:cNvCxnSpPr>
          <p:nvPr/>
        </p:nvCxnSpPr>
        <p:spPr>
          <a:xfrm>
            <a:off x="6428124" y="3797026"/>
            <a:ext cx="80820" cy="188648"/>
          </a:xfrm>
          <a:prstGeom prst="line">
            <a:avLst/>
          </a:prstGeom>
        </p:spPr>
        <p:style>
          <a:lnRef idx="1">
            <a:schemeClr val="dk1"/>
          </a:lnRef>
          <a:fillRef idx="0">
            <a:schemeClr val="dk1"/>
          </a:fillRef>
          <a:effectRef idx="0">
            <a:schemeClr val="dk1"/>
          </a:effectRef>
          <a:fontRef idx="minor">
            <a:schemeClr val="tx1"/>
          </a:fontRef>
        </p:style>
      </p:cxnSp>
      <p:sp>
        <p:nvSpPr>
          <p:cNvPr id="270" name="TextBox 269">
            <a:extLst>
              <a:ext uri="{FF2B5EF4-FFF2-40B4-BE49-F238E27FC236}">
                <a16:creationId xmlns:a16="http://schemas.microsoft.com/office/drawing/2014/main" id="{AF1644C6-C32F-C349-BEB1-D3E9CDDFF577}"/>
              </a:ext>
            </a:extLst>
          </p:cNvPr>
          <p:cNvSpPr txBox="1"/>
          <p:nvPr/>
        </p:nvSpPr>
        <p:spPr>
          <a:xfrm>
            <a:off x="5099544" y="3985674"/>
            <a:ext cx="511679" cy="215444"/>
          </a:xfrm>
          <a:prstGeom prst="rect">
            <a:avLst/>
          </a:prstGeom>
          <a:noFill/>
        </p:spPr>
        <p:txBody>
          <a:bodyPr wrap="none" rtlCol="0">
            <a:spAutoFit/>
          </a:bodyPr>
          <a:lstStyle/>
          <a:p>
            <a:r>
              <a:rPr lang="en-US" altLang="zh-CN" sz="800" i="1" dirty="0">
                <a:latin typeface="Helvetica" pitchFamily="2" charset="0"/>
              </a:rPr>
              <a:t>BCL7A</a:t>
            </a:r>
            <a:endParaRPr lang="en-US" sz="800" i="1" dirty="0">
              <a:latin typeface="Helvetica" pitchFamily="2" charset="0"/>
            </a:endParaRPr>
          </a:p>
        </p:txBody>
      </p:sp>
      <p:cxnSp>
        <p:nvCxnSpPr>
          <p:cNvPr id="271" name="Straight Connector 270">
            <a:extLst>
              <a:ext uri="{FF2B5EF4-FFF2-40B4-BE49-F238E27FC236}">
                <a16:creationId xmlns:a16="http://schemas.microsoft.com/office/drawing/2014/main" id="{8C5B5C04-2368-BE43-86AB-793E60356A80}"/>
              </a:ext>
            </a:extLst>
          </p:cNvPr>
          <p:cNvCxnSpPr>
            <a:cxnSpLocks/>
          </p:cNvCxnSpPr>
          <p:nvPr/>
        </p:nvCxnSpPr>
        <p:spPr>
          <a:xfrm>
            <a:off x="5272526" y="3810673"/>
            <a:ext cx="47490" cy="173893"/>
          </a:xfrm>
          <a:prstGeom prst="line">
            <a:avLst/>
          </a:prstGeom>
        </p:spPr>
        <p:style>
          <a:lnRef idx="1">
            <a:schemeClr val="dk1"/>
          </a:lnRef>
          <a:fillRef idx="0">
            <a:schemeClr val="dk1"/>
          </a:fillRef>
          <a:effectRef idx="0">
            <a:schemeClr val="dk1"/>
          </a:effectRef>
          <a:fontRef idx="minor">
            <a:schemeClr val="tx1"/>
          </a:fontRef>
        </p:style>
      </p:cxnSp>
      <p:sp>
        <p:nvSpPr>
          <p:cNvPr id="272" name="TextBox 271">
            <a:extLst>
              <a:ext uri="{FF2B5EF4-FFF2-40B4-BE49-F238E27FC236}">
                <a16:creationId xmlns:a16="http://schemas.microsoft.com/office/drawing/2014/main" id="{B7D898F5-C900-7043-B857-0BA54E4D3F78}"/>
              </a:ext>
            </a:extLst>
          </p:cNvPr>
          <p:cNvSpPr txBox="1"/>
          <p:nvPr/>
        </p:nvSpPr>
        <p:spPr>
          <a:xfrm>
            <a:off x="1833223" y="3368059"/>
            <a:ext cx="696024" cy="215444"/>
          </a:xfrm>
          <a:prstGeom prst="rect">
            <a:avLst/>
          </a:prstGeom>
          <a:noFill/>
        </p:spPr>
        <p:txBody>
          <a:bodyPr wrap="none" rtlCol="0">
            <a:spAutoFit/>
          </a:bodyPr>
          <a:lstStyle/>
          <a:p>
            <a:r>
              <a:rPr lang="en-US" altLang="zh-CN" sz="800" i="1" dirty="0">
                <a:latin typeface="Helvetica" pitchFamily="2" charset="0"/>
              </a:rPr>
              <a:t>BCL6,</a:t>
            </a:r>
            <a:r>
              <a:rPr lang="zh-CN" altLang="en-US" sz="800" i="1" dirty="0">
                <a:latin typeface="Helvetica" pitchFamily="2" charset="0"/>
              </a:rPr>
              <a:t> </a:t>
            </a:r>
            <a:r>
              <a:rPr lang="en-US" altLang="zh-CN" sz="800" i="1" dirty="0">
                <a:latin typeface="Helvetica" pitchFamily="2" charset="0"/>
              </a:rPr>
              <a:t>LPP</a:t>
            </a:r>
            <a:endParaRPr lang="en-US" sz="800" i="1" dirty="0">
              <a:latin typeface="Helvetica" pitchFamily="2" charset="0"/>
            </a:endParaRPr>
          </a:p>
        </p:txBody>
      </p:sp>
      <p:cxnSp>
        <p:nvCxnSpPr>
          <p:cNvPr id="273" name="Straight Connector 272">
            <a:extLst>
              <a:ext uri="{FF2B5EF4-FFF2-40B4-BE49-F238E27FC236}">
                <a16:creationId xmlns:a16="http://schemas.microsoft.com/office/drawing/2014/main" id="{C5AF4397-CC7A-974D-9740-D54C0F7DE3B1}"/>
              </a:ext>
            </a:extLst>
          </p:cNvPr>
          <p:cNvCxnSpPr>
            <a:cxnSpLocks/>
          </p:cNvCxnSpPr>
          <p:nvPr/>
        </p:nvCxnSpPr>
        <p:spPr>
          <a:xfrm flipH="1" flipV="1">
            <a:off x="2316363" y="3541992"/>
            <a:ext cx="112694" cy="89224"/>
          </a:xfrm>
          <a:prstGeom prst="line">
            <a:avLst/>
          </a:prstGeom>
        </p:spPr>
        <p:style>
          <a:lnRef idx="1">
            <a:schemeClr val="dk1"/>
          </a:lnRef>
          <a:fillRef idx="0">
            <a:schemeClr val="dk1"/>
          </a:fillRef>
          <a:effectRef idx="0">
            <a:schemeClr val="dk1"/>
          </a:effectRef>
          <a:fontRef idx="minor">
            <a:schemeClr val="tx1"/>
          </a:fontRef>
        </p:style>
      </p:cxnSp>
      <p:cxnSp>
        <p:nvCxnSpPr>
          <p:cNvPr id="274" name="Straight Connector 273">
            <a:extLst>
              <a:ext uri="{FF2B5EF4-FFF2-40B4-BE49-F238E27FC236}">
                <a16:creationId xmlns:a16="http://schemas.microsoft.com/office/drawing/2014/main" id="{19429F2C-043D-5248-91B8-C8BC8BDDBBC3}"/>
              </a:ext>
            </a:extLst>
          </p:cNvPr>
          <p:cNvCxnSpPr>
            <a:cxnSpLocks/>
          </p:cNvCxnSpPr>
          <p:nvPr/>
        </p:nvCxnSpPr>
        <p:spPr>
          <a:xfrm flipV="1">
            <a:off x="6120839" y="3528349"/>
            <a:ext cx="112373" cy="107058"/>
          </a:xfrm>
          <a:prstGeom prst="line">
            <a:avLst/>
          </a:prstGeom>
        </p:spPr>
        <p:style>
          <a:lnRef idx="1">
            <a:schemeClr val="dk1"/>
          </a:lnRef>
          <a:fillRef idx="0">
            <a:schemeClr val="dk1"/>
          </a:fillRef>
          <a:effectRef idx="0">
            <a:schemeClr val="dk1"/>
          </a:effectRef>
          <a:fontRef idx="minor">
            <a:schemeClr val="tx1"/>
          </a:fontRef>
        </p:style>
      </p:cxnSp>
      <p:sp>
        <p:nvSpPr>
          <p:cNvPr id="275" name="TextBox 274">
            <a:extLst>
              <a:ext uri="{FF2B5EF4-FFF2-40B4-BE49-F238E27FC236}">
                <a16:creationId xmlns:a16="http://schemas.microsoft.com/office/drawing/2014/main" id="{9874A572-2087-274A-8E10-2A7369CCC0AD}"/>
              </a:ext>
            </a:extLst>
          </p:cNvPr>
          <p:cNvSpPr txBox="1"/>
          <p:nvPr/>
        </p:nvSpPr>
        <p:spPr>
          <a:xfrm>
            <a:off x="1639373" y="4289707"/>
            <a:ext cx="532518" cy="215444"/>
          </a:xfrm>
          <a:prstGeom prst="rect">
            <a:avLst/>
          </a:prstGeom>
          <a:noFill/>
        </p:spPr>
        <p:txBody>
          <a:bodyPr wrap="none" rtlCol="0">
            <a:spAutoFit/>
          </a:bodyPr>
          <a:lstStyle/>
          <a:p>
            <a:r>
              <a:rPr lang="en-US" altLang="zh-CN" sz="800" i="1" dirty="0">
                <a:latin typeface="Helvetica" pitchFamily="2" charset="0"/>
              </a:rPr>
              <a:t>CXCR4</a:t>
            </a:r>
            <a:endParaRPr lang="en-US" sz="800" i="1" dirty="0">
              <a:latin typeface="Helvetica" pitchFamily="2" charset="0"/>
            </a:endParaRPr>
          </a:p>
        </p:txBody>
      </p:sp>
      <p:cxnSp>
        <p:nvCxnSpPr>
          <p:cNvPr id="276" name="Straight Connector 275">
            <a:extLst>
              <a:ext uri="{FF2B5EF4-FFF2-40B4-BE49-F238E27FC236}">
                <a16:creationId xmlns:a16="http://schemas.microsoft.com/office/drawing/2014/main" id="{3FEAD964-E4F0-1848-9B37-A955AEBBC020}"/>
              </a:ext>
            </a:extLst>
          </p:cNvPr>
          <p:cNvCxnSpPr>
            <a:cxnSpLocks/>
          </p:cNvCxnSpPr>
          <p:nvPr/>
        </p:nvCxnSpPr>
        <p:spPr>
          <a:xfrm flipH="1" flipV="1">
            <a:off x="1854815" y="3701202"/>
            <a:ext cx="109511" cy="579361"/>
          </a:xfrm>
          <a:prstGeom prst="line">
            <a:avLst/>
          </a:prstGeom>
        </p:spPr>
        <p:style>
          <a:lnRef idx="1">
            <a:schemeClr val="dk1"/>
          </a:lnRef>
          <a:fillRef idx="0">
            <a:schemeClr val="dk1"/>
          </a:fillRef>
          <a:effectRef idx="0">
            <a:schemeClr val="dk1"/>
          </a:effectRef>
          <a:fontRef idx="minor">
            <a:schemeClr val="tx1"/>
          </a:fontRef>
        </p:style>
      </p:cxnSp>
      <p:sp>
        <p:nvSpPr>
          <p:cNvPr id="278" name="TextBox 277">
            <a:extLst>
              <a:ext uri="{FF2B5EF4-FFF2-40B4-BE49-F238E27FC236}">
                <a16:creationId xmlns:a16="http://schemas.microsoft.com/office/drawing/2014/main" id="{94714545-4DD3-4F4D-AB24-96105C82B437}"/>
              </a:ext>
            </a:extLst>
          </p:cNvPr>
          <p:cNvSpPr txBox="1"/>
          <p:nvPr/>
        </p:nvSpPr>
        <p:spPr>
          <a:xfrm>
            <a:off x="2854588" y="4271482"/>
            <a:ext cx="527709" cy="215444"/>
          </a:xfrm>
          <a:prstGeom prst="rect">
            <a:avLst/>
          </a:prstGeom>
          <a:noFill/>
        </p:spPr>
        <p:txBody>
          <a:bodyPr wrap="none" rtlCol="0">
            <a:spAutoFit/>
          </a:bodyPr>
          <a:lstStyle/>
          <a:p>
            <a:r>
              <a:rPr lang="en-US" altLang="zh-CN" sz="800" i="1" dirty="0">
                <a:latin typeface="Helvetica" pitchFamily="2" charset="0"/>
              </a:rPr>
              <a:t>BACH2</a:t>
            </a:r>
            <a:endParaRPr lang="en-US" sz="800" i="1" dirty="0">
              <a:latin typeface="Helvetica" pitchFamily="2" charset="0"/>
            </a:endParaRPr>
          </a:p>
        </p:txBody>
      </p:sp>
      <p:sp>
        <p:nvSpPr>
          <p:cNvPr id="279" name="TextBox 278">
            <a:extLst>
              <a:ext uri="{FF2B5EF4-FFF2-40B4-BE49-F238E27FC236}">
                <a16:creationId xmlns:a16="http://schemas.microsoft.com/office/drawing/2014/main" id="{71733004-47C7-A547-9CB7-329A05E869BD}"/>
              </a:ext>
            </a:extLst>
          </p:cNvPr>
          <p:cNvSpPr txBox="1"/>
          <p:nvPr/>
        </p:nvSpPr>
        <p:spPr>
          <a:xfrm>
            <a:off x="2466331" y="4275750"/>
            <a:ext cx="486030" cy="215444"/>
          </a:xfrm>
          <a:prstGeom prst="rect">
            <a:avLst/>
          </a:prstGeom>
          <a:noFill/>
        </p:spPr>
        <p:txBody>
          <a:bodyPr wrap="none" rtlCol="0">
            <a:spAutoFit/>
          </a:bodyPr>
          <a:lstStyle/>
          <a:p>
            <a:r>
              <a:rPr lang="en-US" altLang="zh-CN" sz="800" i="1" dirty="0">
                <a:latin typeface="Helvetica" pitchFamily="2" charset="0"/>
              </a:rPr>
              <a:t>RHOH</a:t>
            </a:r>
            <a:endParaRPr lang="en-US" sz="800" i="1" dirty="0">
              <a:latin typeface="Helvetica" pitchFamily="2" charset="0"/>
            </a:endParaRPr>
          </a:p>
        </p:txBody>
      </p:sp>
      <p:cxnSp>
        <p:nvCxnSpPr>
          <p:cNvPr id="280" name="Straight Connector 279">
            <a:extLst>
              <a:ext uri="{FF2B5EF4-FFF2-40B4-BE49-F238E27FC236}">
                <a16:creationId xmlns:a16="http://schemas.microsoft.com/office/drawing/2014/main" id="{75C07727-6AEE-4947-BA08-156CB9710253}"/>
              </a:ext>
            </a:extLst>
          </p:cNvPr>
          <p:cNvCxnSpPr>
            <a:cxnSpLocks/>
          </p:cNvCxnSpPr>
          <p:nvPr/>
        </p:nvCxnSpPr>
        <p:spPr>
          <a:xfrm flipV="1">
            <a:off x="2509116" y="3529427"/>
            <a:ext cx="93700" cy="89740"/>
          </a:xfrm>
          <a:prstGeom prst="line">
            <a:avLst/>
          </a:prstGeom>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6A0698E2-E759-A146-8078-5AB13B15E003}"/>
              </a:ext>
            </a:extLst>
          </p:cNvPr>
          <p:cNvSpPr txBox="1"/>
          <p:nvPr/>
        </p:nvSpPr>
        <p:spPr>
          <a:xfrm>
            <a:off x="6154570" y="3388573"/>
            <a:ext cx="407484" cy="215444"/>
          </a:xfrm>
          <a:prstGeom prst="rect">
            <a:avLst/>
          </a:prstGeom>
          <a:noFill/>
        </p:spPr>
        <p:txBody>
          <a:bodyPr wrap="none" rtlCol="0">
            <a:spAutoFit/>
          </a:bodyPr>
          <a:lstStyle/>
          <a:p>
            <a:r>
              <a:rPr lang="en-US" altLang="zh-CN" sz="800" i="1" dirty="0">
                <a:latin typeface="Helvetica" pitchFamily="2" charset="0"/>
              </a:rPr>
              <a:t>IRF8</a:t>
            </a:r>
            <a:endParaRPr lang="en-US" sz="800" i="1" dirty="0">
              <a:latin typeface="Helvetica" pitchFamily="2" charset="0"/>
            </a:endParaRPr>
          </a:p>
        </p:txBody>
      </p:sp>
      <p:sp>
        <p:nvSpPr>
          <p:cNvPr id="282" name="TextBox 281">
            <a:extLst>
              <a:ext uri="{FF2B5EF4-FFF2-40B4-BE49-F238E27FC236}">
                <a16:creationId xmlns:a16="http://schemas.microsoft.com/office/drawing/2014/main" id="{5A896F8F-0101-AA43-B1A4-9F98F15B7263}"/>
              </a:ext>
            </a:extLst>
          </p:cNvPr>
          <p:cNvSpPr txBox="1"/>
          <p:nvPr/>
        </p:nvSpPr>
        <p:spPr>
          <a:xfrm>
            <a:off x="2919884" y="3375838"/>
            <a:ext cx="373820" cy="215444"/>
          </a:xfrm>
          <a:prstGeom prst="rect">
            <a:avLst/>
          </a:prstGeom>
          <a:noFill/>
        </p:spPr>
        <p:txBody>
          <a:bodyPr wrap="none" rtlCol="0">
            <a:spAutoFit/>
          </a:bodyPr>
          <a:lstStyle/>
          <a:p>
            <a:r>
              <a:rPr lang="en-US" altLang="zh-CN" sz="800" i="1" dirty="0">
                <a:latin typeface="Helvetica" pitchFamily="2" charset="0"/>
              </a:rPr>
              <a:t>LTB</a:t>
            </a:r>
            <a:endParaRPr lang="en-US" sz="800" i="1" dirty="0">
              <a:latin typeface="Helvetica" pitchFamily="2" charset="0"/>
            </a:endParaRPr>
          </a:p>
        </p:txBody>
      </p:sp>
      <p:cxnSp>
        <p:nvCxnSpPr>
          <p:cNvPr id="283" name="Straight Connector 282">
            <a:extLst>
              <a:ext uri="{FF2B5EF4-FFF2-40B4-BE49-F238E27FC236}">
                <a16:creationId xmlns:a16="http://schemas.microsoft.com/office/drawing/2014/main" id="{3F8A0D01-5002-7940-A3AC-0CD8A7DA5A3A}"/>
              </a:ext>
            </a:extLst>
          </p:cNvPr>
          <p:cNvCxnSpPr>
            <a:cxnSpLocks/>
          </p:cNvCxnSpPr>
          <p:nvPr/>
        </p:nvCxnSpPr>
        <p:spPr>
          <a:xfrm flipH="1" flipV="1">
            <a:off x="3155087" y="3542639"/>
            <a:ext cx="134567" cy="89004"/>
          </a:xfrm>
          <a:prstGeom prst="line">
            <a:avLst/>
          </a:prstGeom>
        </p:spPr>
        <p:style>
          <a:lnRef idx="1">
            <a:schemeClr val="dk1"/>
          </a:lnRef>
          <a:fillRef idx="0">
            <a:schemeClr val="dk1"/>
          </a:fillRef>
          <a:effectRef idx="0">
            <a:schemeClr val="dk1"/>
          </a:effectRef>
          <a:fontRef idx="minor">
            <a:schemeClr val="tx1"/>
          </a:fontRef>
        </p:style>
      </p:cxnSp>
      <p:sp>
        <p:nvSpPr>
          <p:cNvPr id="284" name="TextBox 283">
            <a:extLst>
              <a:ext uri="{FF2B5EF4-FFF2-40B4-BE49-F238E27FC236}">
                <a16:creationId xmlns:a16="http://schemas.microsoft.com/office/drawing/2014/main" id="{5FE9CAC2-88FA-AC4C-8331-3DDCE78DF1F2}"/>
              </a:ext>
            </a:extLst>
          </p:cNvPr>
          <p:cNvSpPr txBox="1"/>
          <p:nvPr/>
        </p:nvSpPr>
        <p:spPr>
          <a:xfrm>
            <a:off x="3716160" y="3373483"/>
            <a:ext cx="412292" cy="215444"/>
          </a:xfrm>
          <a:prstGeom prst="rect">
            <a:avLst/>
          </a:prstGeom>
          <a:noFill/>
        </p:spPr>
        <p:txBody>
          <a:bodyPr wrap="none" rtlCol="0">
            <a:spAutoFit/>
          </a:bodyPr>
          <a:lstStyle/>
          <a:p>
            <a:r>
              <a:rPr lang="en-US" altLang="zh-CN" sz="800" i="1" dirty="0">
                <a:latin typeface="Helvetica" pitchFamily="2" charset="0"/>
              </a:rPr>
              <a:t>MYC</a:t>
            </a:r>
            <a:endParaRPr lang="en-US" sz="800" i="1" dirty="0">
              <a:latin typeface="Helvetica" pitchFamily="2" charset="0"/>
            </a:endParaRPr>
          </a:p>
        </p:txBody>
      </p:sp>
      <p:cxnSp>
        <p:nvCxnSpPr>
          <p:cNvPr id="285" name="Straight Connector 284">
            <a:extLst>
              <a:ext uri="{FF2B5EF4-FFF2-40B4-BE49-F238E27FC236}">
                <a16:creationId xmlns:a16="http://schemas.microsoft.com/office/drawing/2014/main" id="{D6E5D0E0-1BC9-634B-BF6A-74626E0C8960}"/>
              </a:ext>
            </a:extLst>
          </p:cNvPr>
          <p:cNvCxnSpPr>
            <a:cxnSpLocks/>
          </p:cNvCxnSpPr>
          <p:nvPr/>
        </p:nvCxnSpPr>
        <p:spPr>
          <a:xfrm flipH="1" flipV="1">
            <a:off x="4033723" y="3549993"/>
            <a:ext cx="100637" cy="69523"/>
          </a:xfrm>
          <a:prstGeom prst="line">
            <a:avLst/>
          </a:prstGeom>
        </p:spPr>
        <p:style>
          <a:lnRef idx="1">
            <a:schemeClr val="dk1"/>
          </a:lnRef>
          <a:fillRef idx="0">
            <a:schemeClr val="dk1"/>
          </a:fillRef>
          <a:effectRef idx="0">
            <a:schemeClr val="dk1"/>
          </a:effectRef>
          <a:fontRef idx="minor">
            <a:schemeClr val="tx1"/>
          </a:fontRef>
        </p:style>
      </p:cxnSp>
      <p:sp>
        <p:nvSpPr>
          <p:cNvPr id="286" name="TextBox 285">
            <a:extLst>
              <a:ext uri="{FF2B5EF4-FFF2-40B4-BE49-F238E27FC236}">
                <a16:creationId xmlns:a16="http://schemas.microsoft.com/office/drawing/2014/main" id="{7EA624CB-9076-1646-8B4F-4878A88079D2}"/>
              </a:ext>
            </a:extLst>
          </p:cNvPr>
          <p:cNvSpPr txBox="1"/>
          <p:nvPr/>
        </p:nvSpPr>
        <p:spPr>
          <a:xfrm>
            <a:off x="4259011" y="3378863"/>
            <a:ext cx="643125" cy="215444"/>
          </a:xfrm>
          <a:prstGeom prst="rect">
            <a:avLst/>
          </a:prstGeom>
          <a:noFill/>
        </p:spPr>
        <p:txBody>
          <a:bodyPr wrap="none" rtlCol="0">
            <a:spAutoFit/>
          </a:bodyPr>
          <a:lstStyle/>
          <a:p>
            <a:r>
              <a:rPr lang="en-US" altLang="zh-CN" sz="800" i="1" dirty="0">
                <a:latin typeface="Helvetica" pitchFamily="2" charset="0"/>
              </a:rPr>
              <a:t>FAM102A</a:t>
            </a:r>
            <a:endParaRPr lang="en-US" sz="800" i="1" dirty="0">
              <a:latin typeface="Helvetica" pitchFamily="2" charset="0"/>
            </a:endParaRPr>
          </a:p>
        </p:txBody>
      </p:sp>
      <p:sp>
        <p:nvSpPr>
          <p:cNvPr id="288" name="Rectangle 287">
            <a:extLst>
              <a:ext uri="{FF2B5EF4-FFF2-40B4-BE49-F238E27FC236}">
                <a16:creationId xmlns:a16="http://schemas.microsoft.com/office/drawing/2014/main" id="{C33B36A7-4DE1-DB4E-8EDB-A9A3B8F371F4}"/>
              </a:ext>
            </a:extLst>
          </p:cNvPr>
          <p:cNvSpPr/>
          <p:nvPr/>
        </p:nvSpPr>
        <p:spPr>
          <a:xfrm rot="16200000">
            <a:off x="-299082" y="4157042"/>
            <a:ext cx="1697901" cy="338554"/>
          </a:xfrm>
          <a:prstGeom prst="rect">
            <a:avLst/>
          </a:prstGeom>
        </p:spPr>
        <p:txBody>
          <a:bodyPr wrap="none">
            <a:spAutoFit/>
          </a:bodyPr>
          <a:lstStyle/>
          <a:p>
            <a:pPr algn="ctr"/>
            <a:r>
              <a:rPr lang="en-US" altLang="zh-CN" sz="800" dirty="0">
                <a:latin typeface="Helvetica" pitchFamily="2" charset="0"/>
              </a:rPr>
              <a:t>Difference in number of samples </a:t>
            </a:r>
          </a:p>
          <a:p>
            <a:pPr algn="ctr"/>
            <a:r>
              <a:rPr lang="en-US" altLang="zh-CN" sz="800" dirty="0">
                <a:latin typeface="Helvetica" pitchFamily="2" charset="0"/>
              </a:rPr>
              <a:t>harboring mutation</a:t>
            </a:r>
            <a:endParaRPr lang="en-US" sz="800" dirty="0">
              <a:latin typeface="Helvetica" pitchFamily="2" charset="0"/>
            </a:endParaRPr>
          </a:p>
        </p:txBody>
      </p:sp>
      <p:sp>
        <p:nvSpPr>
          <p:cNvPr id="289" name="Rectangle 288">
            <a:extLst>
              <a:ext uri="{FF2B5EF4-FFF2-40B4-BE49-F238E27FC236}">
                <a16:creationId xmlns:a16="http://schemas.microsoft.com/office/drawing/2014/main" id="{B181EBE4-E67A-6D4F-A096-AB21CF893096}"/>
              </a:ext>
            </a:extLst>
          </p:cNvPr>
          <p:cNvSpPr/>
          <p:nvPr/>
        </p:nvSpPr>
        <p:spPr>
          <a:xfrm rot="16200000">
            <a:off x="577191" y="3475615"/>
            <a:ext cx="394660" cy="215444"/>
          </a:xfrm>
          <a:prstGeom prst="rect">
            <a:avLst/>
          </a:prstGeom>
        </p:spPr>
        <p:txBody>
          <a:bodyPr wrap="none">
            <a:spAutoFit/>
          </a:bodyPr>
          <a:lstStyle/>
          <a:p>
            <a:r>
              <a:rPr lang="en-US" altLang="zh-CN" sz="800" b="1" dirty="0">
                <a:latin typeface="Helvetica" pitchFamily="2" charset="0"/>
              </a:rPr>
              <a:t>DHL</a:t>
            </a:r>
            <a:endParaRPr lang="en-US" sz="800" b="1" dirty="0">
              <a:latin typeface="Helvetica" pitchFamily="2" charset="0"/>
            </a:endParaRPr>
          </a:p>
        </p:txBody>
      </p:sp>
      <p:sp>
        <p:nvSpPr>
          <p:cNvPr id="290" name="Rectangle 289">
            <a:extLst>
              <a:ext uri="{FF2B5EF4-FFF2-40B4-BE49-F238E27FC236}">
                <a16:creationId xmlns:a16="http://schemas.microsoft.com/office/drawing/2014/main" id="{759E53BE-86E4-864B-B61E-ACF5057E9330}"/>
              </a:ext>
            </a:extLst>
          </p:cNvPr>
          <p:cNvSpPr/>
          <p:nvPr/>
        </p:nvSpPr>
        <p:spPr>
          <a:xfrm rot="16200000">
            <a:off x="616347" y="4837691"/>
            <a:ext cx="309700" cy="215444"/>
          </a:xfrm>
          <a:prstGeom prst="rect">
            <a:avLst/>
          </a:prstGeom>
        </p:spPr>
        <p:txBody>
          <a:bodyPr wrap="none">
            <a:spAutoFit/>
          </a:bodyPr>
          <a:lstStyle/>
          <a:p>
            <a:r>
              <a:rPr lang="en-US" altLang="zh-CN" sz="800" b="1" dirty="0">
                <a:latin typeface="Helvetica" pitchFamily="2" charset="0"/>
              </a:rPr>
              <a:t>FL</a:t>
            </a:r>
            <a:endParaRPr lang="en-US" sz="800" b="1" dirty="0">
              <a:latin typeface="Helvetica" pitchFamily="2" charset="0"/>
            </a:endParaRPr>
          </a:p>
        </p:txBody>
      </p:sp>
      <p:sp>
        <p:nvSpPr>
          <p:cNvPr id="291" name="Rectangle 290">
            <a:extLst>
              <a:ext uri="{FF2B5EF4-FFF2-40B4-BE49-F238E27FC236}">
                <a16:creationId xmlns:a16="http://schemas.microsoft.com/office/drawing/2014/main" id="{F70BF46C-0DCA-674D-B3FE-E32C38A52A0C}"/>
              </a:ext>
            </a:extLst>
          </p:cNvPr>
          <p:cNvSpPr/>
          <p:nvPr/>
        </p:nvSpPr>
        <p:spPr>
          <a:xfrm>
            <a:off x="713194" y="3092350"/>
            <a:ext cx="386320" cy="2181687"/>
          </a:xfrm>
          <a:prstGeom prst="rect">
            <a:avLst/>
          </a:prstGeom>
        </p:spPr>
        <p:txBody>
          <a:bodyPr wrap="square">
            <a:spAutoFit/>
          </a:bodyPr>
          <a:lstStyle/>
          <a:p>
            <a:pPr algn="r">
              <a:lnSpc>
                <a:spcPct val="248000"/>
              </a:lnSpc>
            </a:pPr>
            <a:r>
              <a:rPr lang="en-US" altLang="zh-CN" sz="800" dirty="0">
                <a:latin typeface="Helvetica" pitchFamily="2" charset="0"/>
              </a:rPr>
              <a:t>6</a:t>
            </a:r>
          </a:p>
          <a:p>
            <a:pPr algn="r">
              <a:lnSpc>
                <a:spcPct val="248000"/>
              </a:lnSpc>
            </a:pPr>
            <a:r>
              <a:rPr lang="en-US" altLang="zh-CN" sz="800" dirty="0">
                <a:latin typeface="Helvetica" pitchFamily="2" charset="0"/>
              </a:rPr>
              <a:t>4</a:t>
            </a:r>
          </a:p>
          <a:p>
            <a:pPr algn="r">
              <a:lnSpc>
                <a:spcPct val="248000"/>
              </a:lnSpc>
            </a:pPr>
            <a:r>
              <a:rPr lang="en-US" altLang="zh-CN" sz="800" dirty="0">
                <a:latin typeface="Helvetica" pitchFamily="2" charset="0"/>
              </a:rPr>
              <a:t>2</a:t>
            </a:r>
          </a:p>
          <a:p>
            <a:pPr algn="r">
              <a:lnSpc>
                <a:spcPct val="248000"/>
              </a:lnSpc>
            </a:pPr>
            <a:r>
              <a:rPr lang="en-US" altLang="zh-CN" sz="800" dirty="0">
                <a:latin typeface="Helvetica" pitchFamily="2" charset="0"/>
              </a:rPr>
              <a:t>0</a:t>
            </a:r>
          </a:p>
          <a:p>
            <a:pPr algn="r">
              <a:lnSpc>
                <a:spcPct val="248000"/>
              </a:lnSpc>
            </a:pPr>
            <a:r>
              <a:rPr lang="en-US" altLang="zh-CN" sz="800" dirty="0">
                <a:latin typeface="Helvetica" pitchFamily="2" charset="0"/>
              </a:rPr>
              <a:t>-2</a:t>
            </a:r>
          </a:p>
          <a:p>
            <a:pPr algn="r">
              <a:lnSpc>
                <a:spcPct val="248000"/>
              </a:lnSpc>
            </a:pPr>
            <a:r>
              <a:rPr lang="en-US" altLang="zh-CN" sz="800" dirty="0">
                <a:latin typeface="Helvetica" pitchFamily="2" charset="0"/>
              </a:rPr>
              <a:t>-4</a:t>
            </a:r>
          </a:p>
          <a:p>
            <a:pPr algn="r">
              <a:lnSpc>
                <a:spcPct val="248000"/>
              </a:lnSpc>
            </a:pPr>
            <a:r>
              <a:rPr lang="en-US" altLang="zh-CN" sz="800" dirty="0">
                <a:latin typeface="Helvetica" pitchFamily="2" charset="0"/>
              </a:rPr>
              <a:t>-6</a:t>
            </a:r>
          </a:p>
        </p:txBody>
      </p:sp>
      <p:sp>
        <p:nvSpPr>
          <p:cNvPr id="292" name="Rectangle 291">
            <a:extLst>
              <a:ext uri="{FF2B5EF4-FFF2-40B4-BE49-F238E27FC236}">
                <a16:creationId xmlns:a16="http://schemas.microsoft.com/office/drawing/2014/main" id="{59C24CC8-AC71-424E-9BB1-DF9284465387}"/>
              </a:ext>
            </a:extLst>
          </p:cNvPr>
          <p:cNvSpPr/>
          <p:nvPr/>
        </p:nvSpPr>
        <p:spPr>
          <a:xfrm>
            <a:off x="1051749" y="5066263"/>
            <a:ext cx="1566454" cy="338554"/>
          </a:xfrm>
          <a:prstGeom prst="rect">
            <a:avLst/>
          </a:prstGeom>
        </p:spPr>
        <p:txBody>
          <a:bodyPr wrap="none">
            <a:spAutoFit/>
          </a:bodyPr>
          <a:lstStyle/>
          <a:p>
            <a:r>
              <a:rPr lang="en-US" altLang="zh-CN" sz="800" dirty="0">
                <a:solidFill>
                  <a:srgbClr val="000000"/>
                </a:solidFill>
                <a:latin typeface="Helvetica" pitchFamily="2" charset="0"/>
              </a:rPr>
              <a:t>3kb</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bins</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(n=</a:t>
            </a:r>
            <a:r>
              <a:rPr lang="zh-CN" altLang="en-US" sz="800" dirty="0">
                <a:solidFill>
                  <a:srgbClr val="000000"/>
                </a:solidFill>
                <a:latin typeface="Helvetica" pitchFamily="2" charset="0"/>
              </a:rPr>
              <a:t> </a:t>
            </a:r>
            <a:r>
              <a:rPr lang="en-HK" sz="800" dirty="0">
                <a:latin typeface="Helvetica" pitchFamily="2" charset="0"/>
              </a:rPr>
              <a:t>1</a:t>
            </a:r>
            <a:r>
              <a:rPr lang="en-US" altLang="zh-CN" sz="800" dirty="0">
                <a:latin typeface="Helvetica" pitchFamily="2" charset="0"/>
              </a:rPr>
              <a:t>,</a:t>
            </a:r>
            <a:r>
              <a:rPr lang="en-HK" sz="800" dirty="0">
                <a:latin typeface="Helvetica" pitchFamily="2" charset="0"/>
              </a:rPr>
              <a:t>029</a:t>
            </a:r>
            <a:r>
              <a:rPr lang="en-US" altLang="zh-CN" sz="800" dirty="0">
                <a:latin typeface="Helvetica" pitchFamily="2" charset="0"/>
              </a:rPr>
              <a:t>,</a:t>
            </a:r>
            <a:r>
              <a:rPr lang="en-HK" sz="800" dirty="0">
                <a:latin typeface="Helvetica" pitchFamily="2" charset="0"/>
              </a:rPr>
              <a:t>442</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3</a:t>
            </a:r>
            <a:r>
              <a:rPr lang="zh-CN" altLang="en-US" sz="800" dirty="0">
                <a:latin typeface="Helvetica" pitchFamily="2" charset="0"/>
              </a:rPr>
              <a:t> </a:t>
            </a:r>
            <a:r>
              <a:rPr lang="en-US" altLang="zh-CN" sz="800" dirty="0">
                <a:latin typeface="Helvetica" pitchFamily="2" charset="0"/>
              </a:rPr>
              <a:t>GB)</a:t>
            </a:r>
            <a:endParaRPr lang="en-HK" sz="800" dirty="0">
              <a:latin typeface="Helvetica" pitchFamily="2" charset="0"/>
            </a:endParaRPr>
          </a:p>
          <a:p>
            <a:endParaRPr lang="en-US" sz="800" dirty="0">
              <a:latin typeface="Helvetica" pitchFamily="2" charset="0"/>
            </a:endParaRPr>
          </a:p>
        </p:txBody>
      </p:sp>
      <p:cxnSp>
        <p:nvCxnSpPr>
          <p:cNvPr id="293" name="Straight Connector 292">
            <a:extLst>
              <a:ext uri="{FF2B5EF4-FFF2-40B4-BE49-F238E27FC236}">
                <a16:creationId xmlns:a16="http://schemas.microsoft.com/office/drawing/2014/main" id="{7ADE1F37-FA83-0341-8179-C3F998C8D331}"/>
              </a:ext>
            </a:extLst>
          </p:cNvPr>
          <p:cNvCxnSpPr>
            <a:cxnSpLocks/>
            <a:stCxn id="278" idx="0"/>
          </p:cNvCxnSpPr>
          <p:nvPr/>
        </p:nvCxnSpPr>
        <p:spPr>
          <a:xfrm flipV="1">
            <a:off x="3118443" y="3801478"/>
            <a:ext cx="288094" cy="470004"/>
          </a:xfrm>
          <a:prstGeom prst="line">
            <a:avLst/>
          </a:prstGeom>
        </p:spPr>
        <p:style>
          <a:lnRef idx="1">
            <a:schemeClr val="dk1"/>
          </a:lnRef>
          <a:fillRef idx="0">
            <a:schemeClr val="dk1"/>
          </a:fillRef>
          <a:effectRef idx="0">
            <a:schemeClr val="dk1"/>
          </a:effectRef>
          <a:fontRef idx="minor">
            <a:schemeClr val="tx1"/>
          </a:fontRef>
        </p:style>
      </p:cxnSp>
      <p:sp>
        <p:nvSpPr>
          <p:cNvPr id="294" name="TextBox 293">
            <a:extLst>
              <a:ext uri="{FF2B5EF4-FFF2-40B4-BE49-F238E27FC236}">
                <a16:creationId xmlns:a16="http://schemas.microsoft.com/office/drawing/2014/main" id="{CC6AAD59-B795-5E4A-97D3-C82CEF13AC02}"/>
              </a:ext>
            </a:extLst>
          </p:cNvPr>
          <p:cNvSpPr txBox="1"/>
          <p:nvPr/>
        </p:nvSpPr>
        <p:spPr>
          <a:xfrm>
            <a:off x="3284055" y="3987919"/>
            <a:ext cx="460382" cy="215444"/>
          </a:xfrm>
          <a:prstGeom prst="rect">
            <a:avLst/>
          </a:prstGeom>
          <a:noFill/>
        </p:spPr>
        <p:txBody>
          <a:bodyPr wrap="none" rtlCol="0">
            <a:spAutoFit/>
          </a:bodyPr>
          <a:lstStyle/>
          <a:p>
            <a:r>
              <a:rPr lang="en-US" altLang="zh-CN" sz="800" i="1" dirty="0">
                <a:latin typeface="Helvetica" pitchFamily="2" charset="0"/>
              </a:rPr>
              <a:t>SGK1</a:t>
            </a:r>
            <a:endParaRPr lang="en-US" sz="800" i="1" dirty="0">
              <a:latin typeface="Helvetica" pitchFamily="2" charset="0"/>
            </a:endParaRPr>
          </a:p>
        </p:txBody>
      </p:sp>
      <p:cxnSp>
        <p:nvCxnSpPr>
          <p:cNvPr id="295" name="Straight Connector 294">
            <a:extLst>
              <a:ext uri="{FF2B5EF4-FFF2-40B4-BE49-F238E27FC236}">
                <a16:creationId xmlns:a16="http://schemas.microsoft.com/office/drawing/2014/main" id="{5AF029D6-CFC0-304E-B0AA-3E71C2986D11}"/>
              </a:ext>
            </a:extLst>
          </p:cNvPr>
          <p:cNvCxnSpPr>
            <a:cxnSpLocks/>
          </p:cNvCxnSpPr>
          <p:nvPr/>
        </p:nvCxnSpPr>
        <p:spPr>
          <a:xfrm flipH="1" flipV="1">
            <a:off x="3502051" y="3636603"/>
            <a:ext cx="21948" cy="396967"/>
          </a:xfrm>
          <a:prstGeom prst="line">
            <a:avLst/>
          </a:prstGeom>
        </p:spPr>
        <p:style>
          <a:lnRef idx="1">
            <a:schemeClr val="dk1"/>
          </a:lnRef>
          <a:fillRef idx="0">
            <a:schemeClr val="dk1"/>
          </a:fillRef>
          <a:effectRef idx="0">
            <a:schemeClr val="dk1"/>
          </a:effectRef>
          <a:fontRef idx="minor">
            <a:schemeClr val="tx1"/>
          </a:fontRef>
        </p:style>
      </p:cxnSp>
      <p:sp>
        <p:nvSpPr>
          <p:cNvPr id="296" name="TextBox 295">
            <a:extLst>
              <a:ext uri="{FF2B5EF4-FFF2-40B4-BE49-F238E27FC236}">
                <a16:creationId xmlns:a16="http://schemas.microsoft.com/office/drawing/2014/main" id="{215EDA38-152B-DE45-9062-5CEFDB75A5A9}"/>
              </a:ext>
            </a:extLst>
          </p:cNvPr>
          <p:cNvSpPr txBox="1"/>
          <p:nvPr/>
        </p:nvSpPr>
        <p:spPr>
          <a:xfrm>
            <a:off x="3801175" y="3984566"/>
            <a:ext cx="380232" cy="215444"/>
          </a:xfrm>
          <a:prstGeom prst="rect">
            <a:avLst/>
          </a:prstGeom>
          <a:noFill/>
        </p:spPr>
        <p:txBody>
          <a:bodyPr wrap="none" rtlCol="0">
            <a:spAutoFit/>
          </a:bodyPr>
          <a:lstStyle/>
          <a:p>
            <a:r>
              <a:rPr lang="en-US" altLang="zh-CN" sz="800" i="1" dirty="0">
                <a:latin typeface="Helvetica" pitchFamily="2" charset="0"/>
              </a:rPr>
              <a:t>BLK</a:t>
            </a:r>
            <a:endParaRPr lang="en-US" sz="800" i="1" dirty="0">
              <a:latin typeface="Helvetica" pitchFamily="2" charset="0"/>
            </a:endParaRPr>
          </a:p>
        </p:txBody>
      </p:sp>
      <p:cxnSp>
        <p:nvCxnSpPr>
          <p:cNvPr id="297" name="Straight Connector 296">
            <a:extLst>
              <a:ext uri="{FF2B5EF4-FFF2-40B4-BE49-F238E27FC236}">
                <a16:creationId xmlns:a16="http://schemas.microsoft.com/office/drawing/2014/main" id="{AB1A248A-F9AE-424F-84FB-7C8B324F3861}"/>
              </a:ext>
            </a:extLst>
          </p:cNvPr>
          <p:cNvCxnSpPr>
            <a:cxnSpLocks/>
          </p:cNvCxnSpPr>
          <p:nvPr/>
        </p:nvCxnSpPr>
        <p:spPr>
          <a:xfrm flipV="1">
            <a:off x="4460235" y="3561873"/>
            <a:ext cx="85759" cy="75429"/>
          </a:xfrm>
          <a:prstGeom prst="line">
            <a:avLst/>
          </a:prstGeom>
        </p:spPr>
        <p:style>
          <a:lnRef idx="1">
            <a:schemeClr val="dk1"/>
          </a:lnRef>
          <a:fillRef idx="0">
            <a:schemeClr val="dk1"/>
          </a:fillRef>
          <a:effectRef idx="0">
            <a:schemeClr val="dk1"/>
          </a:effectRef>
          <a:fontRef idx="minor">
            <a:schemeClr val="tx1"/>
          </a:fontRef>
        </p:style>
      </p:cxnSp>
      <p:cxnSp>
        <p:nvCxnSpPr>
          <p:cNvPr id="298" name="Straight Connector 297">
            <a:extLst>
              <a:ext uri="{FF2B5EF4-FFF2-40B4-BE49-F238E27FC236}">
                <a16:creationId xmlns:a16="http://schemas.microsoft.com/office/drawing/2014/main" id="{6D43ECE3-19CE-E649-AB9A-A2822D30A27C}"/>
              </a:ext>
            </a:extLst>
          </p:cNvPr>
          <p:cNvCxnSpPr>
            <a:cxnSpLocks/>
            <a:stCxn id="234" idx="0"/>
          </p:cNvCxnSpPr>
          <p:nvPr/>
        </p:nvCxnSpPr>
        <p:spPr>
          <a:xfrm flipH="1" flipV="1">
            <a:off x="4993643" y="3668886"/>
            <a:ext cx="125088" cy="605506"/>
          </a:xfrm>
          <a:prstGeom prst="line">
            <a:avLst/>
          </a:prstGeom>
        </p:spPr>
        <p:style>
          <a:lnRef idx="1">
            <a:schemeClr val="dk1"/>
          </a:lnRef>
          <a:fillRef idx="0">
            <a:schemeClr val="dk1"/>
          </a:fillRef>
          <a:effectRef idx="0">
            <a:schemeClr val="dk1"/>
          </a:effectRef>
          <a:fontRef idx="minor">
            <a:schemeClr val="tx1"/>
          </a:fontRef>
        </p:style>
      </p:cxnSp>
      <p:cxnSp>
        <p:nvCxnSpPr>
          <p:cNvPr id="299" name="Straight Connector 298">
            <a:extLst>
              <a:ext uri="{FF2B5EF4-FFF2-40B4-BE49-F238E27FC236}">
                <a16:creationId xmlns:a16="http://schemas.microsoft.com/office/drawing/2014/main" id="{5D63E2D2-3BC0-B74B-A3E6-1022E1ABE0A9}"/>
              </a:ext>
            </a:extLst>
          </p:cNvPr>
          <p:cNvCxnSpPr>
            <a:cxnSpLocks/>
          </p:cNvCxnSpPr>
          <p:nvPr/>
        </p:nvCxnSpPr>
        <p:spPr>
          <a:xfrm flipH="1" flipV="1">
            <a:off x="3933874" y="3829110"/>
            <a:ext cx="52162" cy="165966"/>
          </a:xfrm>
          <a:prstGeom prst="line">
            <a:avLst/>
          </a:prstGeom>
        </p:spPr>
        <p:style>
          <a:lnRef idx="1">
            <a:schemeClr val="dk1"/>
          </a:lnRef>
          <a:fillRef idx="0">
            <a:schemeClr val="dk1"/>
          </a:fillRef>
          <a:effectRef idx="0">
            <a:schemeClr val="dk1"/>
          </a:effectRef>
          <a:fontRef idx="minor">
            <a:schemeClr val="tx1"/>
          </a:fontRef>
        </p:style>
      </p:cxnSp>
      <p:sp>
        <p:nvSpPr>
          <p:cNvPr id="300" name="TextBox 299">
            <a:extLst>
              <a:ext uri="{FF2B5EF4-FFF2-40B4-BE49-F238E27FC236}">
                <a16:creationId xmlns:a16="http://schemas.microsoft.com/office/drawing/2014/main" id="{BCA666BF-DC99-2641-9AF9-0142AE6EBECC}"/>
              </a:ext>
            </a:extLst>
          </p:cNvPr>
          <p:cNvSpPr txBox="1"/>
          <p:nvPr/>
        </p:nvSpPr>
        <p:spPr>
          <a:xfrm>
            <a:off x="5453339" y="3271204"/>
            <a:ext cx="609462" cy="215444"/>
          </a:xfrm>
          <a:prstGeom prst="rect">
            <a:avLst/>
          </a:prstGeom>
          <a:noFill/>
        </p:spPr>
        <p:txBody>
          <a:bodyPr wrap="none" rtlCol="0">
            <a:spAutoFit/>
          </a:bodyPr>
          <a:lstStyle/>
          <a:p>
            <a:r>
              <a:rPr lang="en-US" altLang="zh-CN" sz="800" i="1" dirty="0">
                <a:latin typeface="Helvetica" pitchFamily="2" charset="0"/>
              </a:rPr>
              <a:t>ZFP36L1</a:t>
            </a:r>
            <a:endParaRPr lang="en-US" sz="800" i="1" dirty="0">
              <a:latin typeface="Helvetica" pitchFamily="2" charset="0"/>
            </a:endParaRPr>
          </a:p>
        </p:txBody>
      </p:sp>
      <p:cxnSp>
        <p:nvCxnSpPr>
          <p:cNvPr id="302" name="Straight Connector 301">
            <a:extLst>
              <a:ext uri="{FF2B5EF4-FFF2-40B4-BE49-F238E27FC236}">
                <a16:creationId xmlns:a16="http://schemas.microsoft.com/office/drawing/2014/main" id="{CEF4C093-B198-5A45-890A-294D3B80BCA9}"/>
              </a:ext>
            </a:extLst>
          </p:cNvPr>
          <p:cNvCxnSpPr>
            <a:cxnSpLocks/>
          </p:cNvCxnSpPr>
          <p:nvPr/>
        </p:nvCxnSpPr>
        <p:spPr>
          <a:xfrm>
            <a:off x="5553742" y="3576776"/>
            <a:ext cx="173160" cy="60526"/>
          </a:xfrm>
          <a:prstGeom prst="line">
            <a:avLst/>
          </a:prstGeom>
        </p:spPr>
        <p:style>
          <a:lnRef idx="1">
            <a:schemeClr val="dk1"/>
          </a:lnRef>
          <a:fillRef idx="0">
            <a:schemeClr val="dk1"/>
          </a:fillRef>
          <a:effectRef idx="0">
            <a:schemeClr val="dk1"/>
          </a:effectRef>
          <a:fontRef idx="minor">
            <a:schemeClr val="tx1"/>
          </a:fontRef>
        </p:style>
      </p:cxnSp>
      <p:sp>
        <p:nvSpPr>
          <p:cNvPr id="303" name="TextBox 302">
            <a:extLst>
              <a:ext uri="{FF2B5EF4-FFF2-40B4-BE49-F238E27FC236}">
                <a16:creationId xmlns:a16="http://schemas.microsoft.com/office/drawing/2014/main" id="{74039150-FC81-DE4F-AD45-10514DB4E010}"/>
              </a:ext>
            </a:extLst>
          </p:cNvPr>
          <p:cNvSpPr txBox="1"/>
          <p:nvPr/>
        </p:nvSpPr>
        <p:spPr>
          <a:xfrm>
            <a:off x="5825765" y="3387940"/>
            <a:ext cx="447558" cy="215444"/>
          </a:xfrm>
          <a:prstGeom prst="rect">
            <a:avLst/>
          </a:prstGeom>
          <a:noFill/>
        </p:spPr>
        <p:txBody>
          <a:bodyPr wrap="none" rtlCol="0">
            <a:spAutoFit/>
          </a:bodyPr>
          <a:lstStyle/>
          <a:p>
            <a:r>
              <a:rPr lang="en-US" altLang="zh-CN" sz="800" i="1" dirty="0">
                <a:latin typeface="Helvetica" pitchFamily="2" charset="0"/>
              </a:rPr>
              <a:t>CIITA</a:t>
            </a:r>
            <a:endParaRPr lang="en-US" sz="800" i="1" dirty="0">
              <a:latin typeface="Helvetica" pitchFamily="2" charset="0"/>
            </a:endParaRPr>
          </a:p>
        </p:txBody>
      </p:sp>
      <p:cxnSp>
        <p:nvCxnSpPr>
          <p:cNvPr id="304" name="Straight Connector 303">
            <a:extLst>
              <a:ext uri="{FF2B5EF4-FFF2-40B4-BE49-F238E27FC236}">
                <a16:creationId xmlns:a16="http://schemas.microsoft.com/office/drawing/2014/main" id="{418D4F2B-29F3-DF48-B7A5-BB14F931B011}"/>
              </a:ext>
            </a:extLst>
          </p:cNvPr>
          <p:cNvCxnSpPr>
            <a:cxnSpLocks/>
          </p:cNvCxnSpPr>
          <p:nvPr/>
        </p:nvCxnSpPr>
        <p:spPr>
          <a:xfrm flipV="1">
            <a:off x="5995963" y="3546256"/>
            <a:ext cx="59382" cy="56721"/>
          </a:xfrm>
          <a:prstGeom prst="line">
            <a:avLst/>
          </a:prstGeom>
        </p:spPr>
        <p:style>
          <a:lnRef idx="1">
            <a:schemeClr val="dk1"/>
          </a:lnRef>
          <a:fillRef idx="0">
            <a:schemeClr val="dk1"/>
          </a:fillRef>
          <a:effectRef idx="0">
            <a:schemeClr val="dk1"/>
          </a:effectRef>
          <a:fontRef idx="minor">
            <a:schemeClr val="tx1"/>
          </a:fontRef>
        </p:style>
      </p:cxnSp>
      <p:sp>
        <p:nvSpPr>
          <p:cNvPr id="305" name="TextBox 304">
            <a:extLst>
              <a:ext uri="{FF2B5EF4-FFF2-40B4-BE49-F238E27FC236}">
                <a16:creationId xmlns:a16="http://schemas.microsoft.com/office/drawing/2014/main" id="{6B5A16FC-B975-B449-8822-442A887224BA}"/>
              </a:ext>
            </a:extLst>
          </p:cNvPr>
          <p:cNvSpPr txBox="1"/>
          <p:nvPr/>
        </p:nvSpPr>
        <p:spPr>
          <a:xfrm>
            <a:off x="998575" y="3972553"/>
            <a:ext cx="756938" cy="215444"/>
          </a:xfrm>
          <a:prstGeom prst="rect">
            <a:avLst/>
          </a:prstGeom>
          <a:noFill/>
        </p:spPr>
        <p:txBody>
          <a:bodyPr wrap="none" rtlCol="0">
            <a:spAutoFit/>
          </a:bodyPr>
          <a:lstStyle/>
          <a:p>
            <a:r>
              <a:rPr lang="en-US" altLang="zh-CN" sz="800" i="1" dirty="0">
                <a:latin typeface="Helvetica" pitchFamily="2" charset="0"/>
              </a:rPr>
              <a:t>MIR3681HG</a:t>
            </a:r>
            <a:endParaRPr lang="en-US" sz="800" i="1" dirty="0">
              <a:latin typeface="Helvetica" pitchFamily="2" charset="0"/>
            </a:endParaRPr>
          </a:p>
        </p:txBody>
      </p:sp>
      <p:cxnSp>
        <p:nvCxnSpPr>
          <p:cNvPr id="306" name="Straight Connector 305">
            <a:extLst>
              <a:ext uri="{FF2B5EF4-FFF2-40B4-BE49-F238E27FC236}">
                <a16:creationId xmlns:a16="http://schemas.microsoft.com/office/drawing/2014/main" id="{4A0BCB23-0A3A-8E48-959E-F1104F9A8BE2}"/>
              </a:ext>
            </a:extLst>
          </p:cNvPr>
          <p:cNvCxnSpPr>
            <a:cxnSpLocks/>
          </p:cNvCxnSpPr>
          <p:nvPr/>
        </p:nvCxnSpPr>
        <p:spPr>
          <a:xfrm flipV="1">
            <a:off x="1490012" y="3827099"/>
            <a:ext cx="83010" cy="152278"/>
          </a:xfrm>
          <a:prstGeom prst="line">
            <a:avLst/>
          </a:prstGeom>
        </p:spPr>
        <p:style>
          <a:lnRef idx="1">
            <a:schemeClr val="dk1"/>
          </a:lnRef>
          <a:fillRef idx="0">
            <a:schemeClr val="dk1"/>
          </a:fillRef>
          <a:effectRef idx="0">
            <a:schemeClr val="dk1"/>
          </a:effectRef>
          <a:fontRef idx="minor">
            <a:schemeClr val="tx1"/>
          </a:fontRef>
        </p:style>
      </p:cxnSp>
      <p:sp>
        <p:nvSpPr>
          <p:cNvPr id="307" name="TextBox 306">
            <a:extLst>
              <a:ext uri="{FF2B5EF4-FFF2-40B4-BE49-F238E27FC236}">
                <a16:creationId xmlns:a16="http://schemas.microsoft.com/office/drawing/2014/main" id="{E47B2448-1CF3-6D47-BE2C-32BFFD19144C}"/>
              </a:ext>
            </a:extLst>
          </p:cNvPr>
          <p:cNvSpPr txBox="1"/>
          <p:nvPr/>
        </p:nvSpPr>
        <p:spPr>
          <a:xfrm>
            <a:off x="2452308" y="3366484"/>
            <a:ext cx="553357" cy="215444"/>
          </a:xfrm>
          <a:prstGeom prst="rect">
            <a:avLst/>
          </a:prstGeom>
          <a:noFill/>
        </p:spPr>
        <p:txBody>
          <a:bodyPr wrap="none" rtlCol="0">
            <a:spAutoFit/>
          </a:bodyPr>
          <a:lstStyle/>
          <a:p>
            <a:r>
              <a:rPr lang="en-US" altLang="zh-CN" sz="800" i="1" dirty="0">
                <a:latin typeface="Helvetica" pitchFamily="2" charset="0"/>
              </a:rPr>
              <a:t>SEL1L3</a:t>
            </a:r>
            <a:endParaRPr lang="en-US" sz="800" i="1" dirty="0">
              <a:latin typeface="Helvetica" pitchFamily="2" charset="0"/>
            </a:endParaRPr>
          </a:p>
        </p:txBody>
      </p:sp>
      <p:cxnSp>
        <p:nvCxnSpPr>
          <p:cNvPr id="308" name="Straight Connector 307">
            <a:extLst>
              <a:ext uri="{FF2B5EF4-FFF2-40B4-BE49-F238E27FC236}">
                <a16:creationId xmlns:a16="http://schemas.microsoft.com/office/drawing/2014/main" id="{F6496EF8-7024-1840-9FA6-88B981354770}"/>
              </a:ext>
            </a:extLst>
          </p:cNvPr>
          <p:cNvCxnSpPr>
            <a:cxnSpLocks/>
          </p:cNvCxnSpPr>
          <p:nvPr/>
        </p:nvCxnSpPr>
        <p:spPr>
          <a:xfrm>
            <a:off x="2548151" y="3643289"/>
            <a:ext cx="202910" cy="630549"/>
          </a:xfrm>
          <a:prstGeom prst="line">
            <a:avLst/>
          </a:prstGeom>
        </p:spPr>
        <p:style>
          <a:lnRef idx="1">
            <a:schemeClr val="dk1"/>
          </a:lnRef>
          <a:fillRef idx="0">
            <a:schemeClr val="dk1"/>
          </a:fillRef>
          <a:effectRef idx="0">
            <a:schemeClr val="dk1"/>
          </a:effectRef>
          <a:fontRef idx="minor">
            <a:schemeClr val="tx1"/>
          </a:fontRef>
        </p:style>
      </p:cxnSp>
      <p:cxnSp>
        <p:nvCxnSpPr>
          <p:cNvPr id="309" name="Straight Arrow Connector 308">
            <a:extLst>
              <a:ext uri="{FF2B5EF4-FFF2-40B4-BE49-F238E27FC236}">
                <a16:creationId xmlns:a16="http://schemas.microsoft.com/office/drawing/2014/main" id="{26526935-AF68-9942-858E-446796285DDB}"/>
              </a:ext>
            </a:extLst>
          </p:cNvPr>
          <p:cNvCxnSpPr/>
          <p:nvPr/>
        </p:nvCxnSpPr>
        <p:spPr>
          <a:xfrm>
            <a:off x="771197" y="3734396"/>
            <a:ext cx="0" cy="1103998"/>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225" name="TextBox 224">
            <a:extLst>
              <a:ext uri="{FF2B5EF4-FFF2-40B4-BE49-F238E27FC236}">
                <a16:creationId xmlns:a16="http://schemas.microsoft.com/office/drawing/2014/main" id="{461C06D5-8B1A-9C44-8461-6D4116D7D194}"/>
              </a:ext>
            </a:extLst>
          </p:cNvPr>
          <p:cNvSpPr txBox="1"/>
          <p:nvPr/>
        </p:nvSpPr>
        <p:spPr>
          <a:xfrm>
            <a:off x="1909060" y="3979121"/>
            <a:ext cx="638316" cy="215444"/>
          </a:xfrm>
          <a:prstGeom prst="rect">
            <a:avLst/>
          </a:prstGeom>
          <a:noFill/>
        </p:spPr>
        <p:txBody>
          <a:bodyPr wrap="none" rtlCol="0">
            <a:spAutoFit/>
          </a:bodyPr>
          <a:lstStyle/>
          <a:p>
            <a:r>
              <a:rPr lang="en-US" altLang="zh-CN" sz="800" i="1" dirty="0">
                <a:latin typeface="Helvetica" pitchFamily="2" charset="0"/>
              </a:rPr>
              <a:t>ST6GAL1</a:t>
            </a:r>
            <a:endParaRPr lang="en-US" sz="800" i="1" dirty="0">
              <a:latin typeface="Helvetica" pitchFamily="2" charset="0"/>
            </a:endParaRPr>
          </a:p>
        </p:txBody>
      </p:sp>
      <p:cxnSp>
        <p:nvCxnSpPr>
          <p:cNvPr id="226" name="Straight Connector 225">
            <a:extLst>
              <a:ext uri="{FF2B5EF4-FFF2-40B4-BE49-F238E27FC236}">
                <a16:creationId xmlns:a16="http://schemas.microsoft.com/office/drawing/2014/main" id="{C7BCFAFF-855D-D445-952C-02BBBEB0C7F8}"/>
              </a:ext>
            </a:extLst>
          </p:cNvPr>
          <p:cNvCxnSpPr>
            <a:cxnSpLocks/>
          </p:cNvCxnSpPr>
          <p:nvPr/>
        </p:nvCxnSpPr>
        <p:spPr>
          <a:xfrm flipV="1">
            <a:off x="2295883" y="3829903"/>
            <a:ext cx="116380" cy="183556"/>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1A26CF3C-0BDB-094E-826A-3DDAD22DD195}"/>
              </a:ext>
            </a:extLst>
          </p:cNvPr>
          <p:cNvCxnSpPr>
            <a:cxnSpLocks/>
            <a:stCxn id="228" idx="0"/>
          </p:cNvCxnSpPr>
          <p:nvPr/>
        </p:nvCxnSpPr>
        <p:spPr>
          <a:xfrm flipV="1">
            <a:off x="3673259" y="3813270"/>
            <a:ext cx="114486" cy="463290"/>
          </a:xfrm>
          <a:prstGeom prst="line">
            <a:avLst/>
          </a:prstGeom>
        </p:spPr>
        <p:style>
          <a:lnRef idx="1">
            <a:schemeClr val="dk1"/>
          </a:lnRef>
          <a:fillRef idx="0">
            <a:schemeClr val="dk1"/>
          </a:fillRef>
          <a:effectRef idx="0">
            <a:schemeClr val="dk1"/>
          </a:effectRef>
          <a:fontRef idx="minor">
            <a:schemeClr val="tx1"/>
          </a:fontRef>
        </p:style>
      </p:cxnSp>
      <p:sp>
        <p:nvSpPr>
          <p:cNvPr id="228" name="TextBox 227">
            <a:extLst>
              <a:ext uri="{FF2B5EF4-FFF2-40B4-BE49-F238E27FC236}">
                <a16:creationId xmlns:a16="http://schemas.microsoft.com/office/drawing/2014/main" id="{1B24D5A1-17F1-4940-81B7-DC7EF3C539CC}"/>
              </a:ext>
            </a:extLst>
          </p:cNvPr>
          <p:cNvSpPr txBox="1"/>
          <p:nvPr/>
        </p:nvSpPr>
        <p:spPr>
          <a:xfrm>
            <a:off x="3389367" y="4276560"/>
            <a:ext cx="567784" cy="215444"/>
          </a:xfrm>
          <a:prstGeom prst="rect">
            <a:avLst/>
          </a:prstGeom>
          <a:noFill/>
        </p:spPr>
        <p:txBody>
          <a:bodyPr wrap="none" rtlCol="0">
            <a:spAutoFit/>
          </a:bodyPr>
          <a:lstStyle/>
          <a:p>
            <a:r>
              <a:rPr lang="en-US" altLang="zh-CN" sz="800" i="1" dirty="0">
                <a:latin typeface="Helvetica" pitchFamily="2" charset="0"/>
              </a:rPr>
              <a:t>IMMP2L</a:t>
            </a:r>
            <a:endParaRPr lang="en-US" sz="800" i="1" dirty="0">
              <a:latin typeface="Helvetica" pitchFamily="2" charset="0"/>
            </a:endParaRPr>
          </a:p>
        </p:txBody>
      </p:sp>
      <p:sp>
        <p:nvSpPr>
          <p:cNvPr id="229" name="TextBox 228">
            <a:extLst>
              <a:ext uri="{FF2B5EF4-FFF2-40B4-BE49-F238E27FC236}">
                <a16:creationId xmlns:a16="http://schemas.microsoft.com/office/drawing/2014/main" id="{B3647102-9A58-6449-9855-81CBB4325EE5}"/>
              </a:ext>
            </a:extLst>
          </p:cNvPr>
          <p:cNvSpPr txBox="1"/>
          <p:nvPr/>
        </p:nvSpPr>
        <p:spPr>
          <a:xfrm>
            <a:off x="4021697" y="4645603"/>
            <a:ext cx="532518" cy="215444"/>
          </a:xfrm>
          <a:prstGeom prst="rect">
            <a:avLst/>
          </a:prstGeom>
          <a:noFill/>
        </p:spPr>
        <p:txBody>
          <a:bodyPr wrap="none" rtlCol="0">
            <a:spAutoFit/>
          </a:bodyPr>
          <a:lstStyle/>
          <a:p>
            <a:r>
              <a:rPr lang="en-US" altLang="zh-CN" sz="800" i="1" dirty="0">
                <a:latin typeface="Helvetica" pitchFamily="2" charset="0"/>
              </a:rPr>
              <a:t>CCNE2</a:t>
            </a:r>
            <a:endParaRPr lang="en-US" sz="800" i="1" dirty="0">
              <a:latin typeface="Helvetica" pitchFamily="2" charset="0"/>
            </a:endParaRPr>
          </a:p>
        </p:txBody>
      </p:sp>
      <p:sp>
        <p:nvSpPr>
          <p:cNvPr id="230" name="TextBox 229">
            <a:extLst>
              <a:ext uri="{FF2B5EF4-FFF2-40B4-BE49-F238E27FC236}">
                <a16:creationId xmlns:a16="http://schemas.microsoft.com/office/drawing/2014/main" id="{F3F312CD-796C-5A44-8083-C8DAE26FFDB0}"/>
              </a:ext>
            </a:extLst>
          </p:cNvPr>
          <p:cNvSpPr txBox="1"/>
          <p:nvPr/>
        </p:nvSpPr>
        <p:spPr>
          <a:xfrm>
            <a:off x="3859794" y="4275750"/>
            <a:ext cx="856325" cy="215444"/>
          </a:xfrm>
          <a:prstGeom prst="rect">
            <a:avLst/>
          </a:prstGeom>
          <a:noFill/>
        </p:spPr>
        <p:txBody>
          <a:bodyPr wrap="none" rtlCol="0">
            <a:spAutoFit/>
          </a:bodyPr>
          <a:lstStyle/>
          <a:p>
            <a:r>
              <a:rPr lang="en-US" altLang="zh-CN" sz="800" i="1" dirty="0">
                <a:latin typeface="Helvetica" pitchFamily="2" charset="0"/>
              </a:rPr>
              <a:t>PALM2AKAP2</a:t>
            </a:r>
            <a:endParaRPr lang="en-US" sz="800" i="1" dirty="0">
              <a:latin typeface="Helvetica" pitchFamily="2" charset="0"/>
            </a:endParaRPr>
          </a:p>
        </p:txBody>
      </p:sp>
      <p:cxnSp>
        <p:nvCxnSpPr>
          <p:cNvPr id="231" name="Straight Connector 230">
            <a:extLst>
              <a:ext uri="{FF2B5EF4-FFF2-40B4-BE49-F238E27FC236}">
                <a16:creationId xmlns:a16="http://schemas.microsoft.com/office/drawing/2014/main" id="{6BE4DDAA-658C-B544-857B-0285DAEFDFB9}"/>
              </a:ext>
            </a:extLst>
          </p:cNvPr>
          <p:cNvCxnSpPr>
            <a:cxnSpLocks/>
          </p:cNvCxnSpPr>
          <p:nvPr/>
        </p:nvCxnSpPr>
        <p:spPr>
          <a:xfrm flipV="1">
            <a:off x="4174727" y="3642800"/>
            <a:ext cx="230445" cy="646850"/>
          </a:xfrm>
          <a:prstGeom prst="line">
            <a:avLst/>
          </a:prstGeom>
        </p:spPr>
        <p:style>
          <a:lnRef idx="1">
            <a:schemeClr val="dk1"/>
          </a:lnRef>
          <a:fillRef idx="0">
            <a:schemeClr val="dk1"/>
          </a:fillRef>
          <a:effectRef idx="0">
            <a:schemeClr val="dk1"/>
          </a:effectRef>
          <a:fontRef idx="minor">
            <a:schemeClr val="tx1"/>
          </a:fontRef>
        </p:style>
      </p:cxnSp>
      <p:sp>
        <p:nvSpPr>
          <p:cNvPr id="232" name="TextBox 231">
            <a:extLst>
              <a:ext uri="{FF2B5EF4-FFF2-40B4-BE49-F238E27FC236}">
                <a16:creationId xmlns:a16="http://schemas.microsoft.com/office/drawing/2014/main" id="{74841555-2A4F-DF4D-A4B4-5215FF1B53F6}"/>
              </a:ext>
            </a:extLst>
          </p:cNvPr>
          <p:cNvSpPr txBox="1"/>
          <p:nvPr/>
        </p:nvSpPr>
        <p:spPr>
          <a:xfrm>
            <a:off x="4307199" y="3984566"/>
            <a:ext cx="453970" cy="215444"/>
          </a:xfrm>
          <a:prstGeom prst="rect">
            <a:avLst/>
          </a:prstGeom>
          <a:noFill/>
        </p:spPr>
        <p:txBody>
          <a:bodyPr wrap="none" rtlCol="0">
            <a:spAutoFit/>
          </a:bodyPr>
          <a:lstStyle/>
          <a:p>
            <a:r>
              <a:rPr lang="en-US" altLang="zh-CN" sz="800" i="1" dirty="0">
                <a:latin typeface="Helvetica" pitchFamily="2" charset="0"/>
              </a:rPr>
              <a:t>LHPP</a:t>
            </a:r>
            <a:endParaRPr lang="en-US" sz="800" i="1" dirty="0">
              <a:latin typeface="Helvetica" pitchFamily="2" charset="0"/>
            </a:endParaRPr>
          </a:p>
        </p:txBody>
      </p:sp>
      <p:cxnSp>
        <p:nvCxnSpPr>
          <p:cNvPr id="233" name="Straight Connector 232">
            <a:extLst>
              <a:ext uri="{FF2B5EF4-FFF2-40B4-BE49-F238E27FC236}">
                <a16:creationId xmlns:a16="http://schemas.microsoft.com/office/drawing/2014/main" id="{D8024DE5-8567-004D-987B-0169CE56FCBD}"/>
              </a:ext>
            </a:extLst>
          </p:cNvPr>
          <p:cNvCxnSpPr>
            <a:cxnSpLocks/>
          </p:cNvCxnSpPr>
          <p:nvPr/>
        </p:nvCxnSpPr>
        <p:spPr>
          <a:xfrm flipV="1">
            <a:off x="4619367" y="3812960"/>
            <a:ext cx="85658" cy="214320"/>
          </a:xfrm>
          <a:prstGeom prst="line">
            <a:avLst/>
          </a:prstGeom>
        </p:spPr>
        <p:style>
          <a:lnRef idx="1">
            <a:schemeClr val="dk1"/>
          </a:lnRef>
          <a:fillRef idx="0">
            <a:schemeClr val="dk1"/>
          </a:fillRef>
          <a:effectRef idx="0">
            <a:schemeClr val="dk1"/>
          </a:effectRef>
          <a:fontRef idx="minor">
            <a:schemeClr val="tx1"/>
          </a:fontRef>
        </p:style>
      </p:cxnSp>
      <p:sp>
        <p:nvSpPr>
          <p:cNvPr id="234" name="TextBox 233">
            <a:extLst>
              <a:ext uri="{FF2B5EF4-FFF2-40B4-BE49-F238E27FC236}">
                <a16:creationId xmlns:a16="http://schemas.microsoft.com/office/drawing/2014/main" id="{7E6962B9-25BF-9B4B-A633-0763520269C2}"/>
              </a:ext>
            </a:extLst>
          </p:cNvPr>
          <p:cNvSpPr txBox="1"/>
          <p:nvPr/>
        </p:nvSpPr>
        <p:spPr>
          <a:xfrm>
            <a:off x="4791558" y="4274392"/>
            <a:ext cx="654346" cy="215444"/>
          </a:xfrm>
          <a:prstGeom prst="rect">
            <a:avLst/>
          </a:prstGeom>
          <a:noFill/>
        </p:spPr>
        <p:txBody>
          <a:bodyPr wrap="none" rtlCol="0">
            <a:spAutoFit/>
          </a:bodyPr>
          <a:lstStyle/>
          <a:p>
            <a:pPr algn="ctr"/>
            <a:r>
              <a:rPr lang="en-US" altLang="zh-CN" sz="800" i="1" dirty="0">
                <a:latin typeface="Helvetica" pitchFamily="2" charset="0"/>
              </a:rPr>
              <a:t>POU2AF1</a:t>
            </a:r>
            <a:endParaRPr lang="en-US" sz="800" i="1" dirty="0">
              <a:latin typeface="Helvetica" pitchFamily="2" charset="0"/>
            </a:endParaRPr>
          </a:p>
        </p:txBody>
      </p:sp>
      <p:sp>
        <p:nvSpPr>
          <p:cNvPr id="235" name="TextBox 234">
            <a:extLst>
              <a:ext uri="{FF2B5EF4-FFF2-40B4-BE49-F238E27FC236}">
                <a16:creationId xmlns:a16="http://schemas.microsoft.com/office/drawing/2014/main" id="{C6A6EA50-244F-E04B-880E-2BF45E0B7A3C}"/>
              </a:ext>
            </a:extLst>
          </p:cNvPr>
          <p:cNvSpPr txBox="1"/>
          <p:nvPr/>
        </p:nvSpPr>
        <p:spPr>
          <a:xfrm>
            <a:off x="4864482" y="3373483"/>
            <a:ext cx="588282" cy="215444"/>
          </a:xfrm>
          <a:prstGeom prst="rect">
            <a:avLst/>
          </a:prstGeom>
          <a:noFill/>
        </p:spPr>
        <p:txBody>
          <a:bodyPr wrap="square" rtlCol="0">
            <a:spAutoFit/>
          </a:bodyPr>
          <a:lstStyle/>
          <a:p>
            <a:r>
              <a:rPr lang="en-US" altLang="zh-CN" sz="800" i="1" dirty="0">
                <a:latin typeface="Helvetica" pitchFamily="2" charset="0"/>
              </a:rPr>
              <a:t>DTX1</a:t>
            </a:r>
            <a:endParaRPr lang="en-US" sz="800" i="1" dirty="0">
              <a:latin typeface="Helvetica" pitchFamily="2" charset="0"/>
            </a:endParaRPr>
          </a:p>
        </p:txBody>
      </p:sp>
      <p:cxnSp>
        <p:nvCxnSpPr>
          <p:cNvPr id="236" name="Straight Connector 235">
            <a:extLst>
              <a:ext uri="{FF2B5EF4-FFF2-40B4-BE49-F238E27FC236}">
                <a16:creationId xmlns:a16="http://schemas.microsoft.com/office/drawing/2014/main" id="{04372F79-7740-0440-9202-799DD4E4CA3C}"/>
              </a:ext>
            </a:extLst>
          </p:cNvPr>
          <p:cNvCxnSpPr>
            <a:cxnSpLocks/>
          </p:cNvCxnSpPr>
          <p:nvPr/>
        </p:nvCxnSpPr>
        <p:spPr>
          <a:xfrm>
            <a:off x="5096570" y="3544170"/>
            <a:ext cx="151468" cy="91180"/>
          </a:xfrm>
          <a:prstGeom prst="line">
            <a:avLst/>
          </a:prstGeom>
        </p:spPr>
        <p:style>
          <a:lnRef idx="1">
            <a:schemeClr val="dk1"/>
          </a:lnRef>
          <a:fillRef idx="0">
            <a:schemeClr val="dk1"/>
          </a:fillRef>
          <a:effectRef idx="0">
            <a:schemeClr val="dk1"/>
          </a:effectRef>
          <a:fontRef idx="minor">
            <a:schemeClr val="tx1"/>
          </a:fontRef>
        </p:style>
      </p:cxnSp>
      <p:sp>
        <p:nvSpPr>
          <p:cNvPr id="237" name="TextBox 236">
            <a:extLst>
              <a:ext uri="{FF2B5EF4-FFF2-40B4-BE49-F238E27FC236}">
                <a16:creationId xmlns:a16="http://schemas.microsoft.com/office/drawing/2014/main" id="{564B47FB-2131-6447-B4DC-0C09AC54EAC5}"/>
              </a:ext>
            </a:extLst>
          </p:cNvPr>
          <p:cNvSpPr txBox="1"/>
          <p:nvPr/>
        </p:nvSpPr>
        <p:spPr>
          <a:xfrm>
            <a:off x="5182573" y="3415695"/>
            <a:ext cx="781519" cy="215444"/>
          </a:xfrm>
          <a:prstGeom prst="rect">
            <a:avLst/>
          </a:prstGeom>
          <a:noFill/>
        </p:spPr>
        <p:txBody>
          <a:bodyPr wrap="square" rtlCol="0">
            <a:spAutoFit/>
          </a:bodyPr>
          <a:lstStyle/>
          <a:p>
            <a:r>
              <a:rPr lang="en-US" altLang="zh-CN" sz="800" i="1" dirty="0">
                <a:latin typeface="Helvetica" pitchFamily="2" charset="0"/>
              </a:rPr>
              <a:t>TCL1A</a:t>
            </a:r>
            <a:endParaRPr lang="en-US" sz="800" i="1" dirty="0">
              <a:latin typeface="Helvetica" pitchFamily="2" charset="0"/>
            </a:endParaRPr>
          </a:p>
        </p:txBody>
      </p:sp>
      <p:cxnSp>
        <p:nvCxnSpPr>
          <p:cNvPr id="238" name="Straight Connector 237">
            <a:extLst>
              <a:ext uri="{FF2B5EF4-FFF2-40B4-BE49-F238E27FC236}">
                <a16:creationId xmlns:a16="http://schemas.microsoft.com/office/drawing/2014/main" id="{E02F989D-1868-FA44-AC08-69F1A4BEF2C1}"/>
              </a:ext>
            </a:extLst>
          </p:cNvPr>
          <p:cNvCxnSpPr>
            <a:cxnSpLocks/>
          </p:cNvCxnSpPr>
          <p:nvPr/>
        </p:nvCxnSpPr>
        <p:spPr>
          <a:xfrm flipH="1" flipV="1">
            <a:off x="5764382" y="3649007"/>
            <a:ext cx="36968" cy="335559"/>
          </a:xfrm>
          <a:prstGeom prst="line">
            <a:avLst/>
          </a:prstGeom>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E84A36E4-5E37-B14B-8B1F-AD61AC931461}"/>
              </a:ext>
            </a:extLst>
          </p:cNvPr>
          <p:cNvCxnSpPr>
            <a:cxnSpLocks/>
          </p:cNvCxnSpPr>
          <p:nvPr/>
        </p:nvCxnSpPr>
        <p:spPr>
          <a:xfrm flipH="1" flipV="1">
            <a:off x="5753032" y="3810367"/>
            <a:ext cx="47147" cy="175307"/>
          </a:xfrm>
          <a:prstGeom prst="line">
            <a:avLst/>
          </a:prstGeom>
        </p:spPr>
        <p:style>
          <a:lnRef idx="1">
            <a:schemeClr val="dk1"/>
          </a:lnRef>
          <a:fillRef idx="0">
            <a:schemeClr val="dk1"/>
          </a:fillRef>
          <a:effectRef idx="0">
            <a:schemeClr val="dk1"/>
          </a:effectRef>
          <a:fontRef idx="minor">
            <a:schemeClr val="tx1"/>
          </a:fontRef>
        </p:style>
      </p:cxnSp>
      <p:sp>
        <p:nvSpPr>
          <p:cNvPr id="240" name="TextBox 239">
            <a:extLst>
              <a:ext uri="{FF2B5EF4-FFF2-40B4-BE49-F238E27FC236}">
                <a16:creationId xmlns:a16="http://schemas.microsoft.com/office/drawing/2014/main" id="{E90CCCE3-5DB0-9749-A3A0-39FD1A7F14CC}"/>
              </a:ext>
            </a:extLst>
          </p:cNvPr>
          <p:cNvSpPr txBox="1"/>
          <p:nvPr/>
        </p:nvSpPr>
        <p:spPr>
          <a:xfrm>
            <a:off x="5611585" y="3969010"/>
            <a:ext cx="445386" cy="215444"/>
          </a:xfrm>
          <a:prstGeom prst="rect">
            <a:avLst/>
          </a:prstGeom>
          <a:noFill/>
        </p:spPr>
        <p:txBody>
          <a:bodyPr wrap="square" rtlCol="0">
            <a:spAutoFit/>
          </a:bodyPr>
          <a:lstStyle/>
          <a:p>
            <a:r>
              <a:rPr lang="en-US" altLang="zh-CN" sz="800" i="1" dirty="0" err="1">
                <a:latin typeface="Helvetica" pitchFamily="2" charset="0"/>
              </a:rPr>
              <a:t>IgH</a:t>
            </a:r>
            <a:endParaRPr lang="en-US" sz="800" i="1" dirty="0">
              <a:latin typeface="Helvetica" pitchFamily="2" charset="0"/>
            </a:endParaRPr>
          </a:p>
        </p:txBody>
      </p:sp>
      <p:cxnSp>
        <p:nvCxnSpPr>
          <p:cNvPr id="241" name="Straight Connector 240">
            <a:extLst>
              <a:ext uri="{FF2B5EF4-FFF2-40B4-BE49-F238E27FC236}">
                <a16:creationId xmlns:a16="http://schemas.microsoft.com/office/drawing/2014/main" id="{A5ED6729-361A-6147-B635-B4EF472D21C7}"/>
              </a:ext>
            </a:extLst>
          </p:cNvPr>
          <p:cNvCxnSpPr>
            <a:cxnSpLocks/>
          </p:cNvCxnSpPr>
          <p:nvPr/>
        </p:nvCxnSpPr>
        <p:spPr>
          <a:xfrm flipH="1" flipV="1">
            <a:off x="5970135" y="3660248"/>
            <a:ext cx="83910" cy="340551"/>
          </a:xfrm>
          <a:prstGeom prst="line">
            <a:avLst/>
          </a:prstGeom>
        </p:spPr>
        <p:style>
          <a:lnRef idx="1">
            <a:schemeClr val="dk1"/>
          </a:lnRef>
          <a:fillRef idx="0">
            <a:schemeClr val="dk1"/>
          </a:fillRef>
          <a:effectRef idx="0">
            <a:schemeClr val="dk1"/>
          </a:effectRef>
          <a:fontRef idx="minor">
            <a:schemeClr val="tx1"/>
          </a:fontRef>
        </p:style>
      </p:cxnSp>
      <p:sp>
        <p:nvSpPr>
          <p:cNvPr id="242" name="TextBox 241">
            <a:extLst>
              <a:ext uri="{FF2B5EF4-FFF2-40B4-BE49-F238E27FC236}">
                <a16:creationId xmlns:a16="http://schemas.microsoft.com/office/drawing/2014/main" id="{513E2ADC-2E80-CF43-80BF-636604764568}"/>
              </a:ext>
            </a:extLst>
          </p:cNvPr>
          <p:cNvSpPr txBox="1"/>
          <p:nvPr/>
        </p:nvSpPr>
        <p:spPr>
          <a:xfrm>
            <a:off x="5875463" y="3975351"/>
            <a:ext cx="534121" cy="215444"/>
          </a:xfrm>
          <a:prstGeom prst="rect">
            <a:avLst/>
          </a:prstGeom>
          <a:noFill/>
        </p:spPr>
        <p:txBody>
          <a:bodyPr wrap="none" rtlCol="0">
            <a:spAutoFit/>
          </a:bodyPr>
          <a:lstStyle/>
          <a:p>
            <a:r>
              <a:rPr lang="en-US" altLang="zh-CN" sz="800" i="1" dirty="0">
                <a:latin typeface="Helvetica" pitchFamily="2" charset="0"/>
              </a:rPr>
              <a:t>SOCS1</a:t>
            </a:r>
            <a:endParaRPr lang="en-US" sz="800" i="1" dirty="0">
              <a:latin typeface="Helvetica" pitchFamily="2" charset="0"/>
            </a:endParaRPr>
          </a:p>
        </p:txBody>
      </p:sp>
      <p:cxnSp>
        <p:nvCxnSpPr>
          <p:cNvPr id="243" name="Straight Connector 242">
            <a:extLst>
              <a:ext uri="{FF2B5EF4-FFF2-40B4-BE49-F238E27FC236}">
                <a16:creationId xmlns:a16="http://schemas.microsoft.com/office/drawing/2014/main" id="{0E9CF4E9-9F1D-0142-ABA9-47617A6E47C3}"/>
              </a:ext>
            </a:extLst>
          </p:cNvPr>
          <p:cNvCxnSpPr>
            <a:cxnSpLocks/>
          </p:cNvCxnSpPr>
          <p:nvPr/>
        </p:nvCxnSpPr>
        <p:spPr>
          <a:xfrm flipH="1" flipV="1">
            <a:off x="6271734" y="3826509"/>
            <a:ext cx="122426" cy="441916"/>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F4016C2E-855B-A441-A00B-54F27B3D1040}"/>
              </a:ext>
            </a:extLst>
          </p:cNvPr>
          <p:cNvSpPr txBox="1"/>
          <p:nvPr/>
        </p:nvSpPr>
        <p:spPr>
          <a:xfrm>
            <a:off x="6166648" y="4274863"/>
            <a:ext cx="609936" cy="215444"/>
          </a:xfrm>
          <a:prstGeom prst="rect">
            <a:avLst/>
          </a:prstGeom>
          <a:noFill/>
        </p:spPr>
        <p:txBody>
          <a:bodyPr wrap="square" rtlCol="0">
            <a:spAutoFit/>
          </a:bodyPr>
          <a:lstStyle/>
          <a:p>
            <a:r>
              <a:rPr lang="en-US" altLang="zh-CN" sz="800" i="1" dirty="0">
                <a:latin typeface="Helvetica" pitchFamily="2" charset="0"/>
              </a:rPr>
              <a:t>VMP1</a:t>
            </a:r>
            <a:endParaRPr lang="en-US" sz="800" i="1" dirty="0">
              <a:latin typeface="Helvetica" pitchFamily="2" charset="0"/>
            </a:endParaRPr>
          </a:p>
        </p:txBody>
      </p:sp>
      <p:sp>
        <p:nvSpPr>
          <p:cNvPr id="245" name="TextBox 244">
            <a:extLst>
              <a:ext uri="{FF2B5EF4-FFF2-40B4-BE49-F238E27FC236}">
                <a16:creationId xmlns:a16="http://schemas.microsoft.com/office/drawing/2014/main" id="{7A9B4BD8-0086-B644-AA9E-9BBF9781FC46}"/>
              </a:ext>
            </a:extLst>
          </p:cNvPr>
          <p:cNvSpPr txBox="1"/>
          <p:nvPr/>
        </p:nvSpPr>
        <p:spPr>
          <a:xfrm>
            <a:off x="6486485" y="3387104"/>
            <a:ext cx="511679" cy="215444"/>
          </a:xfrm>
          <a:prstGeom prst="rect">
            <a:avLst/>
          </a:prstGeom>
          <a:noFill/>
        </p:spPr>
        <p:txBody>
          <a:bodyPr wrap="none" rtlCol="0">
            <a:spAutoFit/>
          </a:bodyPr>
          <a:lstStyle/>
          <a:p>
            <a:r>
              <a:rPr lang="en-US" altLang="zh-CN" sz="800" i="1" dirty="0">
                <a:latin typeface="Helvetica" pitchFamily="2" charset="0"/>
              </a:rPr>
              <a:t>S1PR2</a:t>
            </a:r>
            <a:endParaRPr lang="en-US" sz="800" i="1" dirty="0">
              <a:latin typeface="Helvetica" pitchFamily="2" charset="0"/>
            </a:endParaRPr>
          </a:p>
        </p:txBody>
      </p:sp>
      <p:cxnSp>
        <p:nvCxnSpPr>
          <p:cNvPr id="246" name="Straight Connector 245">
            <a:extLst>
              <a:ext uri="{FF2B5EF4-FFF2-40B4-BE49-F238E27FC236}">
                <a16:creationId xmlns:a16="http://schemas.microsoft.com/office/drawing/2014/main" id="{1FA00AA8-AFB7-8D45-9F07-8ED39F23903B}"/>
              </a:ext>
            </a:extLst>
          </p:cNvPr>
          <p:cNvCxnSpPr>
            <a:cxnSpLocks/>
          </p:cNvCxnSpPr>
          <p:nvPr/>
        </p:nvCxnSpPr>
        <p:spPr>
          <a:xfrm flipV="1">
            <a:off x="6509125" y="3541992"/>
            <a:ext cx="111111" cy="91651"/>
          </a:xfrm>
          <a:prstGeom prst="line">
            <a:avLst/>
          </a:prstGeom>
        </p:spPr>
        <p:style>
          <a:lnRef idx="1">
            <a:schemeClr val="dk1"/>
          </a:lnRef>
          <a:fillRef idx="0">
            <a:schemeClr val="dk1"/>
          </a:fillRef>
          <a:effectRef idx="0">
            <a:schemeClr val="dk1"/>
          </a:effectRef>
          <a:fontRef idx="minor">
            <a:schemeClr val="tx1"/>
          </a:fontRef>
        </p:style>
      </p:cxnSp>
      <p:sp>
        <p:nvSpPr>
          <p:cNvPr id="248" name="TextBox 247">
            <a:extLst>
              <a:ext uri="{FF2B5EF4-FFF2-40B4-BE49-F238E27FC236}">
                <a16:creationId xmlns:a16="http://schemas.microsoft.com/office/drawing/2014/main" id="{72898B21-9EB0-9F4A-8142-B35269B0EB69}"/>
              </a:ext>
            </a:extLst>
          </p:cNvPr>
          <p:cNvSpPr txBox="1"/>
          <p:nvPr/>
        </p:nvSpPr>
        <p:spPr>
          <a:xfrm>
            <a:off x="6592652" y="4280117"/>
            <a:ext cx="609936" cy="215444"/>
          </a:xfrm>
          <a:prstGeom prst="rect">
            <a:avLst/>
          </a:prstGeom>
          <a:noFill/>
        </p:spPr>
        <p:txBody>
          <a:bodyPr wrap="square" rtlCol="0">
            <a:spAutoFit/>
          </a:bodyPr>
          <a:lstStyle/>
          <a:p>
            <a:r>
              <a:rPr lang="en-US" altLang="zh-CN" sz="800" i="1" dirty="0">
                <a:latin typeface="Helvetica" pitchFamily="2" charset="0"/>
              </a:rPr>
              <a:t>BMP7</a:t>
            </a:r>
            <a:endParaRPr lang="en-US" sz="800" i="1" dirty="0">
              <a:latin typeface="Helvetica" pitchFamily="2" charset="0"/>
            </a:endParaRPr>
          </a:p>
        </p:txBody>
      </p:sp>
      <p:sp>
        <p:nvSpPr>
          <p:cNvPr id="249" name="TextBox 248">
            <a:extLst>
              <a:ext uri="{FF2B5EF4-FFF2-40B4-BE49-F238E27FC236}">
                <a16:creationId xmlns:a16="http://schemas.microsoft.com/office/drawing/2014/main" id="{2C68BDB7-AF2C-624C-978A-A4F76C6243E8}"/>
              </a:ext>
            </a:extLst>
          </p:cNvPr>
          <p:cNvSpPr txBox="1"/>
          <p:nvPr/>
        </p:nvSpPr>
        <p:spPr>
          <a:xfrm>
            <a:off x="6863386" y="3495738"/>
            <a:ext cx="445386" cy="215444"/>
          </a:xfrm>
          <a:prstGeom prst="rect">
            <a:avLst/>
          </a:prstGeom>
          <a:noFill/>
        </p:spPr>
        <p:txBody>
          <a:bodyPr wrap="square" rtlCol="0">
            <a:spAutoFit/>
          </a:bodyPr>
          <a:lstStyle/>
          <a:p>
            <a:r>
              <a:rPr lang="en-US" altLang="zh-CN" sz="800" i="1" dirty="0" err="1">
                <a:latin typeface="Helvetica" pitchFamily="2" charset="0"/>
              </a:rPr>
              <a:t>IgL</a:t>
            </a:r>
            <a:endParaRPr lang="en-US" sz="800" i="1" dirty="0">
              <a:latin typeface="Helvetica" pitchFamily="2" charset="0"/>
            </a:endParaRPr>
          </a:p>
        </p:txBody>
      </p:sp>
      <p:sp>
        <p:nvSpPr>
          <p:cNvPr id="251" name="TextBox 250">
            <a:extLst>
              <a:ext uri="{FF2B5EF4-FFF2-40B4-BE49-F238E27FC236}">
                <a16:creationId xmlns:a16="http://schemas.microsoft.com/office/drawing/2014/main" id="{27F2DB05-5703-7F46-9219-C88157683635}"/>
              </a:ext>
            </a:extLst>
          </p:cNvPr>
          <p:cNvSpPr txBox="1"/>
          <p:nvPr/>
        </p:nvSpPr>
        <p:spPr>
          <a:xfrm>
            <a:off x="6340419" y="3981692"/>
            <a:ext cx="609936" cy="215444"/>
          </a:xfrm>
          <a:prstGeom prst="rect">
            <a:avLst/>
          </a:prstGeom>
          <a:noFill/>
        </p:spPr>
        <p:txBody>
          <a:bodyPr wrap="square" rtlCol="0">
            <a:spAutoFit/>
          </a:bodyPr>
          <a:lstStyle/>
          <a:p>
            <a:r>
              <a:rPr lang="en-US" altLang="zh-CN" sz="800" i="1" dirty="0">
                <a:latin typeface="Helvetica" pitchFamily="2" charset="0"/>
              </a:rPr>
              <a:t>BCL2</a:t>
            </a:r>
            <a:endParaRPr lang="en-US" sz="800" i="1" dirty="0">
              <a:latin typeface="Helvetica" pitchFamily="2" charset="0"/>
            </a:endParaRPr>
          </a:p>
        </p:txBody>
      </p:sp>
      <p:sp>
        <p:nvSpPr>
          <p:cNvPr id="258" name="TextBox 257">
            <a:extLst>
              <a:ext uri="{FF2B5EF4-FFF2-40B4-BE49-F238E27FC236}">
                <a16:creationId xmlns:a16="http://schemas.microsoft.com/office/drawing/2014/main" id="{AAFF53BB-E396-C643-AC7E-663AB126DC52}"/>
              </a:ext>
            </a:extLst>
          </p:cNvPr>
          <p:cNvSpPr txBox="1"/>
          <p:nvPr/>
        </p:nvSpPr>
        <p:spPr>
          <a:xfrm>
            <a:off x="2672368" y="3985140"/>
            <a:ext cx="859531" cy="215444"/>
          </a:xfrm>
          <a:prstGeom prst="rect">
            <a:avLst/>
          </a:prstGeom>
          <a:noFill/>
        </p:spPr>
        <p:txBody>
          <a:bodyPr wrap="square" rtlCol="0">
            <a:spAutoFit/>
          </a:bodyPr>
          <a:lstStyle/>
          <a:p>
            <a:r>
              <a:rPr lang="en-US" altLang="zh-CN" sz="800" i="1" dirty="0">
                <a:latin typeface="Helvetica" pitchFamily="2" charset="0"/>
              </a:rPr>
              <a:t>CD83</a:t>
            </a:r>
            <a:endParaRPr lang="en-US" sz="800" i="1" dirty="0">
              <a:latin typeface="Helvetica" pitchFamily="2" charset="0"/>
            </a:endParaRPr>
          </a:p>
        </p:txBody>
      </p:sp>
      <p:cxnSp>
        <p:nvCxnSpPr>
          <p:cNvPr id="259" name="Straight Connector 258">
            <a:extLst>
              <a:ext uri="{FF2B5EF4-FFF2-40B4-BE49-F238E27FC236}">
                <a16:creationId xmlns:a16="http://schemas.microsoft.com/office/drawing/2014/main" id="{627DCF62-DEC4-FA4D-B9FA-ECBE020E6389}"/>
              </a:ext>
            </a:extLst>
          </p:cNvPr>
          <p:cNvCxnSpPr>
            <a:cxnSpLocks/>
          </p:cNvCxnSpPr>
          <p:nvPr/>
        </p:nvCxnSpPr>
        <p:spPr>
          <a:xfrm flipV="1">
            <a:off x="2955435" y="3793645"/>
            <a:ext cx="284866" cy="219732"/>
          </a:xfrm>
          <a:prstGeom prst="line">
            <a:avLst/>
          </a:prstGeom>
        </p:spPr>
        <p:style>
          <a:lnRef idx="1">
            <a:schemeClr val="dk1"/>
          </a:lnRef>
          <a:fillRef idx="0">
            <a:schemeClr val="dk1"/>
          </a:fillRef>
          <a:effectRef idx="0">
            <a:schemeClr val="dk1"/>
          </a:effectRef>
          <a:fontRef idx="minor">
            <a:schemeClr val="tx1"/>
          </a:fontRef>
        </p:style>
      </p:cxnSp>
      <p:sp>
        <p:nvSpPr>
          <p:cNvPr id="260" name="TextBox 259">
            <a:extLst>
              <a:ext uri="{FF2B5EF4-FFF2-40B4-BE49-F238E27FC236}">
                <a16:creationId xmlns:a16="http://schemas.microsoft.com/office/drawing/2014/main" id="{DC29CEFF-FBA1-184F-AFCF-8F23EADA14A1}"/>
              </a:ext>
            </a:extLst>
          </p:cNvPr>
          <p:cNvSpPr txBox="1"/>
          <p:nvPr/>
        </p:nvSpPr>
        <p:spPr>
          <a:xfrm>
            <a:off x="4636080" y="3987864"/>
            <a:ext cx="487634" cy="215444"/>
          </a:xfrm>
          <a:prstGeom prst="rect">
            <a:avLst/>
          </a:prstGeom>
          <a:noFill/>
        </p:spPr>
        <p:txBody>
          <a:bodyPr wrap="none" rtlCol="0">
            <a:spAutoFit/>
          </a:bodyPr>
          <a:lstStyle/>
          <a:p>
            <a:pPr algn="ctr"/>
            <a:r>
              <a:rPr lang="en-US" altLang="zh-CN" sz="800" i="1" dirty="0">
                <a:latin typeface="Helvetica" pitchFamily="2" charset="0"/>
              </a:rPr>
              <a:t>BIRC3</a:t>
            </a:r>
            <a:endParaRPr lang="en-US" sz="800" i="1" dirty="0">
              <a:latin typeface="Helvetica" pitchFamily="2" charset="0"/>
            </a:endParaRPr>
          </a:p>
        </p:txBody>
      </p:sp>
      <p:cxnSp>
        <p:nvCxnSpPr>
          <p:cNvPr id="261" name="Straight Connector 260">
            <a:extLst>
              <a:ext uri="{FF2B5EF4-FFF2-40B4-BE49-F238E27FC236}">
                <a16:creationId xmlns:a16="http://schemas.microsoft.com/office/drawing/2014/main" id="{91F1A561-0EF9-DA46-A1C2-88B4DEAEFC77}"/>
              </a:ext>
            </a:extLst>
          </p:cNvPr>
          <p:cNvCxnSpPr>
            <a:cxnSpLocks/>
          </p:cNvCxnSpPr>
          <p:nvPr/>
        </p:nvCxnSpPr>
        <p:spPr>
          <a:xfrm flipV="1">
            <a:off x="4866040" y="3665509"/>
            <a:ext cx="71384" cy="358574"/>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031B5413-0101-5240-AC8C-B942B55C977F}"/>
              </a:ext>
            </a:extLst>
          </p:cNvPr>
          <p:cNvPicPr>
            <a:picLocks noChangeAspect="1"/>
          </p:cNvPicPr>
          <p:nvPr/>
        </p:nvPicPr>
        <p:blipFill>
          <a:blip r:embed="rId5"/>
          <a:stretch>
            <a:fillRect/>
          </a:stretch>
        </p:blipFill>
        <p:spPr>
          <a:xfrm>
            <a:off x="2297860" y="5567041"/>
            <a:ext cx="1670812" cy="163576"/>
          </a:xfrm>
          <a:prstGeom prst="rect">
            <a:avLst/>
          </a:prstGeom>
        </p:spPr>
      </p:pic>
      <p:cxnSp>
        <p:nvCxnSpPr>
          <p:cNvPr id="149" name="Straight Connector 148">
            <a:extLst>
              <a:ext uri="{FF2B5EF4-FFF2-40B4-BE49-F238E27FC236}">
                <a16:creationId xmlns:a16="http://schemas.microsoft.com/office/drawing/2014/main" id="{B4A89D56-7705-ED40-AB04-48F2F6571E50}"/>
              </a:ext>
            </a:extLst>
          </p:cNvPr>
          <p:cNvCxnSpPr>
            <a:cxnSpLocks/>
          </p:cNvCxnSpPr>
          <p:nvPr/>
        </p:nvCxnSpPr>
        <p:spPr>
          <a:xfrm flipV="1">
            <a:off x="6863386" y="3681330"/>
            <a:ext cx="106446" cy="94318"/>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DF69A45F-2484-5349-B5D2-BF00C32265B0}"/>
              </a:ext>
            </a:extLst>
          </p:cNvPr>
          <p:cNvCxnSpPr>
            <a:cxnSpLocks/>
          </p:cNvCxnSpPr>
          <p:nvPr/>
        </p:nvCxnSpPr>
        <p:spPr>
          <a:xfrm>
            <a:off x="6716570" y="3823369"/>
            <a:ext cx="95653" cy="445056"/>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CDDE97CB-B683-C74B-B51D-B43057CA6A1E}"/>
              </a:ext>
            </a:extLst>
          </p:cNvPr>
          <p:cNvCxnSpPr>
            <a:cxnSpLocks/>
            <a:stCxn id="174" idx="0"/>
          </p:cNvCxnSpPr>
          <p:nvPr/>
        </p:nvCxnSpPr>
        <p:spPr>
          <a:xfrm flipH="1" flipV="1">
            <a:off x="5520637" y="3810366"/>
            <a:ext cx="89042" cy="461910"/>
          </a:xfrm>
          <a:prstGeom prst="line">
            <a:avLst/>
          </a:prstGeom>
        </p:spPr>
        <p:style>
          <a:lnRef idx="1">
            <a:schemeClr val="dk1"/>
          </a:lnRef>
          <a:fillRef idx="0">
            <a:schemeClr val="dk1"/>
          </a:fillRef>
          <a:effectRef idx="0">
            <a:schemeClr val="dk1"/>
          </a:effectRef>
          <a:fontRef idx="minor">
            <a:schemeClr val="tx1"/>
          </a:fontRef>
        </p:style>
      </p:cxnSp>
      <p:sp>
        <p:nvSpPr>
          <p:cNvPr id="174" name="TextBox 173">
            <a:extLst>
              <a:ext uri="{FF2B5EF4-FFF2-40B4-BE49-F238E27FC236}">
                <a16:creationId xmlns:a16="http://schemas.microsoft.com/office/drawing/2014/main" id="{A9F5FF82-00C1-D54F-85CE-FB5624BD3989}"/>
              </a:ext>
            </a:extLst>
          </p:cNvPr>
          <p:cNvSpPr txBox="1"/>
          <p:nvPr/>
        </p:nvSpPr>
        <p:spPr>
          <a:xfrm>
            <a:off x="5342618" y="4272276"/>
            <a:ext cx="534121" cy="215444"/>
          </a:xfrm>
          <a:prstGeom prst="rect">
            <a:avLst/>
          </a:prstGeom>
          <a:noFill/>
        </p:spPr>
        <p:txBody>
          <a:bodyPr wrap="none" rtlCol="0">
            <a:spAutoFit/>
          </a:bodyPr>
          <a:lstStyle/>
          <a:p>
            <a:r>
              <a:rPr lang="en-US" altLang="zh-CN" sz="800" i="1" dirty="0">
                <a:latin typeface="Helvetica" pitchFamily="2" charset="0"/>
              </a:rPr>
              <a:t>MYO16</a:t>
            </a:r>
            <a:endParaRPr lang="en-US" sz="800" i="1" dirty="0">
              <a:latin typeface="Helvetica" pitchFamily="2" charset="0"/>
            </a:endParaRPr>
          </a:p>
        </p:txBody>
      </p:sp>
      <p:cxnSp>
        <p:nvCxnSpPr>
          <p:cNvPr id="178" name="Straight Connector 177">
            <a:extLst>
              <a:ext uri="{FF2B5EF4-FFF2-40B4-BE49-F238E27FC236}">
                <a16:creationId xmlns:a16="http://schemas.microsoft.com/office/drawing/2014/main" id="{AE3C3CF6-3886-BA41-96B7-5CC6D7F2CF74}"/>
              </a:ext>
            </a:extLst>
          </p:cNvPr>
          <p:cNvCxnSpPr>
            <a:cxnSpLocks/>
          </p:cNvCxnSpPr>
          <p:nvPr/>
        </p:nvCxnSpPr>
        <p:spPr>
          <a:xfrm>
            <a:off x="6435308" y="3646189"/>
            <a:ext cx="73636" cy="339485"/>
          </a:xfrm>
          <a:prstGeom prst="line">
            <a:avLst/>
          </a:prstGeom>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E5A0CAA3-CB2D-7E46-A74F-FA78834255A1}"/>
              </a:ext>
            </a:extLst>
          </p:cNvPr>
          <p:cNvCxnSpPr>
            <a:cxnSpLocks/>
          </p:cNvCxnSpPr>
          <p:nvPr/>
        </p:nvCxnSpPr>
        <p:spPr>
          <a:xfrm flipH="1" flipV="1">
            <a:off x="5876740" y="3823369"/>
            <a:ext cx="86584" cy="445056"/>
          </a:xfrm>
          <a:prstGeom prst="line">
            <a:avLst/>
          </a:prstGeom>
        </p:spPr>
        <p:style>
          <a:lnRef idx="1">
            <a:schemeClr val="dk1"/>
          </a:lnRef>
          <a:fillRef idx="0">
            <a:schemeClr val="dk1"/>
          </a:fillRef>
          <a:effectRef idx="0">
            <a:schemeClr val="dk1"/>
          </a:effectRef>
          <a:fontRef idx="minor">
            <a:schemeClr val="tx1"/>
          </a:fontRef>
        </p:style>
      </p:cxnSp>
      <p:sp>
        <p:nvSpPr>
          <p:cNvPr id="192" name="TextBox 191">
            <a:extLst>
              <a:ext uri="{FF2B5EF4-FFF2-40B4-BE49-F238E27FC236}">
                <a16:creationId xmlns:a16="http://schemas.microsoft.com/office/drawing/2014/main" id="{CC14D535-772E-B14B-8B2B-7E59373FDB4D}"/>
              </a:ext>
            </a:extLst>
          </p:cNvPr>
          <p:cNvSpPr txBox="1"/>
          <p:nvPr/>
        </p:nvSpPr>
        <p:spPr>
          <a:xfrm>
            <a:off x="5757401" y="4275750"/>
            <a:ext cx="545342" cy="215444"/>
          </a:xfrm>
          <a:prstGeom prst="rect">
            <a:avLst/>
          </a:prstGeom>
          <a:noFill/>
        </p:spPr>
        <p:txBody>
          <a:bodyPr wrap="none" rtlCol="0">
            <a:spAutoFit/>
          </a:bodyPr>
          <a:lstStyle/>
          <a:p>
            <a:r>
              <a:rPr lang="en-US" altLang="zh-CN" sz="800" i="1" dirty="0">
                <a:latin typeface="Helvetica" pitchFamily="2" charset="0"/>
              </a:rPr>
              <a:t>MYO1E</a:t>
            </a:r>
            <a:endParaRPr lang="en-US" sz="800" i="1" dirty="0">
              <a:latin typeface="Helvetica" pitchFamily="2" charset="0"/>
            </a:endParaRPr>
          </a:p>
        </p:txBody>
      </p:sp>
      <p:grpSp>
        <p:nvGrpSpPr>
          <p:cNvPr id="252" name="Group 251">
            <a:extLst>
              <a:ext uri="{FF2B5EF4-FFF2-40B4-BE49-F238E27FC236}">
                <a16:creationId xmlns:a16="http://schemas.microsoft.com/office/drawing/2014/main" id="{63A3ABD1-E06D-8F48-9A6C-B32696E9A8A2}"/>
              </a:ext>
            </a:extLst>
          </p:cNvPr>
          <p:cNvGrpSpPr/>
          <p:nvPr/>
        </p:nvGrpSpPr>
        <p:grpSpPr>
          <a:xfrm>
            <a:off x="4421464" y="5556198"/>
            <a:ext cx="2938410" cy="223882"/>
            <a:chOff x="4452989" y="126581"/>
            <a:chExt cx="2938410" cy="223882"/>
          </a:xfrm>
        </p:grpSpPr>
        <p:sp>
          <p:nvSpPr>
            <p:cNvPr id="253" name="Rectangle 252">
              <a:extLst>
                <a:ext uri="{FF2B5EF4-FFF2-40B4-BE49-F238E27FC236}">
                  <a16:creationId xmlns:a16="http://schemas.microsoft.com/office/drawing/2014/main" id="{3924DA87-CD27-9E4A-A33C-AFF00CA0B35C}"/>
                </a:ext>
              </a:extLst>
            </p:cNvPr>
            <p:cNvSpPr/>
            <p:nvPr/>
          </p:nvSpPr>
          <p:spPr>
            <a:xfrm>
              <a:off x="4452989" y="126581"/>
              <a:ext cx="1798598" cy="215444"/>
            </a:xfrm>
            <a:prstGeom prst="rect">
              <a:avLst/>
            </a:prstGeom>
          </p:spPr>
          <p:txBody>
            <a:bodyPr wrap="square">
              <a:spAutoFit/>
            </a:bodyPr>
            <a:lstStyle/>
            <a:p>
              <a:r>
                <a:rPr lang="en-US" altLang="zh-CN" sz="800" dirty="0">
                  <a:solidFill>
                    <a:srgbClr val="000000"/>
                  </a:solidFill>
                  <a:latin typeface="Helvetica" pitchFamily="2" charset="0"/>
                </a:rPr>
                <a:t>Element</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annotation</a:t>
              </a:r>
              <a:endParaRPr lang="en-US" sz="800" dirty="0">
                <a:latin typeface="Helvetica" pitchFamily="2" charset="0"/>
              </a:endParaRPr>
            </a:p>
          </p:txBody>
        </p:sp>
        <p:sp>
          <p:nvSpPr>
            <p:cNvPr id="254" name="Oval 253">
              <a:extLst>
                <a:ext uri="{FF2B5EF4-FFF2-40B4-BE49-F238E27FC236}">
                  <a16:creationId xmlns:a16="http://schemas.microsoft.com/office/drawing/2014/main" id="{33B3A948-C8BF-0345-B822-E46047546E65}"/>
                </a:ext>
              </a:extLst>
            </p:cNvPr>
            <p:cNvSpPr/>
            <p:nvPr/>
          </p:nvSpPr>
          <p:spPr>
            <a:xfrm>
              <a:off x="5566504" y="193765"/>
              <a:ext cx="72000" cy="72000"/>
            </a:xfrm>
            <a:prstGeom prst="ellipse">
              <a:avLst/>
            </a:prstGeom>
            <a:solidFill>
              <a:srgbClr val="2F2F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n>
                  <a:solidFill>
                    <a:sysClr val="windowText" lastClr="000000"/>
                  </a:solidFill>
                </a:ln>
                <a:latin typeface="Helvetica" pitchFamily="2" charset="0"/>
              </a:endParaRPr>
            </a:p>
          </p:txBody>
        </p:sp>
        <p:sp>
          <p:nvSpPr>
            <p:cNvPr id="255" name="Rectangle 254">
              <a:extLst>
                <a:ext uri="{FF2B5EF4-FFF2-40B4-BE49-F238E27FC236}">
                  <a16:creationId xmlns:a16="http://schemas.microsoft.com/office/drawing/2014/main" id="{750CA6EE-6233-9443-A86E-DDC2A0B122A9}"/>
                </a:ext>
              </a:extLst>
            </p:cNvPr>
            <p:cNvSpPr/>
            <p:nvPr/>
          </p:nvSpPr>
          <p:spPr>
            <a:xfrm>
              <a:off x="5585698" y="129150"/>
              <a:ext cx="779048" cy="215444"/>
            </a:xfrm>
            <a:prstGeom prst="rect">
              <a:avLst/>
            </a:prstGeom>
          </p:spPr>
          <p:txBody>
            <a:bodyPr wrap="square">
              <a:spAutoFit/>
            </a:bodyPr>
            <a:lstStyle/>
            <a:p>
              <a:r>
                <a:rPr lang="en-US" altLang="zh-CN" sz="800" dirty="0">
                  <a:solidFill>
                    <a:srgbClr val="000000"/>
                  </a:solidFill>
                  <a:latin typeface="Helvetica" pitchFamily="2" charset="0"/>
                </a:rPr>
                <a:t>Enhancer</a:t>
              </a:r>
              <a:endParaRPr lang="en-US" sz="800" dirty="0">
                <a:latin typeface="Helvetica" pitchFamily="2" charset="0"/>
              </a:endParaRPr>
            </a:p>
          </p:txBody>
        </p:sp>
        <p:sp>
          <p:nvSpPr>
            <p:cNvPr id="256" name="Rectangle 255">
              <a:extLst>
                <a:ext uri="{FF2B5EF4-FFF2-40B4-BE49-F238E27FC236}">
                  <a16:creationId xmlns:a16="http://schemas.microsoft.com/office/drawing/2014/main" id="{5E0A0F28-19F1-C34F-A0A4-3F58602CB61F}"/>
                </a:ext>
              </a:extLst>
            </p:cNvPr>
            <p:cNvSpPr/>
            <p:nvPr/>
          </p:nvSpPr>
          <p:spPr>
            <a:xfrm>
              <a:off x="6306040" y="135019"/>
              <a:ext cx="1085359" cy="215444"/>
            </a:xfrm>
            <a:prstGeom prst="rect">
              <a:avLst/>
            </a:prstGeom>
          </p:spPr>
          <p:txBody>
            <a:bodyPr wrap="square">
              <a:spAutoFit/>
            </a:bodyPr>
            <a:lstStyle/>
            <a:p>
              <a:r>
                <a:rPr lang="en-US" altLang="zh-CN" sz="800" dirty="0">
                  <a:solidFill>
                    <a:srgbClr val="000000"/>
                  </a:solidFill>
                  <a:latin typeface="Helvetica" pitchFamily="2" charset="0"/>
                </a:rPr>
                <a:t>Super-enhancer</a:t>
              </a:r>
              <a:endParaRPr lang="en-US" sz="800" dirty="0">
                <a:latin typeface="Helvetica" pitchFamily="2" charset="0"/>
              </a:endParaRPr>
            </a:p>
          </p:txBody>
        </p:sp>
        <p:sp>
          <p:nvSpPr>
            <p:cNvPr id="257" name="Oval 256">
              <a:extLst>
                <a:ext uri="{FF2B5EF4-FFF2-40B4-BE49-F238E27FC236}">
                  <a16:creationId xmlns:a16="http://schemas.microsoft.com/office/drawing/2014/main" id="{E48A805B-852F-2745-8AFD-90461A23E14C}"/>
                </a:ext>
              </a:extLst>
            </p:cNvPr>
            <p:cNvSpPr/>
            <p:nvPr/>
          </p:nvSpPr>
          <p:spPr>
            <a:xfrm>
              <a:off x="6283637" y="197191"/>
              <a:ext cx="72000" cy="72000"/>
            </a:xfrm>
            <a:prstGeom prst="ellipse">
              <a:avLst/>
            </a:prstGeom>
            <a:solidFill>
              <a:srgbClr val="D72F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n>
                  <a:solidFill>
                    <a:sysClr val="windowText" lastClr="000000"/>
                  </a:solidFill>
                </a:ln>
                <a:latin typeface="Helvetica" pitchFamily="2" charset="0"/>
              </a:endParaRPr>
            </a:p>
          </p:txBody>
        </p:sp>
      </p:grpSp>
      <p:cxnSp>
        <p:nvCxnSpPr>
          <p:cNvPr id="262" name="Straight Connector 261">
            <a:extLst>
              <a:ext uri="{FF2B5EF4-FFF2-40B4-BE49-F238E27FC236}">
                <a16:creationId xmlns:a16="http://schemas.microsoft.com/office/drawing/2014/main" id="{6F7EDECC-55EE-EB44-9962-69A1BE9BDFB3}"/>
              </a:ext>
            </a:extLst>
          </p:cNvPr>
          <p:cNvCxnSpPr>
            <a:cxnSpLocks/>
          </p:cNvCxnSpPr>
          <p:nvPr/>
        </p:nvCxnSpPr>
        <p:spPr>
          <a:xfrm>
            <a:off x="5100746" y="3546963"/>
            <a:ext cx="124959" cy="228685"/>
          </a:xfrm>
          <a:prstGeom prst="line">
            <a:avLst/>
          </a:prstGeom>
        </p:spPr>
        <p:style>
          <a:lnRef idx="1">
            <a:schemeClr val="dk1"/>
          </a:lnRef>
          <a:fillRef idx="0">
            <a:schemeClr val="dk1"/>
          </a:fillRef>
          <a:effectRef idx="0">
            <a:schemeClr val="dk1"/>
          </a:effectRef>
          <a:fontRef idx="minor">
            <a:schemeClr val="tx1"/>
          </a:fontRef>
        </p:style>
      </p:cxnSp>
      <p:grpSp>
        <p:nvGrpSpPr>
          <p:cNvPr id="554" name="Group 553">
            <a:extLst>
              <a:ext uri="{FF2B5EF4-FFF2-40B4-BE49-F238E27FC236}">
                <a16:creationId xmlns:a16="http://schemas.microsoft.com/office/drawing/2014/main" id="{B32E4EEE-2AFE-D549-BE21-28C0D0F72568}"/>
              </a:ext>
            </a:extLst>
          </p:cNvPr>
          <p:cNvGrpSpPr/>
          <p:nvPr/>
        </p:nvGrpSpPr>
        <p:grpSpPr>
          <a:xfrm>
            <a:off x="285879" y="5940372"/>
            <a:ext cx="7071771" cy="4881955"/>
            <a:chOff x="285879" y="5762243"/>
            <a:chExt cx="7071771" cy="4881955"/>
          </a:xfrm>
        </p:grpSpPr>
        <p:sp>
          <p:nvSpPr>
            <p:cNvPr id="208" name="Rectangle 207">
              <a:extLst>
                <a:ext uri="{FF2B5EF4-FFF2-40B4-BE49-F238E27FC236}">
                  <a16:creationId xmlns:a16="http://schemas.microsoft.com/office/drawing/2014/main" id="{91C5D01A-F3AA-7346-89CE-9CFD348F9524}"/>
                </a:ext>
              </a:extLst>
            </p:cNvPr>
            <p:cNvSpPr/>
            <p:nvPr/>
          </p:nvSpPr>
          <p:spPr>
            <a:xfrm>
              <a:off x="1059634" y="5762243"/>
              <a:ext cx="465192" cy="215444"/>
            </a:xfrm>
            <a:prstGeom prst="rect">
              <a:avLst/>
            </a:prstGeom>
          </p:spPr>
          <p:txBody>
            <a:bodyPr wrap="none">
              <a:spAutoFit/>
            </a:bodyPr>
            <a:lstStyle/>
            <a:p>
              <a:r>
                <a:rPr lang="en-US" altLang="zh-CN" sz="800" dirty="0">
                  <a:latin typeface="Helvetica" pitchFamily="2" charset="0"/>
                </a:rPr>
                <a:t>Chr16</a:t>
              </a:r>
              <a:endParaRPr lang="en-US" sz="800" dirty="0">
                <a:latin typeface="Helvetica" pitchFamily="2" charset="0"/>
              </a:endParaRPr>
            </a:p>
          </p:txBody>
        </p:sp>
        <p:sp>
          <p:nvSpPr>
            <p:cNvPr id="204" name="Rectangle 203">
              <a:extLst>
                <a:ext uri="{FF2B5EF4-FFF2-40B4-BE49-F238E27FC236}">
                  <a16:creationId xmlns:a16="http://schemas.microsoft.com/office/drawing/2014/main" id="{C5865C0C-207C-7F46-9BB2-BB0DFC5FD084}"/>
                </a:ext>
              </a:extLst>
            </p:cNvPr>
            <p:cNvSpPr/>
            <p:nvPr/>
          </p:nvSpPr>
          <p:spPr>
            <a:xfrm>
              <a:off x="371491" y="8345487"/>
              <a:ext cx="719885" cy="338554"/>
            </a:xfrm>
            <a:prstGeom prst="rect">
              <a:avLst/>
            </a:prstGeom>
          </p:spPr>
          <p:txBody>
            <a:bodyPr wrap="square">
              <a:spAutoFit/>
            </a:bodyPr>
            <a:lstStyle/>
            <a:p>
              <a:pPr algn="r"/>
              <a:r>
                <a:rPr lang="en-US" altLang="zh-CN" sz="800" dirty="0">
                  <a:latin typeface="Helvetica" pitchFamily="2" charset="0"/>
                </a:rPr>
                <a:t>H3K27ac</a:t>
              </a:r>
              <a:r>
                <a:rPr lang="zh-CN" altLang="en-US" sz="800" dirty="0">
                  <a:latin typeface="Helvetica" pitchFamily="2" charset="0"/>
                </a:rPr>
                <a:t> </a:t>
              </a:r>
              <a:endParaRPr lang="en-HK" altLang="zh-CN" sz="800" dirty="0">
                <a:latin typeface="Helvetica" pitchFamily="2" charset="0"/>
              </a:endParaRPr>
            </a:p>
            <a:p>
              <a:pPr algn="r"/>
              <a:r>
                <a:rPr lang="en-US" altLang="zh-CN" sz="800" dirty="0">
                  <a:latin typeface="Helvetica" pitchFamily="2" charset="0"/>
                </a:rPr>
                <a:t>SE</a:t>
              </a:r>
            </a:p>
          </p:txBody>
        </p:sp>
        <p:pic>
          <p:nvPicPr>
            <p:cNvPr id="2" name="Picture 1">
              <a:extLst>
                <a:ext uri="{FF2B5EF4-FFF2-40B4-BE49-F238E27FC236}">
                  <a16:creationId xmlns:a16="http://schemas.microsoft.com/office/drawing/2014/main" id="{3A2548B4-59AB-224F-9B0C-2889ADE5E144}"/>
                </a:ext>
              </a:extLst>
            </p:cNvPr>
            <p:cNvPicPr>
              <a:picLocks noChangeAspect="1"/>
            </p:cNvPicPr>
            <p:nvPr/>
          </p:nvPicPr>
          <p:blipFill>
            <a:blip r:embed="rId6"/>
            <a:stretch>
              <a:fillRect/>
            </a:stretch>
          </p:blipFill>
          <p:spPr>
            <a:xfrm>
              <a:off x="1021650" y="5948633"/>
              <a:ext cx="6336000" cy="2277906"/>
            </a:xfrm>
            <a:prstGeom prst="rect">
              <a:avLst/>
            </a:prstGeom>
          </p:spPr>
        </p:pic>
        <p:pic>
          <p:nvPicPr>
            <p:cNvPr id="5" name="Picture 4">
              <a:extLst>
                <a:ext uri="{FF2B5EF4-FFF2-40B4-BE49-F238E27FC236}">
                  <a16:creationId xmlns:a16="http://schemas.microsoft.com/office/drawing/2014/main" id="{EEE0EFF6-8ABD-A149-A772-812336367BE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46588" y="8234893"/>
              <a:ext cx="6156000" cy="425438"/>
            </a:xfrm>
            <a:prstGeom prst="rect">
              <a:avLst/>
            </a:prstGeom>
          </p:spPr>
        </p:pic>
        <p:sp>
          <p:nvSpPr>
            <p:cNvPr id="12" name="Right Brace 11">
              <a:extLst>
                <a:ext uri="{FF2B5EF4-FFF2-40B4-BE49-F238E27FC236}">
                  <a16:creationId xmlns:a16="http://schemas.microsoft.com/office/drawing/2014/main" id="{BEDDAF26-9658-BB42-8B04-D95B41AC5062}"/>
                </a:ext>
              </a:extLst>
            </p:cNvPr>
            <p:cNvSpPr/>
            <p:nvPr/>
          </p:nvSpPr>
          <p:spPr>
            <a:xfrm rot="16200000">
              <a:off x="2191023" y="7439093"/>
              <a:ext cx="215443" cy="2600327"/>
            </a:xfrm>
            <a:prstGeom prst="rightBrace">
              <a:avLst>
                <a:gd name="adj1" fmla="val 75565"/>
                <a:gd name="adj2" fmla="val 30427"/>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latin typeface="Helvetica" pitchFamily="2" charset="0"/>
              </a:endParaRPr>
            </a:p>
          </p:txBody>
        </p:sp>
        <p:sp>
          <p:nvSpPr>
            <p:cNvPr id="146" name="Right Brace 145">
              <a:extLst>
                <a:ext uri="{FF2B5EF4-FFF2-40B4-BE49-F238E27FC236}">
                  <a16:creationId xmlns:a16="http://schemas.microsoft.com/office/drawing/2014/main" id="{060549D0-0201-9246-A3F5-D8E3A86566BA}"/>
                </a:ext>
              </a:extLst>
            </p:cNvPr>
            <p:cNvSpPr/>
            <p:nvPr/>
          </p:nvSpPr>
          <p:spPr>
            <a:xfrm rot="16200000">
              <a:off x="5805392" y="7449780"/>
              <a:ext cx="210318" cy="2584077"/>
            </a:xfrm>
            <a:prstGeom prst="rightBrace">
              <a:avLst>
                <a:gd name="adj1" fmla="val 75565"/>
                <a:gd name="adj2" fmla="val 89860"/>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latin typeface="Helvetica" pitchFamily="2" charset="0"/>
              </a:endParaRPr>
            </a:p>
          </p:txBody>
        </p:sp>
        <p:grpSp>
          <p:nvGrpSpPr>
            <p:cNvPr id="551" name="Group 550">
              <a:extLst>
                <a:ext uri="{FF2B5EF4-FFF2-40B4-BE49-F238E27FC236}">
                  <a16:creationId xmlns:a16="http://schemas.microsoft.com/office/drawing/2014/main" id="{25A7952D-1CA0-FF49-A5B8-B4C150900471}"/>
                </a:ext>
              </a:extLst>
            </p:cNvPr>
            <p:cNvGrpSpPr/>
            <p:nvPr/>
          </p:nvGrpSpPr>
          <p:grpSpPr>
            <a:xfrm>
              <a:off x="285879" y="8839832"/>
              <a:ext cx="3329683" cy="1804366"/>
              <a:chOff x="285879" y="9022719"/>
              <a:chExt cx="3329683" cy="1804366"/>
            </a:xfrm>
          </p:grpSpPr>
          <p:pic>
            <p:nvPicPr>
              <p:cNvPr id="11" name="Picture 10">
                <a:extLst>
                  <a:ext uri="{FF2B5EF4-FFF2-40B4-BE49-F238E27FC236}">
                    <a16:creationId xmlns:a16="http://schemas.microsoft.com/office/drawing/2014/main" id="{FC1BD988-37D7-2E4C-A10D-6FDEE48292ED}"/>
                  </a:ext>
                </a:extLst>
              </p:cNvPr>
              <p:cNvPicPr>
                <a:picLocks noChangeAspect="1"/>
              </p:cNvPicPr>
              <p:nvPr/>
            </p:nvPicPr>
            <p:blipFill>
              <a:blip r:embed="rId8"/>
              <a:stretch>
                <a:fillRect/>
              </a:stretch>
            </p:blipFill>
            <p:spPr>
              <a:xfrm>
                <a:off x="1015237" y="9088640"/>
                <a:ext cx="2600325" cy="1549908"/>
              </a:xfrm>
              <a:prstGeom prst="rect">
                <a:avLst/>
              </a:prstGeom>
            </p:spPr>
          </p:pic>
          <p:sp>
            <p:nvSpPr>
              <p:cNvPr id="199" name="Rectangle 198">
                <a:extLst>
                  <a:ext uri="{FF2B5EF4-FFF2-40B4-BE49-F238E27FC236}">
                    <a16:creationId xmlns:a16="http://schemas.microsoft.com/office/drawing/2014/main" id="{64147274-DDCF-834D-82D4-D87EDA6659EE}"/>
                  </a:ext>
                </a:extLst>
              </p:cNvPr>
              <p:cNvSpPr/>
              <p:nvPr/>
            </p:nvSpPr>
            <p:spPr>
              <a:xfrm>
                <a:off x="2177158" y="10590032"/>
                <a:ext cx="742726" cy="237053"/>
              </a:xfrm>
              <a:prstGeom prst="rect">
                <a:avLst/>
              </a:prstGeom>
            </p:spPr>
            <p:txBody>
              <a:bodyPr wrap="square">
                <a:spAutoFit/>
              </a:bodyPr>
              <a:lstStyle/>
              <a:p>
                <a:pPr algn="ctr">
                  <a:lnSpc>
                    <a:spcPct val="126000"/>
                  </a:lnSpc>
                </a:pPr>
                <a:r>
                  <a:rPr lang="en-US" altLang="zh-CN" sz="800" b="1" i="1" dirty="0">
                    <a:latin typeface="Helvetica" pitchFamily="2" charset="0"/>
                  </a:rPr>
                  <a:t>CIITA</a:t>
                </a:r>
              </a:p>
            </p:txBody>
          </p:sp>
          <p:sp>
            <p:nvSpPr>
              <p:cNvPr id="200" name="Rectangle 199">
                <a:extLst>
                  <a:ext uri="{FF2B5EF4-FFF2-40B4-BE49-F238E27FC236}">
                    <a16:creationId xmlns:a16="http://schemas.microsoft.com/office/drawing/2014/main" id="{ECBA2775-98F3-E146-ADB4-16CDCAA483D1}"/>
                  </a:ext>
                </a:extLst>
              </p:cNvPr>
              <p:cNvSpPr/>
              <p:nvPr/>
            </p:nvSpPr>
            <p:spPr>
              <a:xfrm rot="16200000">
                <a:off x="470897" y="10010961"/>
                <a:ext cx="734205" cy="215444"/>
              </a:xfrm>
              <a:prstGeom prst="rect">
                <a:avLst/>
              </a:prstGeom>
            </p:spPr>
            <p:txBody>
              <a:bodyPr wrap="square">
                <a:spAutoFit/>
              </a:bodyPr>
              <a:lstStyle/>
              <a:p>
                <a:r>
                  <a:rPr lang="en-US" altLang="zh-CN" sz="800" b="1" dirty="0">
                    <a:latin typeface="Helvetica" pitchFamily="2" charset="0"/>
                  </a:rPr>
                  <a:t>DHL</a:t>
                </a:r>
                <a:endParaRPr lang="en-US" sz="800" b="1" dirty="0">
                  <a:latin typeface="Helvetica" pitchFamily="2" charset="0"/>
                </a:endParaRPr>
              </a:p>
            </p:txBody>
          </p:sp>
          <p:sp>
            <p:nvSpPr>
              <p:cNvPr id="201" name="Rectangle 200">
                <a:extLst>
                  <a:ext uri="{FF2B5EF4-FFF2-40B4-BE49-F238E27FC236}">
                    <a16:creationId xmlns:a16="http://schemas.microsoft.com/office/drawing/2014/main" id="{AA8D1F1F-9769-2846-BE20-11D718DD8F6C}"/>
                  </a:ext>
                </a:extLst>
              </p:cNvPr>
              <p:cNvSpPr/>
              <p:nvPr/>
            </p:nvSpPr>
            <p:spPr>
              <a:xfrm rot="16200000">
                <a:off x="561322" y="9447685"/>
                <a:ext cx="553356" cy="215444"/>
              </a:xfrm>
              <a:prstGeom prst="rect">
                <a:avLst/>
              </a:prstGeom>
            </p:spPr>
            <p:txBody>
              <a:bodyPr wrap="square">
                <a:spAutoFit/>
              </a:bodyPr>
              <a:lstStyle/>
              <a:p>
                <a:r>
                  <a:rPr lang="en-US" altLang="zh-CN" sz="800" b="1" dirty="0">
                    <a:latin typeface="Helvetica" pitchFamily="2" charset="0"/>
                  </a:rPr>
                  <a:t>FL</a:t>
                </a:r>
                <a:endParaRPr lang="en-US" sz="800" b="1" dirty="0">
                  <a:latin typeface="Helvetica" pitchFamily="2" charset="0"/>
                </a:endParaRPr>
              </a:p>
            </p:txBody>
          </p:sp>
          <p:sp>
            <p:nvSpPr>
              <p:cNvPr id="138" name="Rectangle 137">
                <a:extLst>
                  <a:ext uri="{FF2B5EF4-FFF2-40B4-BE49-F238E27FC236}">
                    <a16:creationId xmlns:a16="http://schemas.microsoft.com/office/drawing/2014/main" id="{06BE20D6-9778-2643-A119-34F4417BB8CE}"/>
                  </a:ext>
                </a:extLst>
              </p:cNvPr>
              <p:cNvSpPr/>
              <p:nvPr/>
            </p:nvSpPr>
            <p:spPr>
              <a:xfrm>
                <a:off x="285879" y="9022719"/>
                <a:ext cx="805497" cy="215444"/>
              </a:xfrm>
              <a:prstGeom prst="rect">
                <a:avLst/>
              </a:prstGeom>
            </p:spPr>
            <p:txBody>
              <a:bodyPr wrap="square">
                <a:spAutoFit/>
              </a:bodyPr>
              <a:lstStyle/>
              <a:p>
                <a:pPr algn="r"/>
                <a:r>
                  <a:rPr lang="en-US" altLang="zh-CN" sz="800" dirty="0">
                    <a:latin typeface="Helvetica" pitchFamily="2" charset="0"/>
                  </a:rPr>
                  <a:t>H3K4me3</a:t>
                </a:r>
                <a:r>
                  <a:rPr lang="zh-CN" altLang="en-US" sz="800" dirty="0">
                    <a:latin typeface="Helvetica" pitchFamily="2" charset="0"/>
                  </a:rPr>
                  <a:t> </a:t>
                </a:r>
                <a:endParaRPr lang="en-HK" altLang="zh-CN" sz="800" dirty="0">
                  <a:latin typeface="Helvetica" pitchFamily="2" charset="0"/>
                </a:endParaRPr>
              </a:p>
            </p:txBody>
          </p:sp>
          <p:sp>
            <p:nvSpPr>
              <p:cNvPr id="140" name="Rectangle 139">
                <a:extLst>
                  <a:ext uri="{FF2B5EF4-FFF2-40B4-BE49-F238E27FC236}">
                    <a16:creationId xmlns:a16="http://schemas.microsoft.com/office/drawing/2014/main" id="{6B3EC16C-DFA1-3048-AB43-840096281FBC}"/>
                  </a:ext>
                </a:extLst>
              </p:cNvPr>
              <p:cNvSpPr/>
              <p:nvPr/>
            </p:nvSpPr>
            <p:spPr>
              <a:xfrm>
                <a:off x="285879" y="9128467"/>
                <a:ext cx="805497" cy="215444"/>
              </a:xfrm>
              <a:prstGeom prst="rect">
                <a:avLst/>
              </a:prstGeom>
            </p:spPr>
            <p:txBody>
              <a:bodyPr wrap="square">
                <a:spAutoFit/>
              </a:bodyPr>
              <a:lstStyle/>
              <a:p>
                <a:pPr algn="r"/>
                <a:r>
                  <a:rPr lang="en-US" altLang="zh-CN" sz="800" dirty="0">
                    <a:latin typeface="Helvetica" pitchFamily="2" charset="0"/>
                  </a:rPr>
                  <a:t>H3K27ac</a:t>
                </a:r>
                <a:r>
                  <a:rPr lang="zh-CN" altLang="en-US" sz="800" dirty="0">
                    <a:latin typeface="Helvetica" pitchFamily="2" charset="0"/>
                  </a:rPr>
                  <a:t> </a:t>
                </a:r>
                <a:endParaRPr lang="en-HK" altLang="zh-CN" sz="800" dirty="0">
                  <a:latin typeface="Helvetica" pitchFamily="2" charset="0"/>
                </a:endParaRPr>
              </a:p>
            </p:txBody>
          </p:sp>
          <p:sp>
            <p:nvSpPr>
              <p:cNvPr id="141" name="Rectangle 140">
                <a:extLst>
                  <a:ext uri="{FF2B5EF4-FFF2-40B4-BE49-F238E27FC236}">
                    <a16:creationId xmlns:a16="http://schemas.microsoft.com/office/drawing/2014/main" id="{66DD838B-DF2D-3949-8D07-57E6E2357C64}"/>
                  </a:ext>
                </a:extLst>
              </p:cNvPr>
              <p:cNvSpPr/>
              <p:nvPr/>
            </p:nvSpPr>
            <p:spPr>
              <a:xfrm>
                <a:off x="516154" y="9234215"/>
                <a:ext cx="575222" cy="215444"/>
              </a:xfrm>
              <a:prstGeom prst="rect">
                <a:avLst/>
              </a:prstGeom>
            </p:spPr>
            <p:txBody>
              <a:bodyPr wrap="square">
                <a:spAutoFit/>
              </a:bodyPr>
              <a:lstStyle/>
              <a:p>
                <a:pPr algn="r"/>
                <a:r>
                  <a:rPr lang="en-US" altLang="zh-CN" sz="800" dirty="0">
                    <a:latin typeface="Helvetica" pitchFamily="2" charset="0"/>
                  </a:rPr>
                  <a:t>SE</a:t>
                </a:r>
                <a:endParaRPr lang="en-HK" altLang="zh-CN" sz="800" dirty="0">
                  <a:latin typeface="Helvetica" pitchFamily="2" charset="0"/>
                </a:endParaRPr>
              </a:p>
            </p:txBody>
          </p:sp>
          <p:sp>
            <p:nvSpPr>
              <p:cNvPr id="147" name="Rectangle 146">
                <a:extLst>
                  <a:ext uri="{FF2B5EF4-FFF2-40B4-BE49-F238E27FC236}">
                    <a16:creationId xmlns:a16="http://schemas.microsoft.com/office/drawing/2014/main" id="{7051A071-42F9-B74C-88E0-F98BBD22F252}"/>
                  </a:ext>
                </a:extLst>
              </p:cNvPr>
              <p:cNvSpPr/>
              <p:nvPr/>
            </p:nvSpPr>
            <p:spPr>
              <a:xfrm rot="16200000">
                <a:off x="83119" y="9852643"/>
                <a:ext cx="1032655" cy="215444"/>
              </a:xfrm>
              <a:prstGeom prst="rect">
                <a:avLst/>
              </a:prstGeom>
            </p:spPr>
            <p:txBody>
              <a:bodyPr wrap="none">
                <a:spAutoFit/>
              </a:bodyPr>
              <a:lstStyle/>
              <a:p>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latin typeface="Helvetica" pitchFamily="2" charset="0"/>
                </a:endParaRPr>
              </a:p>
            </p:txBody>
          </p:sp>
        </p:grpSp>
        <p:sp>
          <p:nvSpPr>
            <p:cNvPr id="263" name="Rectangle 262">
              <a:extLst>
                <a:ext uri="{FF2B5EF4-FFF2-40B4-BE49-F238E27FC236}">
                  <a16:creationId xmlns:a16="http://schemas.microsoft.com/office/drawing/2014/main" id="{6199C901-33D6-C241-BB22-FFABD528993F}"/>
                </a:ext>
              </a:extLst>
            </p:cNvPr>
            <p:cNvSpPr/>
            <p:nvPr/>
          </p:nvSpPr>
          <p:spPr>
            <a:xfrm rot="16200000">
              <a:off x="-219768" y="6995603"/>
              <a:ext cx="1446230" cy="215444"/>
            </a:xfrm>
            <a:prstGeom prst="rect">
              <a:avLst/>
            </a:prstGeom>
          </p:spPr>
          <p:txBody>
            <a:bodyPr wrap="none">
              <a:spAutoFit/>
            </a:bodyPr>
            <a:lstStyle/>
            <a:p>
              <a:r>
                <a:rPr lang="en-US" altLang="zh-CN" sz="800" dirty="0">
                  <a:latin typeface="Helvetica" pitchFamily="2" charset="0"/>
                </a:rPr>
                <a:t>Inter-mutation</a:t>
              </a:r>
              <a:r>
                <a:rPr lang="zh-CN" altLang="en-US" sz="800" dirty="0">
                  <a:latin typeface="Helvetica" pitchFamily="2" charset="0"/>
                </a:rPr>
                <a:t> </a:t>
              </a:r>
              <a:r>
                <a:rPr lang="en-US" altLang="zh-CN" sz="800" dirty="0">
                  <a:latin typeface="Helvetica" pitchFamily="2" charset="0"/>
                </a:rPr>
                <a:t>distance</a:t>
              </a:r>
              <a:r>
                <a:rPr lang="zh-CN" altLang="en-US" sz="800" dirty="0">
                  <a:latin typeface="Helvetica" pitchFamily="2" charset="0"/>
                </a:rPr>
                <a:t> </a:t>
              </a:r>
              <a:r>
                <a:rPr lang="en-US" altLang="zh-CN" sz="800" dirty="0">
                  <a:latin typeface="Helvetica" pitchFamily="2" charset="0"/>
                </a:rPr>
                <a:t>(bp)</a:t>
              </a:r>
              <a:endParaRPr lang="en-US" sz="800" dirty="0">
                <a:latin typeface="Helvetica" pitchFamily="2" charset="0"/>
              </a:endParaRPr>
            </a:p>
          </p:txBody>
        </p:sp>
        <p:sp>
          <p:nvSpPr>
            <p:cNvPr id="265" name="Rectangle 264">
              <a:extLst>
                <a:ext uri="{FF2B5EF4-FFF2-40B4-BE49-F238E27FC236}">
                  <a16:creationId xmlns:a16="http://schemas.microsoft.com/office/drawing/2014/main" id="{48C619D4-881E-3D47-A535-24F707CA8414}"/>
                </a:ext>
              </a:extLst>
            </p:cNvPr>
            <p:cNvSpPr/>
            <p:nvPr/>
          </p:nvSpPr>
          <p:spPr>
            <a:xfrm rot="16200000">
              <a:off x="537600" y="7543629"/>
              <a:ext cx="394660" cy="215444"/>
            </a:xfrm>
            <a:prstGeom prst="rect">
              <a:avLst/>
            </a:prstGeom>
          </p:spPr>
          <p:txBody>
            <a:bodyPr wrap="none">
              <a:spAutoFit/>
            </a:bodyPr>
            <a:lstStyle/>
            <a:p>
              <a:r>
                <a:rPr lang="en-US" altLang="zh-CN" sz="800" b="1" dirty="0">
                  <a:latin typeface="Helvetica" pitchFamily="2" charset="0"/>
                </a:rPr>
                <a:t>DHL</a:t>
              </a:r>
              <a:endParaRPr lang="en-US" sz="800" b="1" dirty="0">
                <a:latin typeface="Helvetica" pitchFamily="2" charset="0"/>
              </a:endParaRPr>
            </a:p>
          </p:txBody>
        </p:sp>
        <p:sp>
          <p:nvSpPr>
            <p:cNvPr id="268" name="Rectangle 267">
              <a:extLst>
                <a:ext uri="{FF2B5EF4-FFF2-40B4-BE49-F238E27FC236}">
                  <a16:creationId xmlns:a16="http://schemas.microsoft.com/office/drawing/2014/main" id="{2D69815F-6D11-A749-8186-5F289FB2F99E}"/>
                </a:ext>
              </a:extLst>
            </p:cNvPr>
            <p:cNvSpPr/>
            <p:nvPr/>
          </p:nvSpPr>
          <p:spPr>
            <a:xfrm rot="16200000">
              <a:off x="564978" y="6409879"/>
              <a:ext cx="309700" cy="215444"/>
            </a:xfrm>
            <a:prstGeom prst="rect">
              <a:avLst/>
            </a:prstGeom>
          </p:spPr>
          <p:txBody>
            <a:bodyPr wrap="none">
              <a:spAutoFit/>
            </a:bodyPr>
            <a:lstStyle/>
            <a:p>
              <a:r>
                <a:rPr lang="en-US" altLang="zh-CN" sz="800" b="1" dirty="0">
                  <a:latin typeface="Helvetica" pitchFamily="2" charset="0"/>
                </a:rPr>
                <a:t>FL</a:t>
              </a:r>
              <a:endParaRPr lang="en-US" sz="800" b="1" dirty="0">
                <a:latin typeface="Helvetica" pitchFamily="2" charset="0"/>
              </a:endParaRPr>
            </a:p>
          </p:txBody>
        </p:sp>
        <p:sp>
          <p:nvSpPr>
            <p:cNvPr id="277" name="Rectangle 276">
              <a:extLst>
                <a:ext uri="{FF2B5EF4-FFF2-40B4-BE49-F238E27FC236}">
                  <a16:creationId xmlns:a16="http://schemas.microsoft.com/office/drawing/2014/main" id="{B440B666-7E35-D24F-80CF-339059832133}"/>
                </a:ext>
              </a:extLst>
            </p:cNvPr>
            <p:cNvSpPr/>
            <p:nvPr/>
          </p:nvSpPr>
          <p:spPr>
            <a:xfrm>
              <a:off x="556393" y="7077448"/>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sp>
          <p:nvSpPr>
            <p:cNvPr id="287" name="Rectangle 286">
              <a:extLst>
                <a:ext uri="{FF2B5EF4-FFF2-40B4-BE49-F238E27FC236}">
                  <a16:creationId xmlns:a16="http://schemas.microsoft.com/office/drawing/2014/main" id="{4127190B-2B77-3C4B-A2D8-2AB8A4FA19D0}"/>
                </a:ext>
              </a:extLst>
            </p:cNvPr>
            <p:cNvSpPr/>
            <p:nvPr/>
          </p:nvSpPr>
          <p:spPr>
            <a:xfrm>
              <a:off x="556393" y="5873534"/>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grpSp>
          <p:nvGrpSpPr>
            <p:cNvPr id="553" name="Group 552">
              <a:extLst>
                <a:ext uri="{FF2B5EF4-FFF2-40B4-BE49-F238E27FC236}">
                  <a16:creationId xmlns:a16="http://schemas.microsoft.com/office/drawing/2014/main" id="{C32A3A5F-50A5-4C41-B8ED-0F3DE19831C9}"/>
                </a:ext>
              </a:extLst>
            </p:cNvPr>
            <p:cNvGrpSpPr/>
            <p:nvPr/>
          </p:nvGrpSpPr>
          <p:grpSpPr>
            <a:xfrm>
              <a:off x="3896940" y="8842203"/>
              <a:ext cx="3322878" cy="1800380"/>
              <a:chOff x="3890637" y="9026705"/>
              <a:chExt cx="3322878" cy="1800380"/>
            </a:xfrm>
          </p:grpSpPr>
          <p:sp>
            <p:nvSpPr>
              <p:cNvPr id="313" name="Rectangle 312">
                <a:extLst>
                  <a:ext uri="{FF2B5EF4-FFF2-40B4-BE49-F238E27FC236}">
                    <a16:creationId xmlns:a16="http://schemas.microsoft.com/office/drawing/2014/main" id="{0E12D143-5178-5E4E-8394-2F90C9BCA934}"/>
                  </a:ext>
                </a:extLst>
              </p:cNvPr>
              <p:cNvSpPr/>
              <p:nvPr/>
            </p:nvSpPr>
            <p:spPr>
              <a:xfrm>
                <a:off x="3890637" y="9026705"/>
                <a:ext cx="805497" cy="215444"/>
              </a:xfrm>
              <a:prstGeom prst="rect">
                <a:avLst/>
              </a:prstGeom>
            </p:spPr>
            <p:txBody>
              <a:bodyPr wrap="square">
                <a:spAutoFit/>
              </a:bodyPr>
              <a:lstStyle/>
              <a:p>
                <a:pPr algn="r"/>
                <a:r>
                  <a:rPr lang="en-US" altLang="zh-CN" sz="800" dirty="0">
                    <a:latin typeface="Helvetica" pitchFamily="2" charset="0"/>
                  </a:rPr>
                  <a:t>H3K4me3</a:t>
                </a:r>
                <a:r>
                  <a:rPr lang="zh-CN" altLang="en-US" sz="800" dirty="0">
                    <a:latin typeface="Helvetica" pitchFamily="2" charset="0"/>
                  </a:rPr>
                  <a:t> </a:t>
                </a:r>
                <a:endParaRPr lang="en-HK" altLang="zh-CN" sz="800" dirty="0">
                  <a:latin typeface="Helvetica" pitchFamily="2" charset="0"/>
                </a:endParaRPr>
              </a:p>
            </p:txBody>
          </p:sp>
          <p:sp>
            <p:nvSpPr>
              <p:cNvPr id="314" name="Rectangle 313">
                <a:extLst>
                  <a:ext uri="{FF2B5EF4-FFF2-40B4-BE49-F238E27FC236}">
                    <a16:creationId xmlns:a16="http://schemas.microsoft.com/office/drawing/2014/main" id="{D969B12B-AF76-8243-99C2-F5586EB4CCFA}"/>
                  </a:ext>
                </a:extLst>
              </p:cNvPr>
              <p:cNvSpPr/>
              <p:nvPr/>
            </p:nvSpPr>
            <p:spPr>
              <a:xfrm>
                <a:off x="3890637" y="9132453"/>
                <a:ext cx="805497" cy="215444"/>
              </a:xfrm>
              <a:prstGeom prst="rect">
                <a:avLst/>
              </a:prstGeom>
            </p:spPr>
            <p:txBody>
              <a:bodyPr wrap="square">
                <a:spAutoFit/>
              </a:bodyPr>
              <a:lstStyle/>
              <a:p>
                <a:pPr algn="r"/>
                <a:r>
                  <a:rPr lang="en-US" altLang="zh-CN" sz="800" dirty="0">
                    <a:latin typeface="Helvetica" pitchFamily="2" charset="0"/>
                  </a:rPr>
                  <a:t>H3K27ac</a:t>
                </a:r>
                <a:r>
                  <a:rPr lang="zh-CN" altLang="en-US" sz="800" dirty="0">
                    <a:latin typeface="Helvetica" pitchFamily="2" charset="0"/>
                  </a:rPr>
                  <a:t> </a:t>
                </a:r>
                <a:endParaRPr lang="en-HK" altLang="zh-CN" sz="800" dirty="0">
                  <a:latin typeface="Helvetica" pitchFamily="2" charset="0"/>
                </a:endParaRPr>
              </a:p>
            </p:txBody>
          </p:sp>
          <p:grpSp>
            <p:nvGrpSpPr>
              <p:cNvPr id="552" name="Group 551">
                <a:extLst>
                  <a:ext uri="{FF2B5EF4-FFF2-40B4-BE49-F238E27FC236}">
                    <a16:creationId xmlns:a16="http://schemas.microsoft.com/office/drawing/2014/main" id="{BB242683-5FF0-CF41-B541-3AA9375819DD}"/>
                  </a:ext>
                </a:extLst>
              </p:cNvPr>
              <p:cNvGrpSpPr/>
              <p:nvPr/>
            </p:nvGrpSpPr>
            <p:grpSpPr>
              <a:xfrm>
                <a:off x="4091756" y="9085065"/>
                <a:ext cx="3121759" cy="1742020"/>
                <a:chOff x="4091756" y="9085065"/>
                <a:chExt cx="3121759" cy="1742020"/>
              </a:xfrm>
            </p:grpSpPr>
            <p:sp>
              <p:nvSpPr>
                <p:cNvPr id="216" name="Rectangle 215">
                  <a:extLst>
                    <a:ext uri="{FF2B5EF4-FFF2-40B4-BE49-F238E27FC236}">
                      <a16:creationId xmlns:a16="http://schemas.microsoft.com/office/drawing/2014/main" id="{46C60F1D-BAD2-954C-AB5C-A2AD9B3131FD}"/>
                    </a:ext>
                  </a:extLst>
                </p:cNvPr>
                <p:cNvSpPr/>
                <p:nvPr/>
              </p:nvSpPr>
              <p:spPr>
                <a:xfrm>
                  <a:off x="5753032" y="10590032"/>
                  <a:ext cx="876702" cy="237053"/>
                </a:xfrm>
                <a:prstGeom prst="rect">
                  <a:avLst/>
                </a:prstGeom>
              </p:spPr>
              <p:txBody>
                <a:bodyPr wrap="square">
                  <a:spAutoFit/>
                </a:bodyPr>
                <a:lstStyle/>
                <a:p>
                  <a:pPr algn="ctr">
                    <a:lnSpc>
                      <a:spcPct val="126000"/>
                    </a:lnSpc>
                  </a:pPr>
                  <a:r>
                    <a:rPr lang="en-US" altLang="zh-CN" sz="800" b="1" i="1" dirty="0">
                      <a:latin typeface="Helvetica" pitchFamily="2" charset="0"/>
                    </a:rPr>
                    <a:t>IRF8</a:t>
                  </a:r>
                </a:p>
              </p:txBody>
            </p:sp>
            <p:pic>
              <p:nvPicPr>
                <p:cNvPr id="13" name="Picture 12">
                  <a:extLst>
                    <a:ext uri="{FF2B5EF4-FFF2-40B4-BE49-F238E27FC236}">
                      <a16:creationId xmlns:a16="http://schemas.microsoft.com/office/drawing/2014/main" id="{E1BC6FDD-3E06-A744-974E-7A6DE1D7B02F}"/>
                    </a:ext>
                  </a:extLst>
                </p:cNvPr>
                <p:cNvPicPr>
                  <a:picLocks noChangeAspect="1"/>
                </p:cNvPicPr>
                <p:nvPr/>
              </p:nvPicPr>
              <p:blipFill>
                <a:blip r:embed="rId9"/>
                <a:stretch>
                  <a:fillRect/>
                </a:stretch>
              </p:blipFill>
              <p:spPr>
                <a:xfrm>
                  <a:off x="4615476" y="9085065"/>
                  <a:ext cx="2598039" cy="1556766"/>
                </a:xfrm>
                <a:prstGeom prst="rect">
                  <a:avLst/>
                </a:prstGeom>
              </p:spPr>
            </p:pic>
            <p:sp>
              <p:nvSpPr>
                <p:cNvPr id="315" name="Rectangle 314">
                  <a:extLst>
                    <a:ext uri="{FF2B5EF4-FFF2-40B4-BE49-F238E27FC236}">
                      <a16:creationId xmlns:a16="http://schemas.microsoft.com/office/drawing/2014/main" id="{7AEC60D0-5790-AD4D-B25E-4F6460EB17FE}"/>
                    </a:ext>
                  </a:extLst>
                </p:cNvPr>
                <p:cNvSpPr/>
                <p:nvPr/>
              </p:nvSpPr>
              <p:spPr>
                <a:xfrm>
                  <a:off x="4120912" y="9238201"/>
                  <a:ext cx="575222" cy="215444"/>
                </a:xfrm>
                <a:prstGeom prst="rect">
                  <a:avLst/>
                </a:prstGeom>
              </p:spPr>
              <p:txBody>
                <a:bodyPr wrap="square">
                  <a:spAutoFit/>
                </a:bodyPr>
                <a:lstStyle/>
                <a:p>
                  <a:pPr algn="r"/>
                  <a:r>
                    <a:rPr lang="en-US" altLang="zh-CN" sz="800" dirty="0">
                      <a:latin typeface="Helvetica" pitchFamily="2" charset="0"/>
                    </a:rPr>
                    <a:t>SE</a:t>
                  </a:r>
                  <a:endParaRPr lang="en-HK" altLang="zh-CN" sz="800" dirty="0">
                    <a:latin typeface="Helvetica" pitchFamily="2" charset="0"/>
                  </a:endParaRPr>
                </a:p>
              </p:txBody>
            </p:sp>
            <p:sp>
              <p:nvSpPr>
                <p:cNvPr id="316" name="Rectangle 315">
                  <a:extLst>
                    <a:ext uri="{FF2B5EF4-FFF2-40B4-BE49-F238E27FC236}">
                      <a16:creationId xmlns:a16="http://schemas.microsoft.com/office/drawing/2014/main" id="{9BC38252-D76B-514B-A771-A90106095F26}"/>
                    </a:ext>
                  </a:extLst>
                </p:cNvPr>
                <p:cNvSpPr/>
                <p:nvPr/>
              </p:nvSpPr>
              <p:spPr>
                <a:xfrm rot="16200000">
                  <a:off x="4070928" y="10010960"/>
                  <a:ext cx="734205" cy="215444"/>
                </a:xfrm>
                <a:prstGeom prst="rect">
                  <a:avLst/>
                </a:prstGeom>
              </p:spPr>
              <p:txBody>
                <a:bodyPr wrap="square">
                  <a:spAutoFit/>
                </a:bodyPr>
                <a:lstStyle/>
                <a:p>
                  <a:r>
                    <a:rPr lang="en-US" altLang="zh-CN" sz="800" b="1" dirty="0">
                      <a:latin typeface="Helvetica" pitchFamily="2" charset="0"/>
                    </a:rPr>
                    <a:t>DHL</a:t>
                  </a:r>
                  <a:endParaRPr lang="en-US" sz="800" b="1" dirty="0">
                    <a:latin typeface="Helvetica" pitchFamily="2" charset="0"/>
                  </a:endParaRPr>
                </a:p>
              </p:txBody>
            </p:sp>
            <p:sp>
              <p:nvSpPr>
                <p:cNvPr id="317" name="Rectangle 316">
                  <a:extLst>
                    <a:ext uri="{FF2B5EF4-FFF2-40B4-BE49-F238E27FC236}">
                      <a16:creationId xmlns:a16="http://schemas.microsoft.com/office/drawing/2014/main" id="{7D9CE406-EBAF-324C-96C4-C0716B5ACA72}"/>
                    </a:ext>
                  </a:extLst>
                </p:cNvPr>
                <p:cNvSpPr/>
                <p:nvPr/>
              </p:nvSpPr>
              <p:spPr>
                <a:xfrm rot="16200000">
                  <a:off x="4161353" y="9447684"/>
                  <a:ext cx="553356" cy="215444"/>
                </a:xfrm>
                <a:prstGeom prst="rect">
                  <a:avLst/>
                </a:prstGeom>
              </p:spPr>
              <p:txBody>
                <a:bodyPr wrap="square">
                  <a:spAutoFit/>
                </a:bodyPr>
                <a:lstStyle/>
                <a:p>
                  <a:r>
                    <a:rPr lang="en-US" altLang="zh-CN" sz="800" b="1" dirty="0">
                      <a:latin typeface="Helvetica" pitchFamily="2" charset="0"/>
                    </a:rPr>
                    <a:t>FL</a:t>
                  </a:r>
                  <a:endParaRPr lang="en-US" sz="800" b="1" dirty="0">
                    <a:latin typeface="Helvetica" pitchFamily="2" charset="0"/>
                  </a:endParaRPr>
                </a:p>
              </p:txBody>
            </p:sp>
            <p:sp>
              <p:nvSpPr>
                <p:cNvPr id="318" name="Rectangle 317">
                  <a:extLst>
                    <a:ext uri="{FF2B5EF4-FFF2-40B4-BE49-F238E27FC236}">
                      <a16:creationId xmlns:a16="http://schemas.microsoft.com/office/drawing/2014/main" id="{0CE7CD50-0EAC-2C41-89F8-9FFC9BF9190A}"/>
                    </a:ext>
                  </a:extLst>
                </p:cNvPr>
                <p:cNvSpPr/>
                <p:nvPr/>
              </p:nvSpPr>
              <p:spPr>
                <a:xfrm rot="16200000">
                  <a:off x="3683150" y="9852642"/>
                  <a:ext cx="1032655" cy="215444"/>
                </a:xfrm>
                <a:prstGeom prst="rect">
                  <a:avLst/>
                </a:prstGeom>
              </p:spPr>
              <p:txBody>
                <a:bodyPr wrap="none">
                  <a:spAutoFit/>
                </a:bodyPr>
                <a:lstStyle/>
                <a:p>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latin typeface="Helvetica" pitchFamily="2" charset="0"/>
                  </a:endParaRPr>
                </a:p>
              </p:txBody>
            </p:sp>
          </p:grpSp>
        </p:grpSp>
      </p:grpSp>
      <p:sp>
        <p:nvSpPr>
          <p:cNvPr id="136" name="Rectangle 135">
            <a:extLst>
              <a:ext uri="{FF2B5EF4-FFF2-40B4-BE49-F238E27FC236}">
                <a16:creationId xmlns:a16="http://schemas.microsoft.com/office/drawing/2014/main" id="{1367F436-0151-46F4-CDC2-0C8AFFC9F548}"/>
              </a:ext>
            </a:extLst>
          </p:cNvPr>
          <p:cNvSpPr/>
          <p:nvPr/>
        </p:nvSpPr>
        <p:spPr>
          <a:xfrm>
            <a:off x="205710" y="237469"/>
            <a:ext cx="7920000" cy="107718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24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44821C10-2728-514B-842A-84B8526F5F1E}"/>
              </a:ext>
            </a:extLst>
          </p:cNvPr>
          <p:cNvSpPr txBox="1"/>
          <p:nvPr/>
        </p:nvSpPr>
        <p:spPr>
          <a:xfrm>
            <a:off x="184671" y="2546504"/>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74" name="TextBox 73">
            <a:extLst>
              <a:ext uri="{FF2B5EF4-FFF2-40B4-BE49-F238E27FC236}">
                <a16:creationId xmlns:a16="http://schemas.microsoft.com/office/drawing/2014/main" id="{2C77DF8B-4EE2-1C42-9E8D-5E971FF97151}"/>
              </a:ext>
            </a:extLst>
          </p:cNvPr>
          <p:cNvSpPr txBox="1"/>
          <p:nvPr/>
        </p:nvSpPr>
        <p:spPr>
          <a:xfrm>
            <a:off x="3281008" y="2541115"/>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sp>
        <p:nvSpPr>
          <p:cNvPr id="220" name="TextBox 219">
            <a:extLst>
              <a:ext uri="{FF2B5EF4-FFF2-40B4-BE49-F238E27FC236}">
                <a16:creationId xmlns:a16="http://schemas.microsoft.com/office/drawing/2014/main" id="{6E0B97F5-881A-D740-8A39-F263E3646293}"/>
              </a:ext>
            </a:extLst>
          </p:cNvPr>
          <p:cNvSpPr txBox="1"/>
          <p:nvPr/>
        </p:nvSpPr>
        <p:spPr>
          <a:xfrm>
            <a:off x="10563031" y="15949514"/>
            <a:ext cx="1082348" cy="369332"/>
          </a:xfrm>
          <a:prstGeom prst="rect">
            <a:avLst/>
          </a:prstGeom>
          <a:noFill/>
        </p:spPr>
        <p:txBody>
          <a:bodyPr wrap="none" rtlCol="0">
            <a:spAutoFit/>
          </a:bodyPr>
          <a:lstStyle/>
          <a:p>
            <a:r>
              <a:rPr lang="en-US" b="1" dirty="0">
                <a:latin typeface="Helvetica" pitchFamily="2" charset="0"/>
              </a:rPr>
              <a:t>Figure 3</a:t>
            </a:r>
          </a:p>
        </p:txBody>
      </p:sp>
      <p:sp>
        <p:nvSpPr>
          <p:cNvPr id="375" name="TextBox 374">
            <a:extLst>
              <a:ext uri="{FF2B5EF4-FFF2-40B4-BE49-F238E27FC236}">
                <a16:creationId xmlns:a16="http://schemas.microsoft.com/office/drawing/2014/main" id="{59B92187-7190-F94E-AF0F-19497C8FDC52}"/>
              </a:ext>
            </a:extLst>
          </p:cNvPr>
          <p:cNvSpPr txBox="1"/>
          <p:nvPr/>
        </p:nvSpPr>
        <p:spPr>
          <a:xfrm>
            <a:off x="178501" y="6419883"/>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d.</a:t>
            </a:r>
            <a:endParaRPr lang="en-US" sz="1938" b="1" dirty="0">
              <a:latin typeface="Helvetica" pitchFamily="2" charset="0"/>
            </a:endParaRPr>
          </a:p>
        </p:txBody>
      </p:sp>
      <p:sp>
        <p:nvSpPr>
          <p:cNvPr id="258" name="TextBox 257">
            <a:extLst>
              <a:ext uri="{FF2B5EF4-FFF2-40B4-BE49-F238E27FC236}">
                <a16:creationId xmlns:a16="http://schemas.microsoft.com/office/drawing/2014/main" id="{764BFD96-D177-2440-B76B-FA2DD1DF046A}"/>
              </a:ext>
            </a:extLst>
          </p:cNvPr>
          <p:cNvSpPr txBox="1"/>
          <p:nvPr/>
        </p:nvSpPr>
        <p:spPr>
          <a:xfrm>
            <a:off x="184671" y="174278"/>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grpSp>
        <p:nvGrpSpPr>
          <p:cNvPr id="12" name="Group 11">
            <a:extLst>
              <a:ext uri="{FF2B5EF4-FFF2-40B4-BE49-F238E27FC236}">
                <a16:creationId xmlns:a16="http://schemas.microsoft.com/office/drawing/2014/main" id="{8245575D-7C2B-1F4F-977D-D811ADE98C1D}"/>
              </a:ext>
            </a:extLst>
          </p:cNvPr>
          <p:cNvGrpSpPr/>
          <p:nvPr/>
        </p:nvGrpSpPr>
        <p:grpSpPr>
          <a:xfrm>
            <a:off x="359536" y="6415727"/>
            <a:ext cx="7413263" cy="5383165"/>
            <a:chOff x="186618" y="6964759"/>
            <a:chExt cx="7413263" cy="5383165"/>
          </a:xfrm>
        </p:grpSpPr>
        <p:pic>
          <p:nvPicPr>
            <p:cNvPr id="343" name="Picture 342">
              <a:extLst>
                <a:ext uri="{FF2B5EF4-FFF2-40B4-BE49-F238E27FC236}">
                  <a16:creationId xmlns:a16="http://schemas.microsoft.com/office/drawing/2014/main" id="{FA59D2FD-5967-1144-BE2D-455D5915A8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81841" y="8586576"/>
              <a:ext cx="6227438" cy="2258062"/>
            </a:xfrm>
            <a:prstGeom prst="rect">
              <a:avLst/>
            </a:prstGeom>
          </p:spPr>
        </p:pic>
        <p:pic>
          <p:nvPicPr>
            <p:cNvPr id="4" name="Picture 3">
              <a:extLst>
                <a:ext uri="{FF2B5EF4-FFF2-40B4-BE49-F238E27FC236}">
                  <a16:creationId xmlns:a16="http://schemas.microsoft.com/office/drawing/2014/main" id="{08AACB4E-074E-F04C-A3C9-4E52D33DBCA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80696" y="7188217"/>
              <a:ext cx="6231758" cy="3789128"/>
            </a:xfrm>
            <a:prstGeom prst="rect">
              <a:avLst/>
            </a:prstGeom>
          </p:spPr>
        </p:pic>
        <p:pic>
          <p:nvPicPr>
            <p:cNvPr id="330" name="Picture 329">
              <a:extLst>
                <a:ext uri="{FF2B5EF4-FFF2-40B4-BE49-F238E27FC236}">
                  <a16:creationId xmlns:a16="http://schemas.microsoft.com/office/drawing/2014/main" id="{14360460-22E2-A142-8CB6-956E4DCE6819}"/>
                </a:ext>
              </a:extLst>
            </p:cNvPr>
            <p:cNvPicPr>
              <a:picLocks noChangeAspect="1"/>
            </p:cNvPicPr>
            <p:nvPr/>
          </p:nvPicPr>
          <p:blipFill rotWithShape="1">
            <a:blip r:embed="rId5"/>
            <a:srcRect l="1959" t="11552" b="1"/>
            <a:stretch/>
          </p:blipFill>
          <p:spPr>
            <a:xfrm>
              <a:off x="1053001" y="11318078"/>
              <a:ext cx="6315553" cy="658342"/>
            </a:xfrm>
            <a:prstGeom prst="rect">
              <a:avLst/>
            </a:prstGeom>
          </p:spPr>
        </p:pic>
        <p:sp>
          <p:nvSpPr>
            <p:cNvPr id="332" name="Rectangle 331">
              <a:extLst>
                <a:ext uri="{FF2B5EF4-FFF2-40B4-BE49-F238E27FC236}">
                  <a16:creationId xmlns:a16="http://schemas.microsoft.com/office/drawing/2014/main" id="{B80B6142-C73E-2F49-AFE8-08D834A5F089}"/>
                </a:ext>
              </a:extLst>
            </p:cNvPr>
            <p:cNvSpPr/>
            <p:nvPr/>
          </p:nvSpPr>
          <p:spPr>
            <a:xfrm>
              <a:off x="492792" y="7965660"/>
              <a:ext cx="643125" cy="236988"/>
            </a:xfrm>
            <a:prstGeom prst="rect">
              <a:avLst/>
            </a:prstGeom>
          </p:spPr>
          <p:txBody>
            <a:bodyPr wrap="none">
              <a:spAutoFit/>
            </a:bodyPr>
            <a:lstStyle/>
            <a:p>
              <a:pPr>
                <a:lnSpc>
                  <a:spcPct val="126000"/>
                </a:lnSpc>
              </a:pPr>
              <a:r>
                <a:rPr lang="en-US" altLang="zh-CN" sz="800" dirty="0">
                  <a:latin typeface="Helvetica" pitchFamily="2" charset="0"/>
                </a:rPr>
                <a:t>H3K4me3</a:t>
              </a:r>
            </a:p>
          </p:txBody>
        </p:sp>
        <p:sp>
          <p:nvSpPr>
            <p:cNvPr id="333" name="Rectangle 332">
              <a:extLst>
                <a:ext uri="{FF2B5EF4-FFF2-40B4-BE49-F238E27FC236}">
                  <a16:creationId xmlns:a16="http://schemas.microsoft.com/office/drawing/2014/main" id="{D779AF12-5BD6-2D44-A065-81C5B690DC3A}"/>
                </a:ext>
              </a:extLst>
            </p:cNvPr>
            <p:cNvSpPr/>
            <p:nvPr/>
          </p:nvSpPr>
          <p:spPr>
            <a:xfrm>
              <a:off x="526455" y="8164106"/>
              <a:ext cx="609462" cy="236988"/>
            </a:xfrm>
            <a:prstGeom prst="rect">
              <a:avLst/>
            </a:prstGeom>
          </p:spPr>
          <p:txBody>
            <a:bodyPr wrap="none">
              <a:spAutoFit/>
            </a:bodyPr>
            <a:lstStyle/>
            <a:p>
              <a:pPr>
                <a:lnSpc>
                  <a:spcPct val="126000"/>
                </a:lnSpc>
              </a:pPr>
              <a:r>
                <a:rPr lang="en-US" altLang="zh-CN" sz="800" dirty="0">
                  <a:latin typeface="Helvetica" pitchFamily="2" charset="0"/>
                </a:rPr>
                <a:t>H3K27ac</a:t>
              </a:r>
            </a:p>
          </p:txBody>
        </p:sp>
        <p:sp>
          <p:nvSpPr>
            <p:cNvPr id="334" name="Rectangle 333">
              <a:extLst>
                <a:ext uri="{FF2B5EF4-FFF2-40B4-BE49-F238E27FC236}">
                  <a16:creationId xmlns:a16="http://schemas.microsoft.com/office/drawing/2014/main" id="{93012C60-7301-BD4E-AC4A-2C30BA1C11DD}"/>
                </a:ext>
              </a:extLst>
            </p:cNvPr>
            <p:cNvSpPr/>
            <p:nvPr/>
          </p:nvSpPr>
          <p:spPr>
            <a:xfrm>
              <a:off x="678741" y="7767214"/>
              <a:ext cx="457176" cy="236988"/>
            </a:xfrm>
            <a:prstGeom prst="rect">
              <a:avLst/>
            </a:prstGeom>
          </p:spPr>
          <p:txBody>
            <a:bodyPr wrap="none">
              <a:spAutoFit/>
            </a:bodyPr>
            <a:lstStyle/>
            <a:p>
              <a:pPr>
                <a:lnSpc>
                  <a:spcPct val="126000"/>
                </a:lnSpc>
              </a:pPr>
              <a:r>
                <a:rPr lang="en-US" altLang="zh-CN" sz="800" dirty="0">
                  <a:latin typeface="Helvetica" pitchFamily="2" charset="0"/>
                </a:rPr>
                <a:t>CTCF</a:t>
              </a:r>
            </a:p>
          </p:txBody>
        </p:sp>
        <p:sp>
          <p:nvSpPr>
            <p:cNvPr id="335" name="Rectangle 334">
              <a:extLst>
                <a:ext uri="{FF2B5EF4-FFF2-40B4-BE49-F238E27FC236}">
                  <a16:creationId xmlns:a16="http://schemas.microsoft.com/office/drawing/2014/main" id="{FE6ECA83-612D-644F-B181-2C3E4B616640}"/>
                </a:ext>
              </a:extLst>
            </p:cNvPr>
            <p:cNvSpPr/>
            <p:nvPr/>
          </p:nvSpPr>
          <p:spPr>
            <a:xfrm>
              <a:off x="497601" y="8362551"/>
              <a:ext cx="638316" cy="236988"/>
            </a:xfrm>
            <a:prstGeom prst="rect">
              <a:avLst/>
            </a:prstGeom>
          </p:spPr>
          <p:txBody>
            <a:bodyPr wrap="none">
              <a:spAutoFit/>
            </a:bodyPr>
            <a:lstStyle/>
            <a:p>
              <a:pPr>
                <a:lnSpc>
                  <a:spcPct val="126000"/>
                </a:lnSpc>
              </a:pPr>
              <a:r>
                <a:rPr lang="en-US" altLang="zh-CN" sz="800" dirty="0">
                  <a:latin typeface="Helvetica" pitchFamily="2" charset="0"/>
                </a:rPr>
                <a:t>SE</a:t>
              </a:r>
              <a:r>
                <a:rPr lang="zh-CN" altLang="en-US" sz="800" dirty="0">
                  <a:latin typeface="Helvetica" pitchFamily="2" charset="0"/>
                </a:rPr>
                <a:t> </a:t>
              </a:r>
              <a:r>
                <a:rPr lang="en-US" altLang="zh-CN" sz="800" dirty="0">
                  <a:latin typeface="Helvetica" pitchFamily="2" charset="0"/>
                </a:rPr>
                <a:t>region</a:t>
              </a:r>
            </a:p>
          </p:txBody>
        </p:sp>
        <p:sp>
          <p:nvSpPr>
            <p:cNvPr id="337" name="Rectangle 336">
              <a:extLst>
                <a:ext uri="{FF2B5EF4-FFF2-40B4-BE49-F238E27FC236}">
                  <a16:creationId xmlns:a16="http://schemas.microsoft.com/office/drawing/2014/main" id="{0E63890C-A9DC-D741-A634-A528772FCE30}"/>
                </a:ext>
              </a:extLst>
            </p:cNvPr>
            <p:cNvSpPr/>
            <p:nvPr/>
          </p:nvSpPr>
          <p:spPr>
            <a:xfrm>
              <a:off x="3322889" y="11544000"/>
              <a:ext cx="1410964" cy="215444"/>
            </a:xfrm>
            <a:prstGeom prst="rect">
              <a:avLst/>
            </a:prstGeom>
          </p:spPr>
          <p:txBody>
            <a:bodyPr wrap="none">
              <a:spAutoFit/>
            </a:bodyPr>
            <a:lstStyle/>
            <a:p>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enrichment</a:t>
              </a:r>
              <a:r>
                <a:rPr lang="zh-CN" altLang="en-US" sz="800" dirty="0">
                  <a:latin typeface="Helvetica" pitchFamily="2" charset="0"/>
                </a:rPr>
                <a:t> </a:t>
              </a:r>
              <a:r>
                <a:rPr lang="en-US" altLang="zh-CN" sz="800" dirty="0">
                  <a:latin typeface="Helvetica" pitchFamily="2" charset="0"/>
                </a:rPr>
                <a:t>(3</a:t>
              </a:r>
              <a:r>
                <a:rPr lang="zh-CN" altLang="en-US" sz="800" dirty="0">
                  <a:latin typeface="Helvetica" pitchFamily="2" charset="0"/>
                </a:rPr>
                <a:t> </a:t>
              </a:r>
              <a:r>
                <a:rPr lang="en-US" altLang="zh-CN" sz="800" dirty="0">
                  <a:latin typeface="Helvetica" pitchFamily="2" charset="0"/>
                </a:rPr>
                <a:t>kb)</a:t>
              </a:r>
              <a:endParaRPr lang="en-US" sz="800" dirty="0">
                <a:latin typeface="Helvetica" pitchFamily="2" charset="0"/>
              </a:endParaRPr>
            </a:p>
          </p:txBody>
        </p:sp>
        <p:cxnSp>
          <p:nvCxnSpPr>
            <p:cNvPr id="338" name="Straight Arrow Connector 337">
              <a:extLst>
                <a:ext uri="{FF2B5EF4-FFF2-40B4-BE49-F238E27FC236}">
                  <a16:creationId xmlns:a16="http://schemas.microsoft.com/office/drawing/2014/main" id="{EFFF92B1-8B25-A64B-8F56-213A0CAFC456}"/>
                </a:ext>
              </a:extLst>
            </p:cNvPr>
            <p:cNvCxnSpPr>
              <a:cxnSpLocks/>
            </p:cNvCxnSpPr>
            <p:nvPr/>
          </p:nvCxnSpPr>
          <p:spPr>
            <a:xfrm flipH="1">
              <a:off x="3119355" y="11667300"/>
              <a:ext cx="242789" cy="1618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 name="Group 4">
              <a:extLst>
                <a:ext uri="{FF2B5EF4-FFF2-40B4-BE49-F238E27FC236}">
                  <a16:creationId xmlns:a16="http://schemas.microsoft.com/office/drawing/2014/main" id="{067EA184-989C-5F45-9CE7-8E2CF8152F18}"/>
                </a:ext>
              </a:extLst>
            </p:cNvPr>
            <p:cNvGrpSpPr/>
            <p:nvPr/>
          </p:nvGrpSpPr>
          <p:grpSpPr>
            <a:xfrm>
              <a:off x="6728785" y="11544000"/>
              <a:ext cx="468503" cy="372531"/>
              <a:chOff x="9262993" y="11508519"/>
              <a:chExt cx="468503" cy="372531"/>
            </a:xfrm>
          </p:grpSpPr>
          <p:sp>
            <p:nvSpPr>
              <p:cNvPr id="339" name="Rectangle 338">
                <a:extLst>
                  <a:ext uri="{FF2B5EF4-FFF2-40B4-BE49-F238E27FC236}">
                    <a16:creationId xmlns:a16="http://schemas.microsoft.com/office/drawing/2014/main" id="{CB6833CF-CF17-8B42-B9C3-9FF7F47D3728}"/>
                  </a:ext>
                </a:extLst>
              </p:cNvPr>
              <p:cNvSpPr/>
              <p:nvPr/>
            </p:nvSpPr>
            <p:spPr>
              <a:xfrm>
                <a:off x="9262993" y="11557884"/>
                <a:ext cx="108000" cy="108000"/>
              </a:xfrm>
              <a:prstGeom prst="rect">
                <a:avLst/>
              </a:prstGeom>
              <a:solidFill>
                <a:srgbClr val="A3DEA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40" name="Rectangle 339">
                <a:extLst>
                  <a:ext uri="{FF2B5EF4-FFF2-40B4-BE49-F238E27FC236}">
                    <a16:creationId xmlns:a16="http://schemas.microsoft.com/office/drawing/2014/main" id="{EC2EB5A2-182C-084E-93AC-636D1A6FF8B3}"/>
                  </a:ext>
                </a:extLst>
              </p:cNvPr>
              <p:cNvSpPr/>
              <p:nvPr/>
            </p:nvSpPr>
            <p:spPr>
              <a:xfrm>
                <a:off x="9343181" y="11508519"/>
                <a:ext cx="304892" cy="215444"/>
              </a:xfrm>
              <a:prstGeom prst="rect">
                <a:avLst/>
              </a:prstGeom>
            </p:spPr>
            <p:txBody>
              <a:bodyPr wrap="none">
                <a:spAutoFit/>
              </a:bodyPr>
              <a:lstStyle/>
              <a:p>
                <a:r>
                  <a:rPr lang="en-US" altLang="zh-CN" sz="800" dirty="0">
                    <a:latin typeface="Helvetica" pitchFamily="2" charset="0"/>
                    <a:cs typeface="Arial" panose="020B0604020202020204" pitchFamily="34" charset="0"/>
                  </a:rPr>
                  <a:t>FL</a:t>
                </a:r>
                <a:endParaRPr lang="en-US" sz="800" dirty="0">
                  <a:latin typeface="Helvetica" pitchFamily="2" charset="0"/>
                  <a:cs typeface="Arial" panose="020B0604020202020204" pitchFamily="34" charset="0"/>
                </a:endParaRPr>
              </a:p>
            </p:txBody>
          </p:sp>
          <p:sp>
            <p:nvSpPr>
              <p:cNvPr id="341" name="Rectangle 340">
                <a:extLst>
                  <a:ext uri="{FF2B5EF4-FFF2-40B4-BE49-F238E27FC236}">
                    <a16:creationId xmlns:a16="http://schemas.microsoft.com/office/drawing/2014/main" id="{390E3752-A464-754C-9C6C-CC355ABCC03B}"/>
                  </a:ext>
                </a:extLst>
              </p:cNvPr>
              <p:cNvSpPr/>
              <p:nvPr/>
            </p:nvSpPr>
            <p:spPr>
              <a:xfrm>
                <a:off x="9341646" y="11665606"/>
                <a:ext cx="38985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DHL</a:t>
                </a:r>
                <a:endParaRPr lang="en-US" sz="800" dirty="0">
                  <a:latin typeface="Helvetica" pitchFamily="2" charset="0"/>
                  <a:cs typeface="Arial" panose="020B0604020202020204" pitchFamily="34" charset="0"/>
                </a:endParaRPr>
              </a:p>
            </p:txBody>
          </p:sp>
          <p:sp>
            <p:nvSpPr>
              <p:cNvPr id="342" name="Rectangle 341">
                <a:extLst>
                  <a:ext uri="{FF2B5EF4-FFF2-40B4-BE49-F238E27FC236}">
                    <a16:creationId xmlns:a16="http://schemas.microsoft.com/office/drawing/2014/main" id="{9C90EA1B-34F6-CD42-A45D-F205A5D15CC2}"/>
                  </a:ext>
                </a:extLst>
              </p:cNvPr>
              <p:cNvSpPr/>
              <p:nvPr/>
            </p:nvSpPr>
            <p:spPr>
              <a:xfrm>
                <a:off x="9262993" y="11712950"/>
                <a:ext cx="108000" cy="108000"/>
              </a:xfrm>
              <a:prstGeom prst="rect">
                <a:avLst/>
              </a:prstGeom>
              <a:solidFill>
                <a:srgbClr val="FFBCB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sp>
          <p:nvSpPr>
            <p:cNvPr id="346" name="Rectangle 345">
              <a:extLst>
                <a:ext uri="{FF2B5EF4-FFF2-40B4-BE49-F238E27FC236}">
                  <a16:creationId xmlns:a16="http://schemas.microsoft.com/office/drawing/2014/main" id="{9972564E-5968-8B45-AFF7-FDA4B19ACECD}"/>
                </a:ext>
              </a:extLst>
            </p:cNvPr>
            <p:cNvSpPr/>
            <p:nvPr/>
          </p:nvSpPr>
          <p:spPr>
            <a:xfrm>
              <a:off x="2107439" y="10940931"/>
              <a:ext cx="580969" cy="237053"/>
            </a:xfrm>
            <a:prstGeom prst="rect">
              <a:avLst/>
            </a:prstGeom>
          </p:spPr>
          <p:txBody>
            <a:bodyPr wrap="square">
              <a:spAutoFit/>
            </a:bodyPr>
            <a:lstStyle/>
            <a:p>
              <a:pPr algn="ctr">
                <a:lnSpc>
                  <a:spcPct val="126000"/>
                </a:lnSpc>
              </a:pPr>
              <a:r>
                <a:rPr lang="en-US" altLang="zh-CN" sz="800" b="1" i="1" dirty="0">
                  <a:latin typeface="Helvetica" pitchFamily="2" charset="0"/>
                </a:rPr>
                <a:t>PAX5</a:t>
              </a:r>
            </a:p>
          </p:txBody>
        </p:sp>
        <p:sp>
          <p:nvSpPr>
            <p:cNvPr id="347" name="Rectangle 346">
              <a:extLst>
                <a:ext uri="{FF2B5EF4-FFF2-40B4-BE49-F238E27FC236}">
                  <a16:creationId xmlns:a16="http://schemas.microsoft.com/office/drawing/2014/main" id="{AAA1C8F5-4F05-204B-8CB8-53881E0A0EC6}"/>
                </a:ext>
              </a:extLst>
            </p:cNvPr>
            <p:cNvSpPr/>
            <p:nvPr/>
          </p:nvSpPr>
          <p:spPr>
            <a:xfrm>
              <a:off x="4102824" y="10940931"/>
              <a:ext cx="828934" cy="237053"/>
            </a:xfrm>
            <a:prstGeom prst="rect">
              <a:avLst/>
            </a:prstGeom>
          </p:spPr>
          <p:txBody>
            <a:bodyPr wrap="square">
              <a:spAutoFit/>
            </a:bodyPr>
            <a:lstStyle/>
            <a:p>
              <a:pPr algn="ctr">
                <a:lnSpc>
                  <a:spcPct val="126000"/>
                </a:lnSpc>
              </a:pPr>
              <a:r>
                <a:rPr lang="en-US" altLang="zh-CN" sz="800" b="1" i="1" dirty="0">
                  <a:latin typeface="Helvetica" pitchFamily="2" charset="0"/>
                </a:rPr>
                <a:t>ZCCHC7</a:t>
              </a:r>
            </a:p>
          </p:txBody>
        </p:sp>
        <p:sp>
          <p:nvSpPr>
            <p:cNvPr id="348" name="Rectangle 347">
              <a:extLst>
                <a:ext uri="{FF2B5EF4-FFF2-40B4-BE49-F238E27FC236}">
                  <a16:creationId xmlns:a16="http://schemas.microsoft.com/office/drawing/2014/main" id="{9027B851-C993-7941-B284-31F21365F00F}"/>
                </a:ext>
              </a:extLst>
            </p:cNvPr>
            <p:cNvSpPr/>
            <p:nvPr/>
          </p:nvSpPr>
          <p:spPr>
            <a:xfrm>
              <a:off x="3066514" y="10940931"/>
              <a:ext cx="828934" cy="237053"/>
            </a:xfrm>
            <a:prstGeom prst="rect">
              <a:avLst/>
            </a:prstGeom>
          </p:spPr>
          <p:txBody>
            <a:bodyPr wrap="square">
              <a:spAutoFit/>
            </a:bodyPr>
            <a:lstStyle/>
            <a:p>
              <a:pPr algn="ctr">
                <a:lnSpc>
                  <a:spcPct val="126000"/>
                </a:lnSpc>
              </a:pPr>
              <a:r>
                <a:rPr lang="en-US" altLang="zh-CN" sz="800" i="1" dirty="0">
                  <a:latin typeface="Helvetica" pitchFamily="2" charset="0"/>
                </a:rPr>
                <a:t>EBLN3P</a:t>
              </a:r>
            </a:p>
          </p:txBody>
        </p:sp>
        <p:sp>
          <p:nvSpPr>
            <p:cNvPr id="349" name="Rectangle 348">
              <a:extLst>
                <a:ext uri="{FF2B5EF4-FFF2-40B4-BE49-F238E27FC236}">
                  <a16:creationId xmlns:a16="http://schemas.microsoft.com/office/drawing/2014/main" id="{D2F46D53-97D7-5344-992E-9A6A04EEF191}"/>
                </a:ext>
              </a:extLst>
            </p:cNvPr>
            <p:cNvSpPr/>
            <p:nvPr/>
          </p:nvSpPr>
          <p:spPr>
            <a:xfrm>
              <a:off x="5108787" y="10940931"/>
              <a:ext cx="1530367" cy="237053"/>
            </a:xfrm>
            <a:prstGeom prst="rect">
              <a:avLst/>
            </a:prstGeom>
          </p:spPr>
          <p:txBody>
            <a:bodyPr wrap="square">
              <a:spAutoFit/>
            </a:bodyPr>
            <a:lstStyle/>
            <a:p>
              <a:pPr algn="ctr">
                <a:lnSpc>
                  <a:spcPct val="126000"/>
                </a:lnSpc>
              </a:pPr>
              <a:r>
                <a:rPr lang="en-HK" sz="800" i="1" dirty="0">
                  <a:latin typeface="Helvetica" pitchFamily="2" charset="0"/>
                </a:rPr>
                <a:t>LOC105376035</a:t>
              </a:r>
              <a:endParaRPr lang="en-US" altLang="zh-CN" sz="800" i="1" dirty="0">
                <a:latin typeface="Helvetica" pitchFamily="2" charset="0"/>
              </a:endParaRPr>
            </a:p>
          </p:txBody>
        </p:sp>
        <p:sp>
          <p:nvSpPr>
            <p:cNvPr id="350" name="Rectangle 349">
              <a:extLst>
                <a:ext uri="{FF2B5EF4-FFF2-40B4-BE49-F238E27FC236}">
                  <a16:creationId xmlns:a16="http://schemas.microsoft.com/office/drawing/2014/main" id="{A5863E0F-578D-0148-84BE-C5EF2E842D5D}"/>
                </a:ext>
              </a:extLst>
            </p:cNvPr>
            <p:cNvSpPr/>
            <p:nvPr/>
          </p:nvSpPr>
          <p:spPr>
            <a:xfrm>
              <a:off x="746067" y="7171878"/>
              <a:ext cx="389850" cy="236988"/>
            </a:xfrm>
            <a:prstGeom prst="rect">
              <a:avLst/>
            </a:prstGeom>
          </p:spPr>
          <p:txBody>
            <a:bodyPr wrap="none">
              <a:spAutoFit/>
            </a:bodyPr>
            <a:lstStyle/>
            <a:p>
              <a:pPr>
                <a:lnSpc>
                  <a:spcPct val="126000"/>
                </a:lnSpc>
              </a:pPr>
              <a:r>
                <a:rPr lang="en-US" altLang="zh-CN" sz="800" dirty="0">
                  <a:latin typeface="Helvetica" pitchFamily="2" charset="0"/>
                </a:rPr>
                <a:t>TAD</a:t>
              </a:r>
            </a:p>
          </p:txBody>
        </p:sp>
        <p:sp>
          <p:nvSpPr>
            <p:cNvPr id="351" name="Rectangle 350">
              <a:extLst>
                <a:ext uri="{FF2B5EF4-FFF2-40B4-BE49-F238E27FC236}">
                  <a16:creationId xmlns:a16="http://schemas.microsoft.com/office/drawing/2014/main" id="{22ADC5FE-CDBE-8F40-94A7-33BBC8699238}"/>
                </a:ext>
              </a:extLst>
            </p:cNvPr>
            <p:cNvSpPr/>
            <p:nvPr/>
          </p:nvSpPr>
          <p:spPr>
            <a:xfrm>
              <a:off x="186618" y="7370323"/>
              <a:ext cx="949299" cy="236988"/>
            </a:xfrm>
            <a:prstGeom prst="rect">
              <a:avLst/>
            </a:prstGeom>
          </p:spPr>
          <p:txBody>
            <a:bodyPr wrap="none">
              <a:spAutoFit/>
            </a:bodyPr>
            <a:lstStyle/>
            <a:p>
              <a:pPr>
                <a:lnSpc>
                  <a:spcPct val="126000"/>
                </a:lnSpc>
              </a:pPr>
              <a:r>
                <a:rPr lang="en-US" altLang="zh-CN" sz="800" dirty="0">
                  <a:latin typeface="Helvetica" pitchFamily="2" charset="0"/>
                </a:rPr>
                <a:t>Strong</a:t>
              </a:r>
              <a:r>
                <a:rPr lang="zh-CN" altLang="en-US" sz="800" dirty="0">
                  <a:latin typeface="Helvetica" pitchFamily="2" charset="0"/>
                </a:rPr>
                <a:t> </a:t>
              </a:r>
              <a:r>
                <a:rPr lang="en-US" altLang="zh-CN" sz="800" dirty="0">
                  <a:latin typeface="Helvetica" pitchFamily="2" charset="0"/>
                </a:rPr>
                <a:t>boundary</a:t>
              </a:r>
            </a:p>
          </p:txBody>
        </p:sp>
        <p:sp>
          <p:nvSpPr>
            <p:cNvPr id="352" name="Rectangle 351">
              <a:extLst>
                <a:ext uri="{FF2B5EF4-FFF2-40B4-BE49-F238E27FC236}">
                  <a16:creationId xmlns:a16="http://schemas.microsoft.com/office/drawing/2014/main" id="{D945D22F-425F-794E-9BE8-2DB2204AA64A}"/>
                </a:ext>
              </a:extLst>
            </p:cNvPr>
            <p:cNvSpPr/>
            <p:nvPr/>
          </p:nvSpPr>
          <p:spPr>
            <a:xfrm>
              <a:off x="228296" y="7568768"/>
              <a:ext cx="907621" cy="236988"/>
            </a:xfrm>
            <a:prstGeom prst="rect">
              <a:avLst/>
            </a:prstGeom>
          </p:spPr>
          <p:txBody>
            <a:bodyPr wrap="none">
              <a:spAutoFit/>
            </a:bodyPr>
            <a:lstStyle/>
            <a:p>
              <a:pPr>
                <a:lnSpc>
                  <a:spcPct val="126000"/>
                </a:lnSpc>
              </a:pPr>
              <a:r>
                <a:rPr lang="en-US" altLang="zh-CN" sz="800" dirty="0">
                  <a:latin typeface="Helvetica" pitchFamily="2" charset="0"/>
                </a:rPr>
                <a:t>Weak</a:t>
              </a:r>
              <a:r>
                <a:rPr lang="zh-CN" altLang="en-US" sz="800" dirty="0">
                  <a:latin typeface="Helvetica" pitchFamily="2" charset="0"/>
                </a:rPr>
                <a:t> </a:t>
              </a:r>
              <a:r>
                <a:rPr lang="en-US" altLang="zh-CN" sz="800" dirty="0">
                  <a:latin typeface="Helvetica" pitchFamily="2" charset="0"/>
                </a:rPr>
                <a:t>boundary</a:t>
              </a:r>
            </a:p>
          </p:txBody>
        </p:sp>
        <p:sp>
          <p:nvSpPr>
            <p:cNvPr id="353" name="Rectangle 352">
              <a:extLst>
                <a:ext uri="{FF2B5EF4-FFF2-40B4-BE49-F238E27FC236}">
                  <a16:creationId xmlns:a16="http://schemas.microsoft.com/office/drawing/2014/main" id="{96248C3A-A235-804D-80AE-5C8524950B01}"/>
                </a:ext>
              </a:extLst>
            </p:cNvPr>
            <p:cNvSpPr/>
            <p:nvPr/>
          </p:nvSpPr>
          <p:spPr>
            <a:xfrm>
              <a:off x="3045416" y="7188217"/>
              <a:ext cx="152467" cy="3672760"/>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55" name="Rectangle 354">
              <a:extLst>
                <a:ext uri="{FF2B5EF4-FFF2-40B4-BE49-F238E27FC236}">
                  <a16:creationId xmlns:a16="http://schemas.microsoft.com/office/drawing/2014/main" id="{F759E5A8-14E3-4F45-867B-1196D05E348D}"/>
                </a:ext>
              </a:extLst>
            </p:cNvPr>
            <p:cNvSpPr/>
            <p:nvPr/>
          </p:nvSpPr>
          <p:spPr>
            <a:xfrm>
              <a:off x="6069514" y="10940931"/>
              <a:ext cx="1530367" cy="237053"/>
            </a:xfrm>
            <a:prstGeom prst="rect">
              <a:avLst/>
            </a:prstGeom>
          </p:spPr>
          <p:txBody>
            <a:bodyPr wrap="square">
              <a:spAutoFit/>
            </a:bodyPr>
            <a:lstStyle/>
            <a:p>
              <a:pPr algn="ctr">
                <a:lnSpc>
                  <a:spcPct val="126000"/>
                </a:lnSpc>
              </a:pPr>
              <a:r>
                <a:rPr lang="en-US" altLang="zh-CN" sz="800" i="1" dirty="0">
                  <a:latin typeface="Helvetica" pitchFamily="2" charset="0"/>
                </a:rPr>
                <a:t>FBXO10</a:t>
              </a:r>
            </a:p>
          </p:txBody>
        </p:sp>
        <p:grpSp>
          <p:nvGrpSpPr>
            <p:cNvPr id="356" name="Group 355">
              <a:extLst>
                <a:ext uri="{FF2B5EF4-FFF2-40B4-BE49-F238E27FC236}">
                  <a16:creationId xmlns:a16="http://schemas.microsoft.com/office/drawing/2014/main" id="{AC56F20D-4CD1-D446-9B1A-F00614EB44F5}"/>
                </a:ext>
              </a:extLst>
            </p:cNvPr>
            <p:cNvGrpSpPr/>
            <p:nvPr/>
          </p:nvGrpSpPr>
          <p:grpSpPr>
            <a:xfrm>
              <a:off x="2315401" y="12122973"/>
              <a:ext cx="1806619" cy="221177"/>
              <a:chOff x="7225219" y="10293468"/>
              <a:chExt cx="1806619" cy="221177"/>
            </a:xfrm>
          </p:grpSpPr>
          <p:pic>
            <p:nvPicPr>
              <p:cNvPr id="368" name="Picture 367">
                <a:extLst>
                  <a:ext uri="{FF2B5EF4-FFF2-40B4-BE49-F238E27FC236}">
                    <a16:creationId xmlns:a16="http://schemas.microsoft.com/office/drawing/2014/main" id="{C4A6E3E6-DB71-9049-8A7C-5B9E81D811C1}"/>
                  </a:ext>
                </a:extLst>
              </p:cNvPr>
              <p:cNvPicPr>
                <a:picLocks noChangeAspect="1"/>
              </p:cNvPicPr>
              <p:nvPr/>
            </p:nvPicPr>
            <p:blipFill>
              <a:blip r:embed="rId6"/>
              <a:stretch>
                <a:fillRect/>
              </a:stretch>
            </p:blipFill>
            <p:spPr>
              <a:xfrm flipV="1">
                <a:off x="7225219" y="10334625"/>
                <a:ext cx="1806619" cy="136471"/>
              </a:xfrm>
              <a:prstGeom prst="rect">
                <a:avLst/>
              </a:prstGeom>
            </p:spPr>
          </p:pic>
          <p:sp>
            <p:nvSpPr>
              <p:cNvPr id="370" name="Rectangle 369">
                <a:extLst>
                  <a:ext uri="{FF2B5EF4-FFF2-40B4-BE49-F238E27FC236}">
                    <a16:creationId xmlns:a16="http://schemas.microsoft.com/office/drawing/2014/main" id="{B9A47FAF-8322-C741-BF85-A25E2460643C}"/>
                  </a:ext>
                </a:extLst>
              </p:cNvPr>
              <p:cNvSpPr/>
              <p:nvPr/>
            </p:nvSpPr>
            <p:spPr>
              <a:xfrm>
                <a:off x="7602777" y="10299201"/>
                <a:ext cx="476847" cy="215444"/>
              </a:xfrm>
              <a:prstGeom prst="rect">
                <a:avLst/>
              </a:prstGeom>
            </p:spPr>
            <p:txBody>
              <a:bodyPr wrap="square">
                <a:spAutoFit/>
              </a:bodyPr>
              <a:lstStyle/>
              <a:p>
                <a:r>
                  <a:rPr lang="en-US" altLang="zh-CN" sz="800" dirty="0">
                    <a:latin typeface="Helvetica" pitchFamily="2" charset="0"/>
                  </a:rPr>
                  <a:t>loss</a:t>
                </a:r>
                <a:endParaRPr lang="en-US" sz="800" dirty="0">
                  <a:latin typeface="Helvetica" pitchFamily="2" charset="0"/>
                </a:endParaRPr>
              </a:p>
            </p:txBody>
          </p:sp>
          <p:sp>
            <p:nvSpPr>
              <p:cNvPr id="371" name="Rectangle 370">
                <a:extLst>
                  <a:ext uri="{FF2B5EF4-FFF2-40B4-BE49-F238E27FC236}">
                    <a16:creationId xmlns:a16="http://schemas.microsoft.com/office/drawing/2014/main" id="{3A6CFB74-D255-BA4E-A77C-0E04A5563479}"/>
                  </a:ext>
                </a:extLst>
              </p:cNvPr>
              <p:cNvSpPr/>
              <p:nvPr/>
            </p:nvSpPr>
            <p:spPr>
              <a:xfrm>
                <a:off x="8291182" y="10293468"/>
                <a:ext cx="476847" cy="215444"/>
              </a:xfrm>
              <a:prstGeom prst="rect">
                <a:avLst/>
              </a:prstGeom>
            </p:spPr>
            <p:txBody>
              <a:bodyPr wrap="square">
                <a:spAutoFit/>
              </a:bodyPr>
              <a:lstStyle/>
              <a:p>
                <a:r>
                  <a:rPr lang="en-US" altLang="zh-CN" sz="800" dirty="0">
                    <a:latin typeface="Helvetica" pitchFamily="2" charset="0"/>
                  </a:rPr>
                  <a:t>gain</a:t>
                </a:r>
                <a:endParaRPr lang="en-US" sz="800" dirty="0">
                  <a:latin typeface="Helvetica" pitchFamily="2" charset="0"/>
                </a:endParaRPr>
              </a:p>
            </p:txBody>
          </p:sp>
        </p:grpSp>
        <p:sp>
          <p:nvSpPr>
            <p:cNvPr id="357" name="Rectangle 356">
              <a:extLst>
                <a:ext uri="{FF2B5EF4-FFF2-40B4-BE49-F238E27FC236}">
                  <a16:creationId xmlns:a16="http://schemas.microsoft.com/office/drawing/2014/main" id="{4E114500-64E6-C348-837F-D343D81EA4E5}"/>
                </a:ext>
              </a:extLst>
            </p:cNvPr>
            <p:cNvSpPr/>
            <p:nvPr/>
          </p:nvSpPr>
          <p:spPr>
            <a:xfrm>
              <a:off x="1099032" y="12004927"/>
              <a:ext cx="1207671" cy="338554"/>
            </a:xfrm>
            <a:prstGeom prst="rect">
              <a:avLst/>
            </a:prstGeom>
          </p:spPr>
          <p:txBody>
            <a:bodyPr wrap="square">
              <a:spAutoFit/>
            </a:bodyPr>
            <a:lstStyle/>
            <a:p>
              <a:pPr algn="ctr"/>
              <a:r>
                <a:rPr lang="en-US" altLang="zh-CN" sz="800" dirty="0">
                  <a:latin typeface="Helvetica" pitchFamily="2" charset="0"/>
                </a:rPr>
                <a:t>Copy</a:t>
              </a:r>
              <a:r>
                <a:rPr lang="zh-CN" altLang="en-US" sz="800" dirty="0">
                  <a:latin typeface="Helvetica" pitchFamily="2" charset="0"/>
                </a:rPr>
                <a:t> </a:t>
              </a:r>
              <a:r>
                <a:rPr lang="en-US" altLang="zh-CN" sz="800" dirty="0">
                  <a:latin typeface="Helvetica" pitchFamily="2" charset="0"/>
                </a:rPr>
                <a:t>num.</a:t>
              </a:r>
              <a:r>
                <a:rPr lang="zh-CN" altLang="en-US" sz="800" dirty="0">
                  <a:latin typeface="Helvetica" pitchFamily="2" charset="0"/>
                </a:rPr>
                <a:t> </a:t>
              </a:r>
              <a:r>
                <a:rPr lang="en-US" altLang="zh-CN" sz="800" dirty="0">
                  <a:latin typeface="Helvetica" pitchFamily="2" charset="0"/>
                </a:rPr>
                <a:t>variation</a:t>
              </a:r>
              <a:r>
                <a:rPr lang="zh-CN" altLang="en-US" sz="800" dirty="0">
                  <a:latin typeface="Helvetica" pitchFamily="2" charset="0"/>
                </a:rPr>
                <a:t> </a:t>
              </a:r>
              <a:r>
                <a:rPr lang="en-US" altLang="zh-CN" sz="800" dirty="0">
                  <a:latin typeface="Helvetica" pitchFamily="2" charset="0"/>
                </a:rPr>
                <a:t>(log2)</a:t>
              </a:r>
              <a:endParaRPr lang="en-US" sz="800" dirty="0">
                <a:latin typeface="Helvetica" pitchFamily="2" charset="0"/>
              </a:endParaRPr>
            </a:p>
          </p:txBody>
        </p:sp>
        <p:grpSp>
          <p:nvGrpSpPr>
            <p:cNvPr id="358" name="Group 357">
              <a:extLst>
                <a:ext uri="{FF2B5EF4-FFF2-40B4-BE49-F238E27FC236}">
                  <a16:creationId xmlns:a16="http://schemas.microsoft.com/office/drawing/2014/main" id="{C6CF9BEC-3DC0-9F43-9FC4-C3AF6BB6AAC8}"/>
                </a:ext>
              </a:extLst>
            </p:cNvPr>
            <p:cNvGrpSpPr/>
            <p:nvPr/>
          </p:nvGrpSpPr>
          <p:grpSpPr>
            <a:xfrm>
              <a:off x="4331989" y="12009370"/>
              <a:ext cx="1399519" cy="338554"/>
              <a:chOff x="6618555" y="10539785"/>
              <a:chExt cx="1399519" cy="338554"/>
            </a:xfrm>
          </p:grpSpPr>
          <p:sp>
            <p:nvSpPr>
              <p:cNvPr id="365" name="Rectangle 364">
                <a:extLst>
                  <a:ext uri="{FF2B5EF4-FFF2-40B4-BE49-F238E27FC236}">
                    <a16:creationId xmlns:a16="http://schemas.microsoft.com/office/drawing/2014/main" id="{26772C02-9E1A-6F4A-BEFF-8C261E2B1AC0}"/>
                  </a:ext>
                </a:extLst>
              </p:cNvPr>
              <p:cNvSpPr/>
              <p:nvPr/>
            </p:nvSpPr>
            <p:spPr>
              <a:xfrm>
                <a:off x="7646467" y="10646261"/>
                <a:ext cx="309600" cy="111600"/>
              </a:xfrm>
              <a:prstGeom prst="rect">
                <a:avLst/>
              </a:prstGeom>
              <a:noFill/>
              <a:ln>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66" name="Rectangle 365">
                <a:extLst>
                  <a:ext uri="{FF2B5EF4-FFF2-40B4-BE49-F238E27FC236}">
                    <a16:creationId xmlns:a16="http://schemas.microsoft.com/office/drawing/2014/main" id="{D64D6722-164C-4D4F-89C5-BFC0C5B3E076}"/>
                  </a:ext>
                </a:extLst>
              </p:cNvPr>
              <p:cNvSpPr/>
              <p:nvPr/>
            </p:nvSpPr>
            <p:spPr>
              <a:xfrm>
                <a:off x="6618555" y="10539785"/>
                <a:ext cx="1399519" cy="338554"/>
              </a:xfrm>
              <a:prstGeom prst="rect">
                <a:avLst/>
              </a:prstGeom>
            </p:spPr>
            <p:txBody>
              <a:bodyPr wrap="square">
                <a:spAutoFit/>
              </a:bodyPr>
              <a:lstStyle/>
              <a:p>
                <a:pPr algn="ctr"/>
                <a:r>
                  <a:rPr lang="en-US" altLang="zh-CN" sz="800" dirty="0">
                    <a:latin typeface="Helvetica" pitchFamily="2" charset="0"/>
                  </a:rPr>
                  <a:t>Somatic</a:t>
                </a:r>
                <a:r>
                  <a:rPr lang="zh-CN" altLang="en-US" sz="800" dirty="0">
                    <a:latin typeface="Helvetica" pitchFamily="2" charset="0"/>
                  </a:rPr>
                  <a:t> </a:t>
                </a:r>
                <a:endParaRPr lang="en-HK" altLang="zh-CN" sz="800" dirty="0">
                  <a:latin typeface="Helvetica" pitchFamily="2" charset="0"/>
                </a:endParaRPr>
              </a:p>
              <a:p>
                <a:pPr algn="ctr"/>
                <a:r>
                  <a:rPr lang="en-US" altLang="zh-CN" sz="800" dirty="0">
                    <a:latin typeface="Helvetica" pitchFamily="2" charset="0"/>
                  </a:rPr>
                  <a:t>mutation</a:t>
                </a:r>
                <a:endParaRPr lang="en-US" sz="800" dirty="0">
                  <a:latin typeface="Helvetica" pitchFamily="2" charset="0"/>
                </a:endParaRPr>
              </a:p>
            </p:txBody>
          </p:sp>
          <p:cxnSp>
            <p:nvCxnSpPr>
              <p:cNvPr id="367" name="Straight Connector 366">
                <a:extLst>
                  <a:ext uri="{FF2B5EF4-FFF2-40B4-BE49-F238E27FC236}">
                    <a16:creationId xmlns:a16="http://schemas.microsoft.com/office/drawing/2014/main" id="{E7FAF145-0BCF-3E4E-8B44-E746E0A13BA6}"/>
                  </a:ext>
                </a:extLst>
              </p:cNvPr>
              <p:cNvCxnSpPr>
                <a:cxnSpLocks/>
              </p:cNvCxnSpPr>
              <p:nvPr/>
            </p:nvCxnSpPr>
            <p:spPr>
              <a:xfrm>
                <a:off x="7796711" y="10665254"/>
                <a:ext cx="0" cy="90000"/>
              </a:xfrm>
              <a:prstGeom prst="line">
                <a:avLst/>
              </a:prstGeom>
              <a:ln w="19050"/>
            </p:spPr>
            <p:style>
              <a:lnRef idx="1">
                <a:schemeClr val="dk1"/>
              </a:lnRef>
              <a:fillRef idx="0">
                <a:schemeClr val="dk1"/>
              </a:fillRef>
              <a:effectRef idx="0">
                <a:schemeClr val="dk1"/>
              </a:effectRef>
              <a:fontRef idx="minor">
                <a:schemeClr val="tx1"/>
              </a:fontRef>
            </p:style>
          </p:cxnSp>
        </p:grpSp>
        <p:sp>
          <p:nvSpPr>
            <p:cNvPr id="147" name="Rectangle 146">
              <a:extLst>
                <a:ext uri="{FF2B5EF4-FFF2-40B4-BE49-F238E27FC236}">
                  <a16:creationId xmlns:a16="http://schemas.microsoft.com/office/drawing/2014/main" id="{32ABA0ED-9739-9045-B43F-2AFDE618AC36}"/>
                </a:ext>
              </a:extLst>
            </p:cNvPr>
            <p:cNvSpPr/>
            <p:nvPr/>
          </p:nvSpPr>
          <p:spPr>
            <a:xfrm>
              <a:off x="3359672" y="6964759"/>
              <a:ext cx="1486304" cy="215444"/>
            </a:xfrm>
            <a:prstGeom prst="rect">
              <a:avLst/>
            </a:prstGeom>
          </p:spPr>
          <p:txBody>
            <a:bodyPr wrap="none">
              <a:spAutoFit/>
            </a:bodyPr>
            <a:lstStyle/>
            <a:p>
              <a:r>
                <a:rPr lang="en-US" sz="800" dirty="0">
                  <a:latin typeface="Helvetica" pitchFamily="2" charset="0"/>
                </a:rPr>
                <a:t>chr9:36,742,650-37,618,428</a:t>
              </a:r>
            </a:p>
          </p:txBody>
        </p:sp>
        <p:sp>
          <p:nvSpPr>
            <p:cNvPr id="154" name="Rectangle 153">
              <a:extLst>
                <a:ext uri="{FF2B5EF4-FFF2-40B4-BE49-F238E27FC236}">
                  <a16:creationId xmlns:a16="http://schemas.microsoft.com/office/drawing/2014/main" id="{4B793809-9827-D04C-A332-2D9B99C683CC}"/>
                </a:ext>
              </a:extLst>
            </p:cNvPr>
            <p:cNvSpPr/>
            <p:nvPr/>
          </p:nvSpPr>
          <p:spPr>
            <a:xfrm rot="16200000">
              <a:off x="411038" y="9055281"/>
              <a:ext cx="309700" cy="215444"/>
            </a:xfrm>
            <a:prstGeom prst="rect">
              <a:avLst/>
            </a:prstGeom>
          </p:spPr>
          <p:txBody>
            <a:bodyPr wrap="none" anchor="ctr">
              <a:spAutoFit/>
            </a:bodyPr>
            <a:lstStyle/>
            <a:p>
              <a:pPr algn="ctr"/>
              <a:r>
                <a:rPr lang="en-US" altLang="zh-CN" sz="800" b="1" dirty="0">
                  <a:latin typeface="Helvetica" pitchFamily="2" charset="0"/>
                </a:rPr>
                <a:t>FL</a:t>
              </a:r>
            </a:p>
          </p:txBody>
        </p:sp>
        <p:sp>
          <p:nvSpPr>
            <p:cNvPr id="155" name="Rectangle 154">
              <a:extLst>
                <a:ext uri="{FF2B5EF4-FFF2-40B4-BE49-F238E27FC236}">
                  <a16:creationId xmlns:a16="http://schemas.microsoft.com/office/drawing/2014/main" id="{7893F4EA-0C0F-954D-9552-F8EA1BBC5469}"/>
                </a:ext>
              </a:extLst>
            </p:cNvPr>
            <p:cNvSpPr/>
            <p:nvPr/>
          </p:nvSpPr>
          <p:spPr>
            <a:xfrm rot="16200000">
              <a:off x="-62211" y="10104644"/>
              <a:ext cx="1256198" cy="215444"/>
            </a:xfrm>
            <a:prstGeom prst="rect">
              <a:avLst/>
            </a:prstGeom>
          </p:spPr>
          <p:txBody>
            <a:bodyPr wrap="square">
              <a:spAutoFit/>
            </a:bodyPr>
            <a:lstStyle/>
            <a:p>
              <a:pPr algn="ctr"/>
              <a:r>
                <a:rPr lang="en-US" altLang="zh-CN" sz="800" b="1" dirty="0">
                  <a:latin typeface="Helvetica" pitchFamily="2" charset="0"/>
                </a:rPr>
                <a:t>DHL</a:t>
              </a:r>
            </a:p>
          </p:txBody>
        </p:sp>
        <p:sp>
          <p:nvSpPr>
            <p:cNvPr id="156" name="Rectangle 155">
              <a:extLst>
                <a:ext uri="{FF2B5EF4-FFF2-40B4-BE49-F238E27FC236}">
                  <a16:creationId xmlns:a16="http://schemas.microsoft.com/office/drawing/2014/main" id="{2F43EE9F-6612-CE44-929D-4C75C34DF96C}"/>
                </a:ext>
              </a:extLst>
            </p:cNvPr>
            <p:cNvSpPr/>
            <p:nvPr/>
          </p:nvSpPr>
          <p:spPr>
            <a:xfrm>
              <a:off x="824613" y="8493396"/>
              <a:ext cx="311304" cy="258212"/>
            </a:xfrm>
            <a:prstGeom prst="rect">
              <a:avLst/>
            </a:prstGeom>
          </p:spPr>
          <p:txBody>
            <a:bodyPr wrap="square">
              <a:spAutoFit/>
            </a:bodyPr>
            <a:lstStyle/>
            <a:p>
              <a:pPr algn="r">
                <a:lnSpc>
                  <a:spcPct val="149000"/>
                </a:lnSpc>
              </a:pPr>
              <a:r>
                <a:rPr lang="en-US" altLang="zh-CN" sz="800" dirty="0">
                  <a:latin typeface="Helvetica" pitchFamily="2" charset="0"/>
                </a:rPr>
                <a:t>P1</a:t>
              </a:r>
            </a:p>
          </p:txBody>
        </p:sp>
        <p:sp>
          <p:nvSpPr>
            <p:cNvPr id="157" name="Rectangle 156">
              <a:extLst>
                <a:ext uri="{FF2B5EF4-FFF2-40B4-BE49-F238E27FC236}">
                  <a16:creationId xmlns:a16="http://schemas.microsoft.com/office/drawing/2014/main" id="{BC5BD2AE-35F8-F345-A89D-D1541AFBDE95}"/>
                </a:ext>
              </a:extLst>
            </p:cNvPr>
            <p:cNvSpPr/>
            <p:nvPr/>
          </p:nvSpPr>
          <p:spPr>
            <a:xfrm>
              <a:off x="824613" y="8613246"/>
              <a:ext cx="311304" cy="258212"/>
            </a:xfrm>
            <a:prstGeom prst="rect">
              <a:avLst/>
            </a:prstGeom>
          </p:spPr>
          <p:txBody>
            <a:bodyPr wrap="square">
              <a:spAutoFit/>
            </a:bodyPr>
            <a:lstStyle/>
            <a:p>
              <a:pPr algn="r">
                <a:lnSpc>
                  <a:spcPct val="149000"/>
                </a:lnSpc>
              </a:pPr>
              <a:r>
                <a:rPr lang="en-US" altLang="zh-CN" sz="800" dirty="0">
                  <a:latin typeface="Helvetica" pitchFamily="2" charset="0"/>
                </a:rPr>
                <a:t>P2</a:t>
              </a:r>
            </a:p>
          </p:txBody>
        </p:sp>
        <p:sp>
          <p:nvSpPr>
            <p:cNvPr id="158" name="Rectangle 157">
              <a:extLst>
                <a:ext uri="{FF2B5EF4-FFF2-40B4-BE49-F238E27FC236}">
                  <a16:creationId xmlns:a16="http://schemas.microsoft.com/office/drawing/2014/main" id="{EDB63FFC-9E5F-5E43-B9EF-59886FE2F7BC}"/>
                </a:ext>
              </a:extLst>
            </p:cNvPr>
            <p:cNvSpPr/>
            <p:nvPr/>
          </p:nvSpPr>
          <p:spPr>
            <a:xfrm>
              <a:off x="824613" y="8733096"/>
              <a:ext cx="311304" cy="258212"/>
            </a:xfrm>
            <a:prstGeom prst="rect">
              <a:avLst/>
            </a:prstGeom>
          </p:spPr>
          <p:txBody>
            <a:bodyPr wrap="square">
              <a:spAutoFit/>
            </a:bodyPr>
            <a:lstStyle/>
            <a:p>
              <a:pPr algn="r">
                <a:lnSpc>
                  <a:spcPct val="149000"/>
                </a:lnSpc>
              </a:pPr>
              <a:r>
                <a:rPr lang="en-US" altLang="zh-CN" sz="800" dirty="0">
                  <a:latin typeface="Helvetica" pitchFamily="2" charset="0"/>
                </a:rPr>
                <a:t>P3</a:t>
              </a:r>
            </a:p>
          </p:txBody>
        </p:sp>
        <p:sp>
          <p:nvSpPr>
            <p:cNvPr id="159" name="Rectangle 158">
              <a:extLst>
                <a:ext uri="{FF2B5EF4-FFF2-40B4-BE49-F238E27FC236}">
                  <a16:creationId xmlns:a16="http://schemas.microsoft.com/office/drawing/2014/main" id="{33CEFA5F-1EAB-034D-916D-BDCE53465627}"/>
                </a:ext>
              </a:extLst>
            </p:cNvPr>
            <p:cNvSpPr/>
            <p:nvPr/>
          </p:nvSpPr>
          <p:spPr>
            <a:xfrm>
              <a:off x="824613" y="8852946"/>
              <a:ext cx="311304" cy="258212"/>
            </a:xfrm>
            <a:prstGeom prst="rect">
              <a:avLst/>
            </a:prstGeom>
          </p:spPr>
          <p:txBody>
            <a:bodyPr wrap="square">
              <a:spAutoFit/>
            </a:bodyPr>
            <a:lstStyle/>
            <a:p>
              <a:pPr algn="r">
                <a:lnSpc>
                  <a:spcPct val="149000"/>
                </a:lnSpc>
              </a:pPr>
              <a:r>
                <a:rPr lang="en-US" altLang="zh-CN" sz="800" dirty="0">
                  <a:latin typeface="Helvetica" pitchFamily="2" charset="0"/>
                </a:rPr>
                <a:t>P4</a:t>
              </a:r>
            </a:p>
          </p:txBody>
        </p:sp>
        <p:sp>
          <p:nvSpPr>
            <p:cNvPr id="162" name="Rectangle 161">
              <a:extLst>
                <a:ext uri="{FF2B5EF4-FFF2-40B4-BE49-F238E27FC236}">
                  <a16:creationId xmlns:a16="http://schemas.microsoft.com/office/drawing/2014/main" id="{341052D3-B070-EC49-A29D-EF31E46D7512}"/>
                </a:ext>
              </a:extLst>
            </p:cNvPr>
            <p:cNvSpPr/>
            <p:nvPr/>
          </p:nvSpPr>
          <p:spPr>
            <a:xfrm>
              <a:off x="824613" y="8972796"/>
              <a:ext cx="311304" cy="258212"/>
            </a:xfrm>
            <a:prstGeom prst="rect">
              <a:avLst/>
            </a:prstGeom>
          </p:spPr>
          <p:txBody>
            <a:bodyPr wrap="square">
              <a:spAutoFit/>
            </a:bodyPr>
            <a:lstStyle/>
            <a:p>
              <a:pPr algn="r">
                <a:lnSpc>
                  <a:spcPct val="149000"/>
                </a:lnSpc>
              </a:pPr>
              <a:r>
                <a:rPr lang="en-US" altLang="zh-CN" sz="800" dirty="0">
                  <a:latin typeface="Helvetica" pitchFamily="2" charset="0"/>
                </a:rPr>
                <a:t>P5</a:t>
              </a:r>
            </a:p>
          </p:txBody>
        </p:sp>
        <p:sp>
          <p:nvSpPr>
            <p:cNvPr id="163" name="Rectangle 162">
              <a:extLst>
                <a:ext uri="{FF2B5EF4-FFF2-40B4-BE49-F238E27FC236}">
                  <a16:creationId xmlns:a16="http://schemas.microsoft.com/office/drawing/2014/main" id="{F0B3E68E-4769-4949-9FB1-158A8D77E161}"/>
                </a:ext>
              </a:extLst>
            </p:cNvPr>
            <p:cNvSpPr/>
            <p:nvPr/>
          </p:nvSpPr>
          <p:spPr>
            <a:xfrm>
              <a:off x="824613" y="9212496"/>
              <a:ext cx="311304" cy="258212"/>
            </a:xfrm>
            <a:prstGeom prst="rect">
              <a:avLst/>
            </a:prstGeom>
          </p:spPr>
          <p:txBody>
            <a:bodyPr wrap="square">
              <a:spAutoFit/>
            </a:bodyPr>
            <a:lstStyle/>
            <a:p>
              <a:pPr algn="r">
                <a:lnSpc>
                  <a:spcPct val="149000"/>
                </a:lnSpc>
              </a:pPr>
              <a:r>
                <a:rPr lang="en-US" altLang="zh-CN" sz="800" dirty="0">
                  <a:latin typeface="Helvetica" pitchFamily="2" charset="0"/>
                </a:rPr>
                <a:t>P7</a:t>
              </a:r>
            </a:p>
          </p:txBody>
        </p:sp>
        <p:sp>
          <p:nvSpPr>
            <p:cNvPr id="164" name="Rectangle 163">
              <a:extLst>
                <a:ext uri="{FF2B5EF4-FFF2-40B4-BE49-F238E27FC236}">
                  <a16:creationId xmlns:a16="http://schemas.microsoft.com/office/drawing/2014/main" id="{54ED3163-5C93-AE49-963A-4E77D857FC42}"/>
                </a:ext>
              </a:extLst>
            </p:cNvPr>
            <p:cNvSpPr/>
            <p:nvPr/>
          </p:nvSpPr>
          <p:spPr>
            <a:xfrm>
              <a:off x="738051" y="9332346"/>
              <a:ext cx="397866" cy="258212"/>
            </a:xfrm>
            <a:prstGeom prst="rect">
              <a:avLst/>
            </a:prstGeom>
          </p:spPr>
          <p:txBody>
            <a:bodyPr wrap="square">
              <a:spAutoFit/>
            </a:bodyPr>
            <a:lstStyle/>
            <a:p>
              <a:pPr algn="r">
                <a:lnSpc>
                  <a:spcPct val="149000"/>
                </a:lnSpc>
              </a:pPr>
              <a:r>
                <a:rPr lang="en-US" altLang="zh-CN" sz="800" dirty="0">
                  <a:latin typeface="Helvetica" pitchFamily="2" charset="0"/>
                </a:rPr>
                <a:t>P8.a</a:t>
              </a:r>
            </a:p>
          </p:txBody>
        </p:sp>
        <p:sp>
          <p:nvSpPr>
            <p:cNvPr id="165" name="Rectangle 164">
              <a:extLst>
                <a:ext uri="{FF2B5EF4-FFF2-40B4-BE49-F238E27FC236}">
                  <a16:creationId xmlns:a16="http://schemas.microsoft.com/office/drawing/2014/main" id="{A5775C7C-5B84-834C-B902-39EFC8B27A6B}"/>
                </a:ext>
              </a:extLst>
            </p:cNvPr>
            <p:cNvSpPr/>
            <p:nvPr/>
          </p:nvSpPr>
          <p:spPr>
            <a:xfrm>
              <a:off x="824613" y="9572046"/>
              <a:ext cx="311304" cy="258212"/>
            </a:xfrm>
            <a:prstGeom prst="rect">
              <a:avLst/>
            </a:prstGeom>
          </p:spPr>
          <p:txBody>
            <a:bodyPr wrap="square">
              <a:spAutoFit/>
            </a:bodyPr>
            <a:lstStyle/>
            <a:p>
              <a:pPr algn="r">
                <a:lnSpc>
                  <a:spcPct val="149000"/>
                </a:lnSpc>
              </a:pPr>
              <a:r>
                <a:rPr lang="en-US" altLang="zh-CN" sz="800" dirty="0">
                  <a:latin typeface="Helvetica" pitchFamily="2" charset="0"/>
                </a:rPr>
                <a:t>P9</a:t>
              </a:r>
            </a:p>
          </p:txBody>
        </p:sp>
        <p:sp>
          <p:nvSpPr>
            <p:cNvPr id="166" name="Rectangle 165">
              <a:extLst>
                <a:ext uri="{FF2B5EF4-FFF2-40B4-BE49-F238E27FC236}">
                  <a16:creationId xmlns:a16="http://schemas.microsoft.com/office/drawing/2014/main" id="{90464FF6-D423-F54F-A8BC-3F5CFC346058}"/>
                </a:ext>
              </a:extLst>
            </p:cNvPr>
            <p:cNvSpPr/>
            <p:nvPr/>
          </p:nvSpPr>
          <p:spPr>
            <a:xfrm>
              <a:off x="824613" y="9092646"/>
              <a:ext cx="311304" cy="258212"/>
            </a:xfrm>
            <a:prstGeom prst="rect">
              <a:avLst/>
            </a:prstGeom>
          </p:spPr>
          <p:txBody>
            <a:bodyPr wrap="square">
              <a:spAutoFit/>
            </a:bodyPr>
            <a:lstStyle/>
            <a:p>
              <a:pPr algn="r">
                <a:lnSpc>
                  <a:spcPct val="149000"/>
                </a:lnSpc>
              </a:pPr>
              <a:r>
                <a:rPr lang="en-US" altLang="zh-CN" sz="800" dirty="0">
                  <a:latin typeface="Helvetica" pitchFamily="2" charset="0"/>
                </a:rPr>
                <a:t>P6</a:t>
              </a:r>
            </a:p>
          </p:txBody>
        </p:sp>
        <p:sp>
          <p:nvSpPr>
            <p:cNvPr id="167" name="Rectangle 166">
              <a:extLst>
                <a:ext uri="{FF2B5EF4-FFF2-40B4-BE49-F238E27FC236}">
                  <a16:creationId xmlns:a16="http://schemas.microsoft.com/office/drawing/2014/main" id="{256BE96F-13B5-EF4B-8D1A-43C04D690EB9}"/>
                </a:ext>
              </a:extLst>
            </p:cNvPr>
            <p:cNvSpPr/>
            <p:nvPr/>
          </p:nvSpPr>
          <p:spPr>
            <a:xfrm>
              <a:off x="738051" y="9452196"/>
              <a:ext cx="397866" cy="258212"/>
            </a:xfrm>
            <a:prstGeom prst="rect">
              <a:avLst/>
            </a:prstGeom>
          </p:spPr>
          <p:txBody>
            <a:bodyPr wrap="square">
              <a:spAutoFit/>
            </a:bodyPr>
            <a:lstStyle/>
            <a:p>
              <a:pPr algn="r">
                <a:lnSpc>
                  <a:spcPct val="149000"/>
                </a:lnSpc>
              </a:pPr>
              <a:r>
                <a:rPr lang="en-US" altLang="zh-CN" sz="800" dirty="0">
                  <a:latin typeface="Helvetica" pitchFamily="2" charset="0"/>
                </a:rPr>
                <a:t>P8.b</a:t>
              </a:r>
            </a:p>
          </p:txBody>
        </p:sp>
        <p:sp>
          <p:nvSpPr>
            <p:cNvPr id="168" name="Rectangle 167">
              <a:extLst>
                <a:ext uri="{FF2B5EF4-FFF2-40B4-BE49-F238E27FC236}">
                  <a16:creationId xmlns:a16="http://schemas.microsoft.com/office/drawing/2014/main" id="{1DAD60AA-119B-AD43-93DB-9AA3D2CD71D3}"/>
                </a:ext>
              </a:extLst>
            </p:cNvPr>
            <p:cNvSpPr/>
            <p:nvPr/>
          </p:nvSpPr>
          <p:spPr>
            <a:xfrm>
              <a:off x="824613" y="9811746"/>
              <a:ext cx="311304" cy="258212"/>
            </a:xfrm>
            <a:prstGeom prst="rect">
              <a:avLst/>
            </a:prstGeom>
          </p:spPr>
          <p:txBody>
            <a:bodyPr wrap="square">
              <a:spAutoFit/>
            </a:bodyPr>
            <a:lstStyle/>
            <a:p>
              <a:pPr algn="r">
                <a:lnSpc>
                  <a:spcPct val="149000"/>
                </a:lnSpc>
              </a:pPr>
              <a:r>
                <a:rPr lang="en-US" altLang="zh-CN" sz="800" dirty="0">
                  <a:latin typeface="Helvetica" pitchFamily="2" charset="0"/>
                </a:rPr>
                <a:t>P2</a:t>
              </a:r>
            </a:p>
          </p:txBody>
        </p:sp>
        <p:sp>
          <p:nvSpPr>
            <p:cNvPr id="169" name="Rectangle 168">
              <a:extLst>
                <a:ext uri="{FF2B5EF4-FFF2-40B4-BE49-F238E27FC236}">
                  <a16:creationId xmlns:a16="http://schemas.microsoft.com/office/drawing/2014/main" id="{219FC730-1FFF-584E-BA1C-828B0C2B7652}"/>
                </a:ext>
              </a:extLst>
            </p:cNvPr>
            <p:cNvSpPr/>
            <p:nvPr/>
          </p:nvSpPr>
          <p:spPr>
            <a:xfrm>
              <a:off x="824613" y="9931596"/>
              <a:ext cx="311304" cy="258212"/>
            </a:xfrm>
            <a:prstGeom prst="rect">
              <a:avLst/>
            </a:prstGeom>
          </p:spPr>
          <p:txBody>
            <a:bodyPr wrap="square">
              <a:spAutoFit/>
            </a:bodyPr>
            <a:lstStyle/>
            <a:p>
              <a:pPr algn="r">
                <a:lnSpc>
                  <a:spcPct val="149000"/>
                </a:lnSpc>
              </a:pPr>
              <a:r>
                <a:rPr lang="en-US" altLang="zh-CN" sz="800" dirty="0">
                  <a:latin typeface="Helvetica" pitchFamily="2" charset="0"/>
                </a:rPr>
                <a:t>P3</a:t>
              </a:r>
            </a:p>
          </p:txBody>
        </p:sp>
        <p:sp>
          <p:nvSpPr>
            <p:cNvPr id="170" name="Rectangle 169">
              <a:extLst>
                <a:ext uri="{FF2B5EF4-FFF2-40B4-BE49-F238E27FC236}">
                  <a16:creationId xmlns:a16="http://schemas.microsoft.com/office/drawing/2014/main" id="{E23F2F26-CC54-B242-844C-828D8076D82A}"/>
                </a:ext>
              </a:extLst>
            </p:cNvPr>
            <p:cNvSpPr/>
            <p:nvPr/>
          </p:nvSpPr>
          <p:spPr>
            <a:xfrm>
              <a:off x="824613" y="10051446"/>
              <a:ext cx="311304" cy="258212"/>
            </a:xfrm>
            <a:prstGeom prst="rect">
              <a:avLst/>
            </a:prstGeom>
          </p:spPr>
          <p:txBody>
            <a:bodyPr wrap="square">
              <a:spAutoFit/>
            </a:bodyPr>
            <a:lstStyle/>
            <a:p>
              <a:pPr algn="r">
                <a:lnSpc>
                  <a:spcPct val="149000"/>
                </a:lnSpc>
              </a:pPr>
              <a:r>
                <a:rPr lang="en-US" altLang="zh-CN" sz="800" dirty="0">
                  <a:latin typeface="Helvetica" pitchFamily="2" charset="0"/>
                </a:rPr>
                <a:t>P4</a:t>
              </a:r>
            </a:p>
          </p:txBody>
        </p:sp>
        <p:sp>
          <p:nvSpPr>
            <p:cNvPr id="171" name="Rectangle 170">
              <a:extLst>
                <a:ext uri="{FF2B5EF4-FFF2-40B4-BE49-F238E27FC236}">
                  <a16:creationId xmlns:a16="http://schemas.microsoft.com/office/drawing/2014/main" id="{87653C37-2983-7B49-93AE-8154FD663658}"/>
                </a:ext>
              </a:extLst>
            </p:cNvPr>
            <p:cNvSpPr/>
            <p:nvPr/>
          </p:nvSpPr>
          <p:spPr>
            <a:xfrm>
              <a:off x="824613" y="10171296"/>
              <a:ext cx="311304" cy="258212"/>
            </a:xfrm>
            <a:prstGeom prst="rect">
              <a:avLst/>
            </a:prstGeom>
          </p:spPr>
          <p:txBody>
            <a:bodyPr wrap="square">
              <a:spAutoFit/>
            </a:bodyPr>
            <a:lstStyle/>
            <a:p>
              <a:pPr algn="r">
                <a:lnSpc>
                  <a:spcPct val="149000"/>
                </a:lnSpc>
              </a:pPr>
              <a:r>
                <a:rPr lang="en-US" altLang="zh-CN" sz="800" dirty="0">
                  <a:latin typeface="Helvetica" pitchFamily="2" charset="0"/>
                </a:rPr>
                <a:t>P5</a:t>
              </a:r>
            </a:p>
          </p:txBody>
        </p:sp>
        <p:sp>
          <p:nvSpPr>
            <p:cNvPr id="172" name="Rectangle 171">
              <a:extLst>
                <a:ext uri="{FF2B5EF4-FFF2-40B4-BE49-F238E27FC236}">
                  <a16:creationId xmlns:a16="http://schemas.microsoft.com/office/drawing/2014/main" id="{038F194D-4066-1A40-A661-884FC84DEAD4}"/>
                </a:ext>
              </a:extLst>
            </p:cNvPr>
            <p:cNvSpPr/>
            <p:nvPr/>
          </p:nvSpPr>
          <p:spPr>
            <a:xfrm>
              <a:off x="824613" y="10410996"/>
              <a:ext cx="311304" cy="258212"/>
            </a:xfrm>
            <a:prstGeom prst="rect">
              <a:avLst/>
            </a:prstGeom>
          </p:spPr>
          <p:txBody>
            <a:bodyPr wrap="square">
              <a:spAutoFit/>
            </a:bodyPr>
            <a:lstStyle/>
            <a:p>
              <a:pPr algn="r">
                <a:lnSpc>
                  <a:spcPct val="149000"/>
                </a:lnSpc>
              </a:pPr>
              <a:r>
                <a:rPr lang="en-US" altLang="zh-CN" sz="800" dirty="0">
                  <a:latin typeface="Helvetica" pitchFamily="2" charset="0"/>
                </a:rPr>
                <a:t>P7</a:t>
              </a:r>
            </a:p>
          </p:txBody>
        </p:sp>
        <p:sp>
          <p:nvSpPr>
            <p:cNvPr id="173" name="Rectangle 172">
              <a:extLst>
                <a:ext uri="{FF2B5EF4-FFF2-40B4-BE49-F238E27FC236}">
                  <a16:creationId xmlns:a16="http://schemas.microsoft.com/office/drawing/2014/main" id="{09187365-51CF-1946-BFF9-971ADBCC2FFD}"/>
                </a:ext>
              </a:extLst>
            </p:cNvPr>
            <p:cNvSpPr/>
            <p:nvPr/>
          </p:nvSpPr>
          <p:spPr>
            <a:xfrm>
              <a:off x="824613" y="10650702"/>
              <a:ext cx="311304" cy="258212"/>
            </a:xfrm>
            <a:prstGeom prst="rect">
              <a:avLst/>
            </a:prstGeom>
          </p:spPr>
          <p:txBody>
            <a:bodyPr wrap="square">
              <a:spAutoFit/>
            </a:bodyPr>
            <a:lstStyle/>
            <a:p>
              <a:pPr algn="r">
                <a:lnSpc>
                  <a:spcPct val="149000"/>
                </a:lnSpc>
              </a:pPr>
              <a:r>
                <a:rPr lang="en-US" altLang="zh-CN" sz="800" dirty="0">
                  <a:latin typeface="Helvetica" pitchFamily="2" charset="0"/>
                </a:rPr>
                <a:t>P9</a:t>
              </a:r>
            </a:p>
          </p:txBody>
        </p:sp>
        <p:sp>
          <p:nvSpPr>
            <p:cNvPr id="174" name="Rectangle 173">
              <a:extLst>
                <a:ext uri="{FF2B5EF4-FFF2-40B4-BE49-F238E27FC236}">
                  <a16:creationId xmlns:a16="http://schemas.microsoft.com/office/drawing/2014/main" id="{614271FC-785D-CF48-8AD2-00CB6F11FB94}"/>
                </a:ext>
              </a:extLst>
            </p:cNvPr>
            <p:cNvSpPr/>
            <p:nvPr/>
          </p:nvSpPr>
          <p:spPr>
            <a:xfrm>
              <a:off x="824613" y="10291146"/>
              <a:ext cx="311304" cy="258212"/>
            </a:xfrm>
            <a:prstGeom prst="rect">
              <a:avLst/>
            </a:prstGeom>
          </p:spPr>
          <p:txBody>
            <a:bodyPr wrap="square">
              <a:spAutoFit/>
            </a:bodyPr>
            <a:lstStyle/>
            <a:p>
              <a:pPr algn="r">
                <a:lnSpc>
                  <a:spcPct val="149000"/>
                </a:lnSpc>
              </a:pPr>
              <a:r>
                <a:rPr lang="en-US" altLang="zh-CN" sz="800" dirty="0">
                  <a:latin typeface="Helvetica" pitchFamily="2" charset="0"/>
                </a:rPr>
                <a:t>P6</a:t>
              </a:r>
            </a:p>
          </p:txBody>
        </p:sp>
        <p:sp>
          <p:nvSpPr>
            <p:cNvPr id="175" name="Rectangle 174">
              <a:extLst>
                <a:ext uri="{FF2B5EF4-FFF2-40B4-BE49-F238E27FC236}">
                  <a16:creationId xmlns:a16="http://schemas.microsoft.com/office/drawing/2014/main" id="{119C6E35-C91D-844C-B51D-946E7B7B8E99}"/>
                </a:ext>
              </a:extLst>
            </p:cNvPr>
            <p:cNvSpPr/>
            <p:nvPr/>
          </p:nvSpPr>
          <p:spPr>
            <a:xfrm>
              <a:off x="824613" y="9691896"/>
              <a:ext cx="311304" cy="258212"/>
            </a:xfrm>
            <a:prstGeom prst="rect">
              <a:avLst/>
            </a:prstGeom>
          </p:spPr>
          <p:txBody>
            <a:bodyPr wrap="square">
              <a:spAutoFit/>
            </a:bodyPr>
            <a:lstStyle/>
            <a:p>
              <a:pPr algn="r">
                <a:lnSpc>
                  <a:spcPct val="149000"/>
                </a:lnSpc>
              </a:pPr>
              <a:r>
                <a:rPr lang="en-US" altLang="zh-CN" sz="800" dirty="0">
                  <a:latin typeface="Helvetica" pitchFamily="2" charset="0"/>
                </a:rPr>
                <a:t>P1</a:t>
              </a:r>
            </a:p>
          </p:txBody>
        </p:sp>
        <p:sp>
          <p:nvSpPr>
            <p:cNvPr id="176" name="Rectangle 175">
              <a:extLst>
                <a:ext uri="{FF2B5EF4-FFF2-40B4-BE49-F238E27FC236}">
                  <a16:creationId xmlns:a16="http://schemas.microsoft.com/office/drawing/2014/main" id="{75F35078-D530-464C-A676-A997EE1A77A7}"/>
                </a:ext>
              </a:extLst>
            </p:cNvPr>
            <p:cNvSpPr/>
            <p:nvPr/>
          </p:nvSpPr>
          <p:spPr>
            <a:xfrm>
              <a:off x="824613" y="10530846"/>
              <a:ext cx="311304" cy="258212"/>
            </a:xfrm>
            <a:prstGeom prst="rect">
              <a:avLst/>
            </a:prstGeom>
          </p:spPr>
          <p:txBody>
            <a:bodyPr wrap="square">
              <a:spAutoFit/>
            </a:bodyPr>
            <a:lstStyle/>
            <a:p>
              <a:pPr algn="r">
                <a:lnSpc>
                  <a:spcPct val="149000"/>
                </a:lnSpc>
              </a:pPr>
              <a:r>
                <a:rPr lang="en-US" altLang="zh-CN" sz="800" dirty="0">
                  <a:latin typeface="Helvetica" pitchFamily="2" charset="0"/>
                </a:rPr>
                <a:t>P8</a:t>
              </a:r>
            </a:p>
          </p:txBody>
        </p:sp>
        <p:sp>
          <p:nvSpPr>
            <p:cNvPr id="177" name="Rectangle 176">
              <a:extLst>
                <a:ext uri="{FF2B5EF4-FFF2-40B4-BE49-F238E27FC236}">
                  <a16:creationId xmlns:a16="http://schemas.microsoft.com/office/drawing/2014/main" id="{12EF4CA3-B657-584F-8604-5CE9681AADC1}"/>
                </a:ext>
              </a:extLst>
            </p:cNvPr>
            <p:cNvSpPr/>
            <p:nvPr/>
          </p:nvSpPr>
          <p:spPr>
            <a:xfrm>
              <a:off x="817304" y="11198228"/>
              <a:ext cx="311304" cy="258212"/>
            </a:xfrm>
            <a:prstGeom prst="rect">
              <a:avLst/>
            </a:prstGeom>
          </p:spPr>
          <p:txBody>
            <a:bodyPr wrap="square">
              <a:spAutoFit/>
            </a:bodyPr>
            <a:lstStyle/>
            <a:p>
              <a:pPr algn="r">
                <a:lnSpc>
                  <a:spcPct val="149000"/>
                </a:lnSpc>
              </a:pPr>
              <a:r>
                <a:rPr lang="en-US" altLang="zh-CN" sz="800" dirty="0">
                  <a:latin typeface="Helvetica" pitchFamily="2" charset="0"/>
                </a:rPr>
                <a:t>0</a:t>
              </a:r>
            </a:p>
          </p:txBody>
        </p:sp>
        <p:sp>
          <p:nvSpPr>
            <p:cNvPr id="178" name="Rectangle 177">
              <a:extLst>
                <a:ext uri="{FF2B5EF4-FFF2-40B4-BE49-F238E27FC236}">
                  <a16:creationId xmlns:a16="http://schemas.microsoft.com/office/drawing/2014/main" id="{9E11D190-DF21-F340-B4B3-12A693A978B7}"/>
                </a:ext>
              </a:extLst>
            </p:cNvPr>
            <p:cNvSpPr/>
            <p:nvPr/>
          </p:nvSpPr>
          <p:spPr>
            <a:xfrm>
              <a:off x="817304" y="11393510"/>
              <a:ext cx="311304" cy="258212"/>
            </a:xfrm>
            <a:prstGeom prst="rect">
              <a:avLst/>
            </a:prstGeom>
          </p:spPr>
          <p:txBody>
            <a:bodyPr wrap="square">
              <a:spAutoFit/>
            </a:bodyPr>
            <a:lstStyle/>
            <a:p>
              <a:pPr algn="r">
                <a:lnSpc>
                  <a:spcPct val="149000"/>
                </a:lnSpc>
              </a:pPr>
              <a:r>
                <a:rPr lang="en-US" altLang="zh-CN" sz="800" dirty="0">
                  <a:latin typeface="Helvetica" pitchFamily="2" charset="0"/>
                </a:rPr>
                <a:t>10</a:t>
              </a:r>
            </a:p>
          </p:txBody>
        </p:sp>
        <p:sp>
          <p:nvSpPr>
            <p:cNvPr id="179" name="Rectangle 178">
              <a:extLst>
                <a:ext uri="{FF2B5EF4-FFF2-40B4-BE49-F238E27FC236}">
                  <a16:creationId xmlns:a16="http://schemas.microsoft.com/office/drawing/2014/main" id="{A98C6E94-7F4B-144E-958A-73A2174D493A}"/>
                </a:ext>
              </a:extLst>
            </p:cNvPr>
            <p:cNvSpPr/>
            <p:nvPr/>
          </p:nvSpPr>
          <p:spPr>
            <a:xfrm>
              <a:off x="817304" y="11588792"/>
              <a:ext cx="311304" cy="258212"/>
            </a:xfrm>
            <a:prstGeom prst="rect">
              <a:avLst/>
            </a:prstGeom>
          </p:spPr>
          <p:txBody>
            <a:bodyPr wrap="square">
              <a:spAutoFit/>
            </a:bodyPr>
            <a:lstStyle/>
            <a:p>
              <a:pPr algn="r">
                <a:lnSpc>
                  <a:spcPct val="149000"/>
                </a:lnSpc>
              </a:pPr>
              <a:r>
                <a:rPr lang="en-US" altLang="zh-CN" sz="800" dirty="0">
                  <a:latin typeface="Helvetica" pitchFamily="2" charset="0"/>
                </a:rPr>
                <a:t>20</a:t>
              </a:r>
            </a:p>
          </p:txBody>
        </p:sp>
        <p:sp>
          <p:nvSpPr>
            <p:cNvPr id="180" name="Rectangle 179">
              <a:extLst>
                <a:ext uri="{FF2B5EF4-FFF2-40B4-BE49-F238E27FC236}">
                  <a16:creationId xmlns:a16="http://schemas.microsoft.com/office/drawing/2014/main" id="{62AA060A-E1CF-3F47-850B-2739404E2140}"/>
                </a:ext>
              </a:extLst>
            </p:cNvPr>
            <p:cNvSpPr/>
            <p:nvPr/>
          </p:nvSpPr>
          <p:spPr>
            <a:xfrm>
              <a:off x="817304" y="11784073"/>
              <a:ext cx="311304" cy="258212"/>
            </a:xfrm>
            <a:prstGeom prst="rect">
              <a:avLst/>
            </a:prstGeom>
          </p:spPr>
          <p:txBody>
            <a:bodyPr wrap="square">
              <a:spAutoFit/>
            </a:bodyPr>
            <a:lstStyle/>
            <a:p>
              <a:pPr algn="r">
                <a:lnSpc>
                  <a:spcPct val="149000"/>
                </a:lnSpc>
              </a:pPr>
              <a:r>
                <a:rPr lang="en-US" altLang="zh-CN" sz="800" dirty="0">
                  <a:latin typeface="Helvetica" pitchFamily="2" charset="0"/>
                </a:rPr>
                <a:t>30</a:t>
              </a:r>
            </a:p>
          </p:txBody>
        </p:sp>
        <p:sp>
          <p:nvSpPr>
            <p:cNvPr id="181" name="Rectangle 180">
              <a:extLst>
                <a:ext uri="{FF2B5EF4-FFF2-40B4-BE49-F238E27FC236}">
                  <a16:creationId xmlns:a16="http://schemas.microsoft.com/office/drawing/2014/main" id="{D77C00A8-2521-EA40-9D71-48A83DA060EE}"/>
                </a:ext>
              </a:extLst>
            </p:cNvPr>
            <p:cNvSpPr/>
            <p:nvPr/>
          </p:nvSpPr>
          <p:spPr>
            <a:xfrm rot="16200000">
              <a:off x="-39384" y="11536087"/>
              <a:ext cx="1207671" cy="215444"/>
            </a:xfrm>
            <a:prstGeom prst="rect">
              <a:avLst/>
            </a:prstGeom>
          </p:spPr>
          <p:txBody>
            <a:bodyPr wrap="square">
              <a:spAutoFit/>
            </a:bodyPr>
            <a:lstStyle/>
            <a:p>
              <a:pPr algn="ct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count</a:t>
              </a:r>
              <a:endParaRPr lang="en-US" sz="800" dirty="0">
                <a:latin typeface="Helvetica" pitchFamily="2" charset="0"/>
              </a:endParaRPr>
            </a:p>
          </p:txBody>
        </p:sp>
        <p:sp>
          <p:nvSpPr>
            <p:cNvPr id="182" name="Rectangle 181">
              <a:extLst>
                <a:ext uri="{FF2B5EF4-FFF2-40B4-BE49-F238E27FC236}">
                  <a16:creationId xmlns:a16="http://schemas.microsoft.com/office/drawing/2014/main" id="{D1277C97-1940-8A48-968E-3E2338413B24}"/>
                </a:ext>
              </a:extLst>
            </p:cNvPr>
            <p:cNvSpPr/>
            <p:nvPr/>
          </p:nvSpPr>
          <p:spPr>
            <a:xfrm>
              <a:off x="2851599" y="12015407"/>
              <a:ext cx="476847" cy="215444"/>
            </a:xfrm>
            <a:prstGeom prst="rect">
              <a:avLst/>
            </a:prstGeom>
          </p:spPr>
          <p:txBody>
            <a:bodyPr wrap="square">
              <a:spAutoFit/>
            </a:bodyPr>
            <a:lstStyle/>
            <a:p>
              <a:r>
                <a:rPr lang="en-US" altLang="zh-CN" sz="800" dirty="0">
                  <a:latin typeface="Helvetica" pitchFamily="2" charset="0"/>
                </a:rPr>
                <a:t>-0.3</a:t>
              </a:r>
              <a:endParaRPr lang="en-US" sz="800" dirty="0">
                <a:latin typeface="Helvetica" pitchFamily="2" charset="0"/>
              </a:endParaRPr>
            </a:p>
          </p:txBody>
        </p:sp>
        <p:sp>
          <p:nvSpPr>
            <p:cNvPr id="183" name="Rectangle 182">
              <a:extLst>
                <a:ext uri="{FF2B5EF4-FFF2-40B4-BE49-F238E27FC236}">
                  <a16:creationId xmlns:a16="http://schemas.microsoft.com/office/drawing/2014/main" id="{51EBEA9D-679E-F74F-BE28-E5D98A410C28}"/>
                </a:ext>
              </a:extLst>
            </p:cNvPr>
            <p:cNvSpPr/>
            <p:nvPr/>
          </p:nvSpPr>
          <p:spPr>
            <a:xfrm>
              <a:off x="3218751" y="12015407"/>
              <a:ext cx="476847" cy="215444"/>
            </a:xfrm>
            <a:prstGeom prst="rect">
              <a:avLst/>
            </a:prstGeom>
          </p:spPr>
          <p:txBody>
            <a:bodyPr wrap="square">
              <a:spAutoFit/>
            </a:bodyPr>
            <a:lstStyle/>
            <a:p>
              <a:r>
                <a:rPr lang="en-US" altLang="zh-CN" sz="800" dirty="0">
                  <a:latin typeface="Helvetica" pitchFamily="2" charset="0"/>
                </a:rPr>
                <a:t>0.3</a:t>
              </a:r>
              <a:endParaRPr lang="en-US" sz="800" dirty="0">
                <a:latin typeface="Helvetica" pitchFamily="2" charset="0"/>
              </a:endParaRPr>
            </a:p>
          </p:txBody>
        </p:sp>
        <p:sp>
          <p:nvSpPr>
            <p:cNvPr id="184" name="Rectangle 183">
              <a:extLst>
                <a:ext uri="{FF2B5EF4-FFF2-40B4-BE49-F238E27FC236}">
                  <a16:creationId xmlns:a16="http://schemas.microsoft.com/office/drawing/2014/main" id="{B7015343-00B0-8749-84D6-B7E2774BAC2B}"/>
                </a:ext>
              </a:extLst>
            </p:cNvPr>
            <p:cNvSpPr/>
            <p:nvPr/>
          </p:nvSpPr>
          <p:spPr>
            <a:xfrm>
              <a:off x="3888564" y="12015407"/>
              <a:ext cx="476847" cy="215444"/>
            </a:xfrm>
            <a:prstGeom prst="rect">
              <a:avLst/>
            </a:prstGeom>
          </p:spPr>
          <p:txBody>
            <a:bodyPr wrap="square">
              <a:spAutoFit/>
            </a:bodyPr>
            <a:lstStyle/>
            <a:p>
              <a:r>
                <a:rPr lang="en-US" altLang="zh-CN" sz="800" dirty="0">
                  <a:latin typeface="Helvetica" pitchFamily="2" charset="0"/>
                </a:rPr>
                <a:t>1.5</a:t>
              </a:r>
              <a:endParaRPr lang="en-US" sz="800" dirty="0">
                <a:latin typeface="Helvetica" pitchFamily="2" charset="0"/>
              </a:endParaRPr>
            </a:p>
          </p:txBody>
        </p:sp>
        <p:sp>
          <p:nvSpPr>
            <p:cNvPr id="185" name="Rectangle 184">
              <a:extLst>
                <a:ext uri="{FF2B5EF4-FFF2-40B4-BE49-F238E27FC236}">
                  <a16:creationId xmlns:a16="http://schemas.microsoft.com/office/drawing/2014/main" id="{A3BA7D25-1DE4-0C49-A4E3-434A19FA5EED}"/>
                </a:ext>
              </a:extLst>
            </p:cNvPr>
            <p:cNvSpPr/>
            <p:nvPr/>
          </p:nvSpPr>
          <p:spPr>
            <a:xfrm>
              <a:off x="2163719" y="12015407"/>
              <a:ext cx="476847" cy="215444"/>
            </a:xfrm>
            <a:prstGeom prst="rect">
              <a:avLst/>
            </a:prstGeom>
          </p:spPr>
          <p:txBody>
            <a:bodyPr wrap="square">
              <a:spAutoFit/>
            </a:bodyPr>
            <a:lstStyle/>
            <a:p>
              <a:r>
                <a:rPr lang="en-US" altLang="zh-CN" sz="800" dirty="0">
                  <a:latin typeface="Helvetica" pitchFamily="2" charset="0"/>
                </a:rPr>
                <a:t>-1.5</a:t>
              </a:r>
              <a:endParaRPr lang="en-US" sz="800" dirty="0">
                <a:latin typeface="Helvetica" pitchFamily="2" charset="0"/>
              </a:endParaRPr>
            </a:p>
          </p:txBody>
        </p:sp>
        <p:grpSp>
          <p:nvGrpSpPr>
            <p:cNvPr id="9" name="Group 8">
              <a:extLst>
                <a:ext uri="{FF2B5EF4-FFF2-40B4-BE49-F238E27FC236}">
                  <a16:creationId xmlns:a16="http://schemas.microsoft.com/office/drawing/2014/main" id="{1C298675-E413-E947-8816-004AD26DBB9B}"/>
                </a:ext>
              </a:extLst>
            </p:cNvPr>
            <p:cNvGrpSpPr/>
            <p:nvPr/>
          </p:nvGrpSpPr>
          <p:grpSpPr>
            <a:xfrm>
              <a:off x="6174809" y="12046279"/>
              <a:ext cx="922739" cy="255850"/>
              <a:chOff x="5917279" y="12263565"/>
              <a:chExt cx="922739" cy="255850"/>
            </a:xfrm>
          </p:grpSpPr>
          <p:grpSp>
            <p:nvGrpSpPr>
              <p:cNvPr id="359" name="Group 358">
                <a:extLst>
                  <a:ext uri="{FF2B5EF4-FFF2-40B4-BE49-F238E27FC236}">
                    <a16:creationId xmlns:a16="http://schemas.microsoft.com/office/drawing/2014/main" id="{551A0E35-CF9D-CD4C-A355-0D627DB8E018}"/>
                  </a:ext>
                </a:extLst>
              </p:cNvPr>
              <p:cNvGrpSpPr/>
              <p:nvPr/>
            </p:nvGrpSpPr>
            <p:grpSpPr>
              <a:xfrm>
                <a:off x="5917279" y="12263565"/>
                <a:ext cx="922739" cy="255850"/>
                <a:chOff x="9636330" y="10627454"/>
                <a:chExt cx="922739" cy="255850"/>
              </a:xfrm>
            </p:grpSpPr>
            <p:sp>
              <p:nvSpPr>
                <p:cNvPr id="361" name="Rectangle 360">
                  <a:extLst>
                    <a:ext uri="{FF2B5EF4-FFF2-40B4-BE49-F238E27FC236}">
                      <a16:creationId xmlns:a16="http://schemas.microsoft.com/office/drawing/2014/main" id="{CD7DD1B3-FA7D-FC40-9CC4-A4327437E645}"/>
                    </a:ext>
                  </a:extLst>
                </p:cNvPr>
                <p:cNvSpPr/>
                <p:nvPr/>
              </p:nvSpPr>
              <p:spPr>
                <a:xfrm>
                  <a:off x="10103495" y="10627454"/>
                  <a:ext cx="455574" cy="215444"/>
                </a:xfrm>
                <a:prstGeom prst="rect">
                  <a:avLst/>
                </a:prstGeom>
              </p:spPr>
              <p:txBody>
                <a:bodyPr wrap="none">
                  <a:spAutoFit/>
                </a:bodyPr>
                <a:lstStyle/>
                <a:p>
                  <a:r>
                    <a:rPr lang="en-US" altLang="zh-CN" sz="800" dirty="0">
                      <a:latin typeface="Helvetica" pitchFamily="2" charset="0"/>
                    </a:rPr>
                    <a:t>50</a:t>
                  </a:r>
                  <a:r>
                    <a:rPr lang="zh-CN" altLang="en-US" sz="800" dirty="0">
                      <a:latin typeface="Helvetica" pitchFamily="2" charset="0"/>
                    </a:rPr>
                    <a:t> </a:t>
                  </a:r>
                  <a:r>
                    <a:rPr lang="en-US" altLang="zh-CN" sz="800" dirty="0" err="1">
                      <a:latin typeface="Helvetica" pitchFamily="2" charset="0"/>
                    </a:rPr>
                    <a:t>Kb</a:t>
                  </a:r>
                  <a:endParaRPr lang="en-US" sz="800" dirty="0">
                    <a:latin typeface="Helvetica" pitchFamily="2" charset="0"/>
                  </a:endParaRPr>
                </a:p>
              </p:txBody>
            </p:sp>
            <p:cxnSp>
              <p:nvCxnSpPr>
                <p:cNvPr id="362" name="Straight Connector 361">
                  <a:extLst>
                    <a:ext uri="{FF2B5EF4-FFF2-40B4-BE49-F238E27FC236}">
                      <a16:creationId xmlns:a16="http://schemas.microsoft.com/office/drawing/2014/main" id="{21BC2D8B-65BF-5444-996E-50649B71222E}"/>
                    </a:ext>
                  </a:extLst>
                </p:cNvPr>
                <p:cNvCxnSpPr>
                  <a:cxnSpLocks/>
                </p:cNvCxnSpPr>
                <p:nvPr/>
              </p:nvCxnSpPr>
              <p:spPr>
                <a:xfrm>
                  <a:off x="10134136" y="10779224"/>
                  <a:ext cx="0" cy="72000"/>
                </a:xfrm>
                <a:prstGeom prst="line">
                  <a:avLst/>
                </a:prstGeom>
                <a:ln w="12700" cap="flat"/>
              </p:spPr>
              <p:style>
                <a:lnRef idx="1">
                  <a:schemeClr val="dk1"/>
                </a:lnRef>
                <a:fillRef idx="0">
                  <a:schemeClr val="dk1"/>
                </a:fillRef>
                <a:effectRef idx="0">
                  <a:schemeClr val="dk1"/>
                </a:effectRef>
                <a:fontRef idx="minor">
                  <a:schemeClr val="tx1"/>
                </a:fontRef>
              </p:style>
            </p:cxnSp>
            <p:cxnSp>
              <p:nvCxnSpPr>
                <p:cNvPr id="363" name="Straight Connector 362">
                  <a:extLst>
                    <a:ext uri="{FF2B5EF4-FFF2-40B4-BE49-F238E27FC236}">
                      <a16:creationId xmlns:a16="http://schemas.microsoft.com/office/drawing/2014/main" id="{DB74A277-ABCD-164C-AB1E-666A5C897870}"/>
                    </a:ext>
                  </a:extLst>
                </p:cNvPr>
                <p:cNvCxnSpPr>
                  <a:cxnSpLocks/>
                </p:cNvCxnSpPr>
                <p:nvPr/>
              </p:nvCxnSpPr>
              <p:spPr>
                <a:xfrm>
                  <a:off x="10497197" y="10779739"/>
                  <a:ext cx="0" cy="72000"/>
                </a:xfrm>
                <a:prstGeom prst="line">
                  <a:avLst/>
                </a:prstGeom>
                <a:ln w="12700" cap="flat"/>
              </p:spPr>
              <p:style>
                <a:lnRef idx="1">
                  <a:schemeClr val="dk1"/>
                </a:lnRef>
                <a:fillRef idx="0">
                  <a:schemeClr val="dk1"/>
                </a:fillRef>
                <a:effectRef idx="0">
                  <a:schemeClr val="dk1"/>
                </a:effectRef>
                <a:fontRef idx="minor">
                  <a:schemeClr val="tx1"/>
                </a:fontRef>
              </p:style>
            </p:cxnSp>
            <p:sp>
              <p:nvSpPr>
                <p:cNvPr id="364" name="Rectangle 363">
                  <a:extLst>
                    <a:ext uri="{FF2B5EF4-FFF2-40B4-BE49-F238E27FC236}">
                      <a16:creationId xmlns:a16="http://schemas.microsoft.com/office/drawing/2014/main" id="{D50B1ACF-A422-2644-939D-698307441AE5}"/>
                    </a:ext>
                  </a:extLst>
                </p:cNvPr>
                <p:cNvSpPr/>
                <p:nvPr/>
              </p:nvSpPr>
              <p:spPr>
                <a:xfrm>
                  <a:off x="9636330" y="10667860"/>
                  <a:ext cx="442750" cy="215444"/>
                </a:xfrm>
                <a:prstGeom prst="rect">
                  <a:avLst/>
                </a:prstGeom>
              </p:spPr>
              <p:txBody>
                <a:bodyPr wrap="none">
                  <a:spAutoFit/>
                </a:bodyPr>
                <a:lstStyle/>
                <a:p>
                  <a:r>
                    <a:rPr lang="en-US" altLang="zh-CN" sz="800" dirty="0">
                      <a:latin typeface="Helvetica" pitchFamily="2" charset="0"/>
                    </a:rPr>
                    <a:t>Scale</a:t>
                  </a:r>
                  <a:endParaRPr lang="en-US" sz="800" dirty="0">
                    <a:latin typeface="Helvetica" pitchFamily="2" charset="0"/>
                  </a:endParaRPr>
                </a:p>
              </p:txBody>
            </p:sp>
          </p:grpSp>
          <p:cxnSp>
            <p:nvCxnSpPr>
              <p:cNvPr id="186" name="Straight Connector 185">
                <a:extLst>
                  <a:ext uri="{FF2B5EF4-FFF2-40B4-BE49-F238E27FC236}">
                    <a16:creationId xmlns:a16="http://schemas.microsoft.com/office/drawing/2014/main" id="{EE011CD6-A3DD-0C45-9C07-FEC1A146A87A}"/>
                  </a:ext>
                </a:extLst>
              </p:cNvPr>
              <p:cNvCxnSpPr>
                <a:cxnSpLocks/>
              </p:cNvCxnSpPr>
              <p:nvPr/>
            </p:nvCxnSpPr>
            <p:spPr>
              <a:xfrm>
                <a:off x="6414580" y="12452422"/>
                <a:ext cx="360000" cy="0"/>
              </a:xfrm>
              <a:prstGeom prst="line">
                <a:avLst/>
              </a:prstGeom>
              <a:ln w="12700" cap="flat"/>
            </p:spPr>
            <p:style>
              <a:lnRef idx="1">
                <a:schemeClr val="dk1"/>
              </a:lnRef>
              <a:fillRef idx="0">
                <a:schemeClr val="dk1"/>
              </a:fillRef>
              <a:effectRef idx="0">
                <a:schemeClr val="dk1"/>
              </a:effectRef>
              <a:fontRef idx="minor">
                <a:schemeClr val="tx1"/>
              </a:fontRef>
            </p:style>
          </p:cxnSp>
        </p:grpSp>
        <p:sp>
          <p:nvSpPr>
            <p:cNvPr id="187" name="Rectangle 186">
              <a:extLst>
                <a:ext uri="{FF2B5EF4-FFF2-40B4-BE49-F238E27FC236}">
                  <a16:creationId xmlns:a16="http://schemas.microsoft.com/office/drawing/2014/main" id="{EF840B35-4B99-8B4B-B561-CE35C8931EB9}"/>
                </a:ext>
              </a:extLst>
            </p:cNvPr>
            <p:cNvSpPr/>
            <p:nvPr/>
          </p:nvSpPr>
          <p:spPr>
            <a:xfrm>
              <a:off x="1232795" y="11162827"/>
              <a:ext cx="580969" cy="215444"/>
            </a:xfrm>
            <a:prstGeom prst="rect">
              <a:avLst/>
            </a:prstGeom>
          </p:spPr>
          <p:txBody>
            <a:bodyPr wrap="square">
              <a:spAutoFit/>
            </a:bodyPr>
            <a:lstStyle/>
            <a:p>
              <a:r>
                <a:rPr lang="en-US" altLang="zh-CN" sz="800" dirty="0">
                  <a:latin typeface="Helvetica" pitchFamily="2" charset="0"/>
                </a:rPr>
                <a:t>36.8Mb</a:t>
              </a:r>
              <a:endParaRPr lang="en-US" sz="800" dirty="0">
                <a:latin typeface="Helvetica" pitchFamily="2" charset="0"/>
              </a:endParaRPr>
            </a:p>
          </p:txBody>
        </p:sp>
        <p:sp>
          <p:nvSpPr>
            <p:cNvPr id="188" name="Rectangle 187">
              <a:extLst>
                <a:ext uri="{FF2B5EF4-FFF2-40B4-BE49-F238E27FC236}">
                  <a16:creationId xmlns:a16="http://schemas.microsoft.com/office/drawing/2014/main" id="{41A7C89F-156A-C94E-BE15-779D1E29E135}"/>
                </a:ext>
              </a:extLst>
            </p:cNvPr>
            <p:cNvSpPr/>
            <p:nvPr/>
          </p:nvSpPr>
          <p:spPr>
            <a:xfrm>
              <a:off x="2699619" y="11162827"/>
              <a:ext cx="476847" cy="215444"/>
            </a:xfrm>
            <a:prstGeom prst="rect">
              <a:avLst/>
            </a:prstGeom>
          </p:spPr>
          <p:txBody>
            <a:bodyPr wrap="square">
              <a:spAutoFit/>
            </a:bodyPr>
            <a:lstStyle/>
            <a:p>
              <a:r>
                <a:rPr lang="en-US" altLang="zh-CN" sz="800" dirty="0">
                  <a:latin typeface="Helvetica" pitchFamily="2" charset="0"/>
                </a:rPr>
                <a:t>37Mb</a:t>
              </a:r>
              <a:endParaRPr lang="en-US" sz="800" dirty="0">
                <a:latin typeface="Helvetica" pitchFamily="2" charset="0"/>
              </a:endParaRPr>
            </a:p>
          </p:txBody>
        </p:sp>
        <p:sp>
          <p:nvSpPr>
            <p:cNvPr id="189" name="Rectangle 188">
              <a:extLst>
                <a:ext uri="{FF2B5EF4-FFF2-40B4-BE49-F238E27FC236}">
                  <a16:creationId xmlns:a16="http://schemas.microsoft.com/office/drawing/2014/main" id="{BB27C079-08F5-A14C-89F4-B1740D43676C}"/>
                </a:ext>
              </a:extLst>
            </p:cNvPr>
            <p:cNvSpPr/>
            <p:nvPr/>
          </p:nvSpPr>
          <p:spPr>
            <a:xfrm>
              <a:off x="4089239" y="11162827"/>
              <a:ext cx="580969" cy="215444"/>
            </a:xfrm>
            <a:prstGeom prst="rect">
              <a:avLst/>
            </a:prstGeom>
          </p:spPr>
          <p:txBody>
            <a:bodyPr wrap="square">
              <a:spAutoFit/>
            </a:bodyPr>
            <a:lstStyle/>
            <a:p>
              <a:r>
                <a:rPr lang="en-US" altLang="zh-CN" sz="800" dirty="0">
                  <a:latin typeface="Helvetica" pitchFamily="2" charset="0"/>
                </a:rPr>
                <a:t>37.2Mb</a:t>
              </a:r>
              <a:endParaRPr lang="en-US" sz="800" dirty="0">
                <a:latin typeface="Helvetica" pitchFamily="2" charset="0"/>
              </a:endParaRPr>
            </a:p>
          </p:txBody>
        </p:sp>
        <p:sp>
          <p:nvSpPr>
            <p:cNvPr id="190" name="Rectangle 189">
              <a:extLst>
                <a:ext uri="{FF2B5EF4-FFF2-40B4-BE49-F238E27FC236}">
                  <a16:creationId xmlns:a16="http://schemas.microsoft.com/office/drawing/2014/main" id="{AAA9E4B6-0034-2C40-A6BB-1FA85DAF7E37}"/>
                </a:ext>
              </a:extLst>
            </p:cNvPr>
            <p:cNvSpPr/>
            <p:nvPr/>
          </p:nvSpPr>
          <p:spPr>
            <a:xfrm>
              <a:off x="5508893" y="11162827"/>
              <a:ext cx="580969" cy="215444"/>
            </a:xfrm>
            <a:prstGeom prst="rect">
              <a:avLst/>
            </a:prstGeom>
          </p:spPr>
          <p:txBody>
            <a:bodyPr wrap="square">
              <a:spAutoFit/>
            </a:bodyPr>
            <a:lstStyle/>
            <a:p>
              <a:r>
                <a:rPr lang="en-US" altLang="zh-CN" sz="800" dirty="0">
                  <a:latin typeface="Helvetica" pitchFamily="2" charset="0"/>
                </a:rPr>
                <a:t>37.4Mb</a:t>
              </a:r>
              <a:endParaRPr lang="en-US" sz="800" dirty="0">
                <a:latin typeface="Helvetica" pitchFamily="2" charset="0"/>
              </a:endParaRPr>
            </a:p>
          </p:txBody>
        </p:sp>
        <p:sp>
          <p:nvSpPr>
            <p:cNvPr id="191" name="Rectangle 190">
              <a:extLst>
                <a:ext uri="{FF2B5EF4-FFF2-40B4-BE49-F238E27FC236}">
                  <a16:creationId xmlns:a16="http://schemas.microsoft.com/office/drawing/2014/main" id="{04A7BC04-BF9C-6942-A5FC-8D68A63C9DAA}"/>
                </a:ext>
              </a:extLst>
            </p:cNvPr>
            <p:cNvSpPr/>
            <p:nvPr/>
          </p:nvSpPr>
          <p:spPr>
            <a:xfrm>
              <a:off x="6915846" y="11162827"/>
              <a:ext cx="580969" cy="215444"/>
            </a:xfrm>
            <a:prstGeom prst="rect">
              <a:avLst/>
            </a:prstGeom>
          </p:spPr>
          <p:txBody>
            <a:bodyPr wrap="square">
              <a:spAutoFit/>
            </a:bodyPr>
            <a:lstStyle/>
            <a:p>
              <a:r>
                <a:rPr lang="en-US" altLang="zh-CN" sz="800" dirty="0">
                  <a:latin typeface="Helvetica" pitchFamily="2" charset="0"/>
                </a:rPr>
                <a:t>37.6Mb</a:t>
              </a:r>
              <a:endParaRPr lang="en-US" sz="800" dirty="0">
                <a:latin typeface="Helvetica" pitchFamily="2" charset="0"/>
              </a:endParaRPr>
            </a:p>
          </p:txBody>
        </p:sp>
      </p:grpSp>
      <p:grpSp>
        <p:nvGrpSpPr>
          <p:cNvPr id="20" name="Group 19">
            <a:extLst>
              <a:ext uri="{FF2B5EF4-FFF2-40B4-BE49-F238E27FC236}">
                <a16:creationId xmlns:a16="http://schemas.microsoft.com/office/drawing/2014/main" id="{36B3B9DC-E9E0-9226-DA95-1F8D271C2689}"/>
              </a:ext>
            </a:extLst>
          </p:cNvPr>
          <p:cNvGrpSpPr/>
          <p:nvPr/>
        </p:nvGrpSpPr>
        <p:grpSpPr>
          <a:xfrm>
            <a:off x="208549" y="2700743"/>
            <a:ext cx="3023073" cy="3582293"/>
            <a:chOff x="208549" y="2700743"/>
            <a:chExt cx="3023073" cy="3582293"/>
          </a:xfrm>
        </p:grpSpPr>
        <p:pic>
          <p:nvPicPr>
            <p:cNvPr id="2" name="Picture 1">
              <a:extLst>
                <a:ext uri="{FF2B5EF4-FFF2-40B4-BE49-F238E27FC236}">
                  <a16:creationId xmlns:a16="http://schemas.microsoft.com/office/drawing/2014/main" id="{69359E92-E71C-42CD-4136-861B63B74B6F}"/>
                </a:ext>
              </a:extLst>
            </p:cNvPr>
            <p:cNvPicPr>
              <a:picLocks noChangeAspect="1"/>
            </p:cNvPicPr>
            <p:nvPr/>
          </p:nvPicPr>
          <p:blipFill rotWithShape="1">
            <a:blip r:embed="rId7"/>
            <a:srcRect t="3482" b="6624"/>
            <a:stretch/>
          </p:blipFill>
          <p:spPr>
            <a:xfrm>
              <a:off x="821234" y="3000328"/>
              <a:ext cx="2321560" cy="2986611"/>
            </a:xfrm>
            <a:prstGeom prst="rect">
              <a:avLst/>
            </a:prstGeom>
          </p:spPr>
        </p:pic>
        <p:sp>
          <p:nvSpPr>
            <p:cNvPr id="76" name="Rectangle 75">
              <a:extLst>
                <a:ext uri="{FF2B5EF4-FFF2-40B4-BE49-F238E27FC236}">
                  <a16:creationId xmlns:a16="http://schemas.microsoft.com/office/drawing/2014/main" id="{36FDDF98-BB90-8B4B-AD62-0D5A4E3A7F54}"/>
                </a:ext>
              </a:extLst>
            </p:cNvPr>
            <p:cNvSpPr/>
            <p:nvPr/>
          </p:nvSpPr>
          <p:spPr>
            <a:xfrm>
              <a:off x="208825" y="5824393"/>
              <a:ext cx="617477" cy="215444"/>
            </a:xfrm>
            <a:prstGeom prst="rect">
              <a:avLst/>
            </a:prstGeom>
          </p:spPr>
          <p:txBody>
            <a:bodyPr wrap="none">
              <a:spAutoFit/>
            </a:bodyPr>
            <a:lstStyle/>
            <a:p>
              <a:pPr algn="r"/>
              <a:r>
                <a:rPr lang="en-US" altLang="zh-CN" sz="800" dirty="0">
                  <a:latin typeface="Helvetica" pitchFamily="2" charset="0"/>
                </a:rPr>
                <a:t>22q11.22</a:t>
              </a:r>
              <a:endParaRPr lang="en-US" sz="800" dirty="0"/>
            </a:p>
          </p:txBody>
        </p:sp>
        <p:sp>
          <p:nvSpPr>
            <p:cNvPr id="78" name="Rectangle 77">
              <a:extLst>
                <a:ext uri="{FF2B5EF4-FFF2-40B4-BE49-F238E27FC236}">
                  <a16:creationId xmlns:a16="http://schemas.microsoft.com/office/drawing/2014/main" id="{73307236-F832-BB4A-9712-4497EE4509F3}"/>
                </a:ext>
              </a:extLst>
            </p:cNvPr>
            <p:cNvSpPr/>
            <p:nvPr/>
          </p:nvSpPr>
          <p:spPr>
            <a:xfrm>
              <a:off x="339590" y="5944548"/>
              <a:ext cx="396262" cy="215444"/>
            </a:xfrm>
            <a:prstGeom prst="rect">
              <a:avLst/>
            </a:prstGeom>
          </p:spPr>
          <p:txBody>
            <a:bodyPr wrap="none">
              <a:spAutoFit/>
            </a:bodyPr>
            <a:lstStyle/>
            <a:p>
              <a:r>
                <a:rPr lang="en-US" altLang="zh-CN" sz="800" dirty="0">
                  <a:latin typeface="Helvetica" pitchFamily="2" charset="0"/>
                </a:rPr>
                <a:t>(</a:t>
              </a:r>
              <a:r>
                <a:rPr lang="en-US" altLang="zh-CN" sz="800" i="1" dirty="0" err="1">
                  <a:latin typeface="Helvetica" pitchFamily="2" charset="0"/>
                </a:rPr>
                <a:t>IgL</a:t>
              </a:r>
              <a:r>
                <a:rPr lang="en-US" altLang="zh-CN" sz="800" dirty="0">
                  <a:latin typeface="Helvetica" pitchFamily="2" charset="0"/>
                </a:rPr>
                <a:t>)</a:t>
              </a:r>
              <a:endParaRPr lang="en-US" sz="800" dirty="0"/>
            </a:p>
          </p:txBody>
        </p:sp>
        <p:cxnSp>
          <p:nvCxnSpPr>
            <p:cNvPr id="79" name="Straight Connector 78">
              <a:extLst>
                <a:ext uri="{FF2B5EF4-FFF2-40B4-BE49-F238E27FC236}">
                  <a16:creationId xmlns:a16="http://schemas.microsoft.com/office/drawing/2014/main" id="{E51939AE-30D3-944D-B775-35C85C8D15DB}"/>
                </a:ext>
              </a:extLst>
            </p:cNvPr>
            <p:cNvCxnSpPr>
              <a:cxnSpLocks/>
            </p:cNvCxnSpPr>
            <p:nvPr/>
          </p:nvCxnSpPr>
          <p:spPr>
            <a:xfrm>
              <a:off x="755299" y="5931848"/>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C41A2523-FDAA-C748-9D6A-BBDF499840C6}"/>
                </a:ext>
              </a:extLst>
            </p:cNvPr>
            <p:cNvSpPr/>
            <p:nvPr/>
          </p:nvSpPr>
          <p:spPr>
            <a:xfrm>
              <a:off x="1822022" y="2700743"/>
              <a:ext cx="341760" cy="246221"/>
            </a:xfrm>
            <a:prstGeom prst="rect">
              <a:avLst/>
            </a:prstGeom>
          </p:spPr>
          <p:txBody>
            <a:bodyPr wrap="none">
              <a:spAutoFit/>
            </a:bodyPr>
            <a:lstStyle/>
            <a:p>
              <a:r>
                <a:rPr lang="en-US" altLang="zh-CN" sz="1000" b="1" dirty="0">
                  <a:latin typeface="Helvetica" pitchFamily="2" charset="0"/>
                </a:rPr>
                <a:t>FL</a:t>
              </a:r>
              <a:endParaRPr lang="en-US" sz="1000" b="1" dirty="0"/>
            </a:p>
          </p:txBody>
        </p:sp>
        <p:sp>
          <p:nvSpPr>
            <p:cNvPr id="192" name="Rectangle 191">
              <a:extLst>
                <a:ext uri="{FF2B5EF4-FFF2-40B4-BE49-F238E27FC236}">
                  <a16:creationId xmlns:a16="http://schemas.microsoft.com/office/drawing/2014/main" id="{18977C2D-7C65-30B4-7C5B-D61299150227}"/>
                </a:ext>
              </a:extLst>
            </p:cNvPr>
            <p:cNvSpPr/>
            <p:nvPr/>
          </p:nvSpPr>
          <p:spPr>
            <a:xfrm>
              <a:off x="738756" y="5932485"/>
              <a:ext cx="242374" cy="215444"/>
            </a:xfrm>
            <a:prstGeom prst="rect">
              <a:avLst/>
            </a:prstGeom>
          </p:spPr>
          <p:txBody>
            <a:bodyPr wrap="none">
              <a:spAutoFit/>
            </a:bodyPr>
            <a:lstStyle/>
            <a:p>
              <a:pPr algn="ctr"/>
              <a:r>
                <a:rPr lang="en-US" altLang="zh-CN" sz="800" dirty="0">
                  <a:latin typeface="Helvetica" pitchFamily="2" charset="0"/>
                </a:rPr>
                <a:t>8</a:t>
              </a:r>
              <a:endParaRPr lang="en-HK" sz="800" dirty="0">
                <a:latin typeface="Helvetica" pitchFamily="2" charset="0"/>
              </a:endParaRPr>
            </a:p>
          </p:txBody>
        </p:sp>
        <p:sp>
          <p:nvSpPr>
            <p:cNvPr id="193" name="Rectangle 192">
              <a:extLst>
                <a:ext uri="{FF2B5EF4-FFF2-40B4-BE49-F238E27FC236}">
                  <a16:creationId xmlns:a16="http://schemas.microsoft.com/office/drawing/2014/main" id="{3B3EFBC5-A35B-9884-E357-16F03A66B300}"/>
                </a:ext>
              </a:extLst>
            </p:cNvPr>
            <p:cNvSpPr/>
            <p:nvPr/>
          </p:nvSpPr>
          <p:spPr>
            <a:xfrm>
              <a:off x="987598" y="5932485"/>
              <a:ext cx="242374" cy="215444"/>
            </a:xfrm>
            <a:prstGeom prst="rect">
              <a:avLst/>
            </a:prstGeom>
          </p:spPr>
          <p:txBody>
            <a:bodyPr wrap="none">
              <a:spAutoFit/>
            </a:bodyPr>
            <a:lstStyle/>
            <a:p>
              <a:pPr algn="ctr"/>
              <a:r>
                <a:rPr lang="en-US" altLang="zh-CN" sz="800" dirty="0">
                  <a:latin typeface="Helvetica" pitchFamily="2" charset="0"/>
                </a:rPr>
                <a:t>6</a:t>
              </a:r>
              <a:endParaRPr lang="en-HK" sz="800" dirty="0">
                <a:latin typeface="Helvetica" pitchFamily="2" charset="0"/>
              </a:endParaRPr>
            </a:p>
          </p:txBody>
        </p:sp>
        <p:sp>
          <p:nvSpPr>
            <p:cNvPr id="194" name="Rectangle 193">
              <a:extLst>
                <a:ext uri="{FF2B5EF4-FFF2-40B4-BE49-F238E27FC236}">
                  <a16:creationId xmlns:a16="http://schemas.microsoft.com/office/drawing/2014/main" id="{8ADFE18D-004E-2D91-77AD-84527CC46CD4}"/>
                </a:ext>
              </a:extLst>
            </p:cNvPr>
            <p:cNvSpPr/>
            <p:nvPr/>
          </p:nvSpPr>
          <p:spPr>
            <a:xfrm>
              <a:off x="1233265" y="5932485"/>
              <a:ext cx="242374" cy="215444"/>
            </a:xfrm>
            <a:prstGeom prst="rect">
              <a:avLst/>
            </a:prstGeom>
          </p:spPr>
          <p:txBody>
            <a:bodyPr wrap="none">
              <a:spAutoFit/>
            </a:bodyPr>
            <a:lstStyle/>
            <a:p>
              <a:pPr algn="ctr"/>
              <a:r>
                <a:rPr lang="en-US" altLang="zh-CN" sz="800" dirty="0">
                  <a:latin typeface="Helvetica" pitchFamily="2" charset="0"/>
                </a:rPr>
                <a:t>4</a:t>
              </a:r>
              <a:endParaRPr lang="en-HK" sz="800" dirty="0">
                <a:latin typeface="Helvetica" pitchFamily="2" charset="0"/>
              </a:endParaRPr>
            </a:p>
          </p:txBody>
        </p:sp>
        <p:sp>
          <p:nvSpPr>
            <p:cNvPr id="195" name="Rectangle 194">
              <a:extLst>
                <a:ext uri="{FF2B5EF4-FFF2-40B4-BE49-F238E27FC236}">
                  <a16:creationId xmlns:a16="http://schemas.microsoft.com/office/drawing/2014/main" id="{D6773CAF-A613-E002-6ECB-2922AEFACD78}"/>
                </a:ext>
              </a:extLst>
            </p:cNvPr>
            <p:cNvSpPr/>
            <p:nvPr/>
          </p:nvSpPr>
          <p:spPr>
            <a:xfrm>
              <a:off x="1485282" y="5932485"/>
              <a:ext cx="242374" cy="215444"/>
            </a:xfrm>
            <a:prstGeom prst="rect">
              <a:avLst/>
            </a:prstGeom>
          </p:spPr>
          <p:txBody>
            <a:bodyPr wrap="none">
              <a:spAutoFit/>
            </a:bodyPr>
            <a:lstStyle/>
            <a:p>
              <a:pPr algn="ctr"/>
              <a:r>
                <a:rPr lang="en-US" altLang="zh-CN" sz="800" dirty="0">
                  <a:latin typeface="Helvetica" pitchFamily="2" charset="0"/>
                </a:rPr>
                <a:t>2</a:t>
              </a:r>
              <a:endParaRPr lang="en-HK" sz="800" dirty="0">
                <a:latin typeface="Helvetica" pitchFamily="2" charset="0"/>
              </a:endParaRPr>
            </a:p>
          </p:txBody>
        </p:sp>
        <p:sp>
          <p:nvSpPr>
            <p:cNvPr id="196" name="Rectangle 195">
              <a:extLst>
                <a:ext uri="{FF2B5EF4-FFF2-40B4-BE49-F238E27FC236}">
                  <a16:creationId xmlns:a16="http://schemas.microsoft.com/office/drawing/2014/main" id="{83C81D18-AA5B-53B5-1AB5-A957D372AD8A}"/>
                </a:ext>
              </a:extLst>
            </p:cNvPr>
            <p:cNvSpPr/>
            <p:nvPr/>
          </p:nvSpPr>
          <p:spPr>
            <a:xfrm>
              <a:off x="1734122" y="5932485"/>
              <a:ext cx="242374" cy="215444"/>
            </a:xfrm>
            <a:prstGeom prst="rect">
              <a:avLst/>
            </a:prstGeom>
          </p:spPr>
          <p:txBody>
            <a:bodyPr wrap="none">
              <a:spAutoFit/>
            </a:bodyPr>
            <a:lstStyle/>
            <a:p>
              <a:pPr algn="ctr"/>
              <a:r>
                <a:rPr lang="en-US" altLang="zh-CN" sz="800" dirty="0">
                  <a:latin typeface="Helvetica" pitchFamily="2" charset="0"/>
                </a:rPr>
                <a:t>0</a:t>
              </a:r>
              <a:endParaRPr lang="en-HK" sz="800" dirty="0">
                <a:latin typeface="Helvetica" pitchFamily="2" charset="0"/>
              </a:endParaRPr>
            </a:p>
          </p:txBody>
        </p:sp>
        <p:sp>
          <p:nvSpPr>
            <p:cNvPr id="197" name="Rectangle 196">
              <a:extLst>
                <a:ext uri="{FF2B5EF4-FFF2-40B4-BE49-F238E27FC236}">
                  <a16:creationId xmlns:a16="http://schemas.microsoft.com/office/drawing/2014/main" id="{96A464C9-800C-E1E8-B60F-8E5C4E9A7C2A}"/>
                </a:ext>
              </a:extLst>
            </p:cNvPr>
            <p:cNvSpPr/>
            <p:nvPr/>
          </p:nvSpPr>
          <p:spPr>
            <a:xfrm>
              <a:off x="2989248" y="5932485"/>
              <a:ext cx="242374" cy="215444"/>
            </a:xfrm>
            <a:prstGeom prst="rect">
              <a:avLst/>
            </a:prstGeom>
          </p:spPr>
          <p:txBody>
            <a:bodyPr wrap="none">
              <a:spAutoFit/>
            </a:bodyPr>
            <a:lstStyle/>
            <a:p>
              <a:pPr algn="ctr"/>
              <a:r>
                <a:rPr lang="en-US" altLang="zh-CN" sz="800" dirty="0">
                  <a:latin typeface="Helvetica" pitchFamily="2" charset="0"/>
                </a:rPr>
                <a:t>8</a:t>
              </a:r>
              <a:endParaRPr lang="en-HK" sz="800" dirty="0">
                <a:latin typeface="Helvetica" pitchFamily="2" charset="0"/>
              </a:endParaRPr>
            </a:p>
          </p:txBody>
        </p:sp>
        <p:sp>
          <p:nvSpPr>
            <p:cNvPr id="198" name="Rectangle 197">
              <a:extLst>
                <a:ext uri="{FF2B5EF4-FFF2-40B4-BE49-F238E27FC236}">
                  <a16:creationId xmlns:a16="http://schemas.microsoft.com/office/drawing/2014/main" id="{A8091C09-5B93-2589-02D4-8AD14D391C1C}"/>
                </a:ext>
              </a:extLst>
            </p:cNvPr>
            <p:cNvSpPr/>
            <p:nvPr/>
          </p:nvSpPr>
          <p:spPr>
            <a:xfrm>
              <a:off x="2741201" y="5932485"/>
              <a:ext cx="242374" cy="215444"/>
            </a:xfrm>
            <a:prstGeom prst="rect">
              <a:avLst/>
            </a:prstGeom>
          </p:spPr>
          <p:txBody>
            <a:bodyPr wrap="none">
              <a:spAutoFit/>
            </a:bodyPr>
            <a:lstStyle/>
            <a:p>
              <a:pPr algn="ctr"/>
              <a:r>
                <a:rPr lang="en-US" altLang="zh-CN" sz="800" dirty="0">
                  <a:latin typeface="Helvetica" pitchFamily="2" charset="0"/>
                </a:rPr>
                <a:t>6</a:t>
              </a:r>
              <a:endParaRPr lang="en-HK" sz="800" dirty="0">
                <a:latin typeface="Helvetica" pitchFamily="2" charset="0"/>
              </a:endParaRPr>
            </a:p>
          </p:txBody>
        </p:sp>
        <p:sp>
          <p:nvSpPr>
            <p:cNvPr id="199" name="Rectangle 198">
              <a:extLst>
                <a:ext uri="{FF2B5EF4-FFF2-40B4-BE49-F238E27FC236}">
                  <a16:creationId xmlns:a16="http://schemas.microsoft.com/office/drawing/2014/main" id="{C3CD4823-0066-96C4-7806-D3B0164D9E06}"/>
                </a:ext>
              </a:extLst>
            </p:cNvPr>
            <p:cNvSpPr/>
            <p:nvPr/>
          </p:nvSpPr>
          <p:spPr>
            <a:xfrm>
              <a:off x="2493153" y="5932485"/>
              <a:ext cx="242374" cy="215444"/>
            </a:xfrm>
            <a:prstGeom prst="rect">
              <a:avLst/>
            </a:prstGeom>
          </p:spPr>
          <p:txBody>
            <a:bodyPr wrap="none">
              <a:spAutoFit/>
            </a:bodyPr>
            <a:lstStyle/>
            <a:p>
              <a:pPr algn="ctr"/>
              <a:r>
                <a:rPr lang="en-US" altLang="zh-CN" sz="800" dirty="0">
                  <a:latin typeface="Helvetica" pitchFamily="2" charset="0"/>
                </a:rPr>
                <a:t>4</a:t>
              </a:r>
              <a:endParaRPr lang="en-HK" sz="800" dirty="0">
                <a:latin typeface="Helvetica" pitchFamily="2" charset="0"/>
              </a:endParaRPr>
            </a:p>
          </p:txBody>
        </p:sp>
        <p:sp>
          <p:nvSpPr>
            <p:cNvPr id="200" name="Rectangle 199">
              <a:extLst>
                <a:ext uri="{FF2B5EF4-FFF2-40B4-BE49-F238E27FC236}">
                  <a16:creationId xmlns:a16="http://schemas.microsoft.com/office/drawing/2014/main" id="{EFDF4E41-6FBE-59B2-1678-1D5D89D7005E}"/>
                </a:ext>
              </a:extLst>
            </p:cNvPr>
            <p:cNvSpPr/>
            <p:nvPr/>
          </p:nvSpPr>
          <p:spPr>
            <a:xfrm>
              <a:off x="2245105" y="5932485"/>
              <a:ext cx="242374" cy="215444"/>
            </a:xfrm>
            <a:prstGeom prst="rect">
              <a:avLst/>
            </a:prstGeom>
          </p:spPr>
          <p:txBody>
            <a:bodyPr wrap="none">
              <a:spAutoFit/>
            </a:bodyPr>
            <a:lstStyle/>
            <a:p>
              <a:pPr algn="ctr"/>
              <a:r>
                <a:rPr lang="en-US" altLang="zh-CN" sz="800" dirty="0">
                  <a:latin typeface="Helvetica" pitchFamily="2" charset="0"/>
                </a:rPr>
                <a:t>2</a:t>
              </a:r>
              <a:endParaRPr lang="en-HK" sz="800" dirty="0">
                <a:latin typeface="Helvetica" pitchFamily="2" charset="0"/>
              </a:endParaRPr>
            </a:p>
          </p:txBody>
        </p:sp>
        <p:sp>
          <p:nvSpPr>
            <p:cNvPr id="201" name="Rectangle 200">
              <a:extLst>
                <a:ext uri="{FF2B5EF4-FFF2-40B4-BE49-F238E27FC236}">
                  <a16:creationId xmlns:a16="http://schemas.microsoft.com/office/drawing/2014/main" id="{B691E92E-3526-2534-6CB2-17999291C109}"/>
                </a:ext>
              </a:extLst>
            </p:cNvPr>
            <p:cNvSpPr/>
            <p:nvPr/>
          </p:nvSpPr>
          <p:spPr>
            <a:xfrm>
              <a:off x="1997057" y="5932485"/>
              <a:ext cx="242374" cy="215444"/>
            </a:xfrm>
            <a:prstGeom prst="rect">
              <a:avLst/>
            </a:prstGeom>
          </p:spPr>
          <p:txBody>
            <a:bodyPr wrap="none">
              <a:spAutoFit/>
            </a:bodyPr>
            <a:lstStyle/>
            <a:p>
              <a:pPr algn="ctr"/>
              <a:r>
                <a:rPr lang="en-US" altLang="zh-CN" sz="800" dirty="0">
                  <a:latin typeface="Helvetica" pitchFamily="2" charset="0"/>
                </a:rPr>
                <a:t>0</a:t>
              </a:r>
              <a:endParaRPr lang="en-HK" sz="800" dirty="0">
                <a:latin typeface="Helvetica" pitchFamily="2" charset="0"/>
              </a:endParaRPr>
            </a:p>
          </p:txBody>
        </p:sp>
        <p:sp>
          <p:nvSpPr>
            <p:cNvPr id="203" name="Rectangle 202">
              <a:extLst>
                <a:ext uri="{FF2B5EF4-FFF2-40B4-BE49-F238E27FC236}">
                  <a16:creationId xmlns:a16="http://schemas.microsoft.com/office/drawing/2014/main" id="{2D52A4DB-5D6A-4CF9-6C8F-C4242AD89AE3}"/>
                </a:ext>
              </a:extLst>
            </p:cNvPr>
            <p:cNvSpPr/>
            <p:nvPr/>
          </p:nvSpPr>
          <p:spPr>
            <a:xfrm>
              <a:off x="1529944" y="6067592"/>
              <a:ext cx="901209" cy="215444"/>
            </a:xfrm>
            <a:prstGeom prst="rect">
              <a:avLst/>
            </a:prstGeom>
          </p:spPr>
          <p:txBody>
            <a:bodyPr wrap="none">
              <a:spAutoFit/>
            </a:bodyPr>
            <a:lstStyle/>
            <a:p>
              <a:pPr algn="ctr"/>
              <a:r>
                <a:rPr lang="en-US" altLang="zh-CN" sz="800" dirty="0">
                  <a:latin typeface="Helvetica" pitchFamily="2" charset="0"/>
                </a:rPr>
                <a:t>-log10</a:t>
              </a:r>
              <a:r>
                <a:rPr lang="zh-CN" altLang="en-US" sz="800" dirty="0">
                  <a:latin typeface="Helvetica" pitchFamily="2" charset="0"/>
                </a:rPr>
                <a:t> </a:t>
              </a:r>
              <a:r>
                <a:rPr lang="en-US" altLang="zh-CN" sz="800" dirty="0">
                  <a:latin typeface="Helvetica" pitchFamily="2" charset="0"/>
                </a:rPr>
                <a:t>(q-value)</a:t>
              </a:r>
              <a:endParaRPr lang="en-US" sz="800" dirty="0"/>
            </a:p>
          </p:txBody>
        </p:sp>
        <p:sp>
          <p:nvSpPr>
            <p:cNvPr id="204" name="Rectangle 203">
              <a:extLst>
                <a:ext uri="{FF2B5EF4-FFF2-40B4-BE49-F238E27FC236}">
                  <a16:creationId xmlns:a16="http://schemas.microsoft.com/office/drawing/2014/main" id="{31301CF9-BB0C-E561-B2C4-60AE62D5F13F}"/>
                </a:ext>
              </a:extLst>
            </p:cNvPr>
            <p:cNvSpPr/>
            <p:nvPr/>
          </p:nvSpPr>
          <p:spPr>
            <a:xfrm>
              <a:off x="2208308" y="2822418"/>
              <a:ext cx="819455" cy="215444"/>
            </a:xfrm>
            <a:prstGeom prst="rect">
              <a:avLst/>
            </a:prstGeom>
          </p:spPr>
          <p:txBody>
            <a:bodyPr wrap="none">
              <a:spAutoFit/>
            </a:bodyPr>
            <a:lstStyle/>
            <a:p>
              <a:r>
                <a:rPr lang="en-US" altLang="zh-CN" sz="800" dirty="0">
                  <a:solidFill>
                    <a:srgbClr val="B2172B"/>
                  </a:solidFill>
                  <a:latin typeface="Helvetica" pitchFamily="2" charset="0"/>
                </a:rPr>
                <a:t>Amplifications</a:t>
              </a:r>
              <a:endParaRPr lang="en-US" sz="800" dirty="0">
                <a:solidFill>
                  <a:srgbClr val="B2172B"/>
                </a:solidFill>
              </a:endParaRPr>
            </a:p>
          </p:txBody>
        </p:sp>
        <p:sp>
          <p:nvSpPr>
            <p:cNvPr id="205" name="Rectangle 204">
              <a:extLst>
                <a:ext uri="{FF2B5EF4-FFF2-40B4-BE49-F238E27FC236}">
                  <a16:creationId xmlns:a16="http://schemas.microsoft.com/office/drawing/2014/main" id="{25916645-A1CB-2748-8165-631E3F5ED6B5}"/>
                </a:ext>
              </a:extLst>
            </p:cNvPr>
            <p:cNvSpPr/>
            <p:nvPr/>
          </p:nvSpPr>
          <p:spPr>
            <a:xfrm>
              <a:off x="1047316" y="2822418"/>
              <a:ext cx="614271" cy="215444"/>
            </a:xfrm>
            <a:prstGeom prst="rect">
              <a:avLst/>
            </a:prstGeom>
          </p:spPr>
          <p:txBody>
            <a:bodyPr wrap="none">
              <a:spAutoFit/>
            </a:bodyPr>
            <a:lstStyle/>
            <a:p>
              <a:r>
                <a:rPr lang="en-US" altLang="zh-CN" sz="800" dirty="0">
                  <a:solidFill>
                    <a:srgbClr val="2065AC"/>
                  </a:solidFill>
                  <a:latin typeface="Helvetica" pitchFamily="2" charset="0"/>
                </a:rPr>
                <a:t>Deletions</a:t>
              </a:r>
              <a:endParaRPr lang="en-US" sz="800" dirty="0">
                <a:solidFill>
                  <a:srgbClr val="2065AC"/>
                </a:solidFill>
              </a:endParaRPr>
            </a:p>
          </p:txBody>
        </p:sp>
        <p:sp>
          <p:nvSpPr>
            <p:cNvPr id="206" name="Rectangle 205">
              <a:extLst>
                <a:ext uri="{FF2B5EF4-FFF2-40B4-BE49-F238E27FC236}">
                  <a16:creationId xmlns:a16="http://schemas.microsoft.com/office/drawing/2014/main" id="{F6403D11-8EBC-F5CC-CEA5-2A30AB85007F}"/>
                </a:ext>
              </a:extLst>
            </p:cNvPr>
            <p:cNvSpPr/>
            <p:nvPr/>
          </p:nvSpPr>
          <p:spPr>
            <a:xfrm>
              <a:off x="208549" y="5257371"/>
              <a:ext cx="617478" cy="215444"/>
            </a:xfrm>
            <a:prstGeom prst="rect">
              <a:avLst/>
            </a:prstGeom>
          </p:spPr>
          <p:txBody>
            <a:bodyPr wrap="none">
              <a:spAutoFit/>
            </a:bodyPr>
            <a:lstStyle/>
            <a:p>
              <a:pPr algn="r"/>
              <a:r>
                <a:rPr lang="en-US" altLang="zh-CN" sz="800" dirty="0">
                  <a:latin typeface="Helvetica" pitchFamily="2" charset="0"/>
                </a:rPr>
                <a:t>14q32.33</a:t>
              </a:r>
              <a:endParaRPr lang="en-US" sz="800" dirty="0"/>
            </a:p>
          </p:txBody>
        </p:sp>
        <p:sp>
          <p:nvSpPr>
            <p:cNvPr id="207" name="Rectangle 206">
              <a:extLst>
                <a:ext uri="{FF2B5EF4-FFF2-40B4-BE49-F238E27FC236}">
                  <a16:creationId xmlns:a16="http://schemas.microsoft.com/office/drawing/2014/main" id="{F4E06CDF-F31A-B89F-B3FE-25BAA0D86424}"/>
                </a:ext>
              </a:extLst>
            </p:cNvPr>
            <p:cNvSpPr/>
            <p:nvPr/>
          </p:nvSpPr>
          <p:spPr>
            <a:xfrm>
              <a:off x="333475" y="5372873"/>
              <a:ext cx="412292" cy="215444"/>
            </a:xfrm>
            <a:prstGeom prst="rect">
              <a:avLst/>
            </a:prstGeom>
          </p:spPr>
          <p:txBody>
            <a:bodyPr wrap="none">
              <a:spAutoFit/>
            </a:bodyPr>
            <a:lstStyle/>
            <a:p>
              <a:r>
                <a:rPr lang="en-US" altLang="zh-CN" sz="800" dirty="0">
                  <a:latin typeface="Helvetica" pitchFamily="2" charset="0"/>
                </a:rPr>
                <a:t>(</a:t>
              </a:r>
              <a:r>
                <a:rPr lang="en-US" altLang="zh-CN" sz="800" i="1" dirty="0" err="1">
                  <a:latin typeface="Helvetica" pitchFamily="2" charset="0"/>
                </a:rPr>
                <a:t>IgH</a:t>
              </a:r>
              <a:r>
                <a:rPr lang="en-US" altLang="zh-CN" sz="800" dirty="0">
                  <a:latin typeface="Helvetica" pitchFamily="2" charset="0"/>
                </a:rPr>
                <a:t>)</a:t>
              </a:r>
              <a:endParaRPr lang="en-US" sz="800" dirty="0"/>
            </a:p>
          </p:txBody>
        </p:sp>
        <p:cxnSp>
          <p:nvCxnSpPr>
            <p:cNvPr id="208" name="Straight Connector 207">
              <a:extLst>
                <a:ext uri="{FF2B5EF4-FFF2-40B4-BE49-F238E27FC236}">
                  <a16:creationId xmlns:a16="http://schemas.microsoft.com/office/drawing/2014/main" id="{4CC29F61-820A-9895-DCBA-85326D39592E}"/>
                </a:ext>
              </a:extLst>
            </p:cNvPr>
            <p:cNvCxnSpPr>
              <a:cxnSpLocks/>
            </p:cNvCxnSpPr>
            <p:nvPr/>
          </p:nvCxnSpPr>
          <p:spPr>
            <a:xfrm>
              <a:off x="755024" y="5364826"/>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993F67F7-1666-E230-F74D-6C3A22668B83}"/>
                </a:ext>
              </a:extLst>
            </p:cNvPr>
            <p:cNvSpPr/>
            <p:nvPr/>
          </p:nvSpPr>
          <p:spPr>
            <a:xfrm>
              <a:off x="326326" y="3248256"/>
              <a:ext cx="502061" cy="215444"/>
            </a:xfrm>
            <a:prstGeom prst="rect">
              <a:avLst/>
            </a:prstGeom>
          </p:spPr>
          <p:txBody>
            <a:bodyPr wrap="none">
              <a:spAutoFit/>
            </a:bodyPr>
            <a:lstStyle/>
            <a:p>
              <a:pPr algn="r"/>
              <a:r>
                <a:rPr lang="en-US" altLang="zh-CN" sz="800" dirty="0">
                  <a:latin typeface="Helvetica" pitchFamily="2" charset="0"/>
                </a:rPr>
                <a:t>2p11.2</a:t>
              </a:r>
              <a:endParaRPr lang="en-US" sz="800" dirty="0"/>
            </a:p>
          </p:txBody>
        </p:sp>
        <p:sp>
          <p:nvSpPr>
            <p:cNvPr id="210" name="Rectangle 209">
              <a:extLst>
                <a:ext uri="{FF2B5EF4-FFF2-40B4-BE49-F238E27FC236}">
                  <a16:creationId xmlns:a16="http://schemas.microsoft.com/office/drawing/2014/main" id="{BB7D6D50-0882-1B77-8E70-2A957A91F9D8}"/>
                </a:ext>
              </a:extLst>
            </p:cNvPr>
            <p:cNvSpPr/>
            <p:nvPr/>
          </p:nvSpPr>
          <p:spPr>
            <a:xfrm>
              <a:off x="367386" y="3374504"/>
              <a:ext cx="407484" cy="215444"/>
            </a:xfrm>
            <a:prstGeom prst="rect">
              <a:avLst/>
            </a:prstGeom>
          </p:spPr>
          <p:txBody>
            <a:bodyPr wrap="none">
              <a:spAutoFit/>
            </a:bodyPr>
            <a:lstStyle/>
            <a:p>
              <a:r>
                <a:rPr lang="en-US" altLang="zh-CN" sz="800" dirty="0">
                  <a:latin typeface="Helvetica" pitchFamily="2" charset="0"/>
                </a:rPr>
                <a:t>(</a:t>
              </a:r>
              <a:r>
                <a:rPr lang="en-US" altLang="zh-CN" sz="800" i="1" dirty="0" err="1">
                  <a:latin typeface="Helvetica" pitchFamily="2" charset="0"/>
                </a:rPr>
                <a:t>IgK</a:t>
              </a:r>
              <a:r>
                <a:rPr lang="en-US" altLang="zh-CN" sz="800" dirty="0">
                  <a:latin typeface="Helvetica" pitchFamily="2" charset="0"/>
                </a:rPr>
                <a:t>)</a:t>
              </a:r>
              <a:endParaRPr lang="en-US" sz="800" dirty="0"/>
            </a:p>
          </p:txBody>
        </p:sp>
        <p:cxnSp>
          <p:nvCxnSpPr>
            <p:cNvPr id="211" name="Straight Connector 210">
              <a:extLst>
                <a:ext uri="{FF2B5EF4-FFF2-40B4-BE49-F238E27FC236}">
                  <a16:creationId xmlns:a16="http://schemas.microsoft.com/office/drawing/2014/main" id="{1C6C9D41-D47E-5991-D785-D476F208FE33}"/>
                </a:ext>
              </a:extLst>
            </p:cNvPr>
            <p:cNvCxnSpPr>
              <a:cxnSpLocks/>
            </p:cNvCxnSpPr>
            <p:nvPr/>
          </p:nvCxnSpPr>
          <p:spPr>
            <a:xfrm>
              <a:off x="757384" y="3355711"/>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1" name="Rectangle 280">
            <a:extLst>
              <a:ext uri="{FF2B5EF4-FFF2-40B4-BE49-F238E27FC236}">
                <a16:creationId xmlns:a16="http://schemas.microsoft.com/office/drawing/2014/main" id="{B5F8119D-B167-3A37-F028-631211C7D13C}"/>
              </a:ext>
            </a:extLst>
          </p:cNvPr>
          <p:cNvSpPr/>
          <p:nvPr/>
        </p:nvSpPr>
        <p:spPr>
          <a:xfrm>
            <a:off x="4882499" y="2700743"/>
            <a:ext cx="449162" cy="246221"/>
          </a:xfrm>
          <a:prstGeom prst="rect">
            <a:avLst/>
          </a:prstGeom>
        </p:spPr>
        <p:txBody>
          <a:bodyPr wrap="none">
            <a:spAutoFit/>
          </a:bodyPr>
          <a:lstStyle/>
          <a:p>
            <a:r>
              <a:rPr lang="en-US" altLang="zh-CN" sz="1000" b="1" dirty="0">
                <a:latin typeface="Helvetica" pitchFamily="2" charset="0"/>
              </a:rPr>
              <a:t>DHL</a:t>
            </a:r>
            <a:endParaRPr lang="en-US" sz="1000" b="1" dirty="0"/>
          </a:p>
        </p:txBody>
      </p:sp>
      <p:grpSp>
        <p:nvGrpSpPr>
          <p:cNvPr id="19" name="Group 18">
            <a:extLst>
              <a:ext uri="{FF2B5EF4-FFF2-40B4-BE49-F238E27FC236}">
                <a16:creationId xmlns:a16="http://schemas.microsoft.com/office/drawing/2014/main" id="{91297A51-B72D-0B1F-C17B-BFAE16511BCF}"/>
              </a:ext>
            </a:extLst>
          </p:cNvPr>
          <p:cNvGrpSpPr/>
          <p:nvPr/>
        </p:nvGrpSpPr>
        <p:grpSpPr>
          <a:xfrm>
            <a:off x="3307600" y="2822418"/>
            <a:ext cx="4393813" cy="3460618"/>
            <a:chOff x="3307600" y="2822418"/>
            <a:chExt cx="4393813" cy="3460618"/>
          </a:xfrm>
        </p:grpSpPr>
        <p:pic>
          <p:nvPicPr>
            <p:cNvPr id="6" name="Picture 5">
              <a:extLst>
                <a:ext uri="{FF2B5EF4-FFF2-40B4-BE49-F238E27FC236}">
                  <a16:creationId xmlns:a16="http://schemas.microsoft.com/office/drawing/2014/main" id="{293C92AA-A764-D157-8ACD-0F108A822F13}"/>
                </a:ext>
              </a:extLst>
            </p:cNvPr>
            <p:cNvPicPr>
              <a:picLocks noChangeAspect="1"/>
            </p:cNvPicPr>
            <p:nvPr/>
          </p:nvPicPr>
          <p:blipFill rotWithShape="1">
            <a:blip r:embed="rId8"/>
            <a:srcRect t="3395" b="6806"/>
            <a:stretch/>
          </p:blipFill>
          <p:spPr>
            <a:xfrm>
              <a:off x="3961335" y="3000328"/>
              <a:ext cx="2316480" cy="2983435"/>
            </a:xfrm>
            <a:prstGeom prst="rect">
              <a:avLst/>
            </a:prstGeom>
          </p:spPr>
        </p:pic>
        <p:sp>
          <p:nvSpPr>
            <p:cNvPr id="212" name="Rectangle 211">
              <a:extLst>
                <a:ext uri="{FF2B5EF4-FFF2-40B4-BE49-F238E27FC236}">
                  <a16:creationId xmlns:a16="http://schemas.microsoft.com/office/drawing/2014/main" id="{7B064A47-9382-C59E-92C7-B88837CAF078}"/>
                </a:ext>
              </a:extLst>
            </p:cNvPr>
            <p:cNvSpPr/>
            <p:nvPr/>
          </p:nvSpPr>
          <p:spPr>
            <a:xfrm>
              <a:off x="3346796" y="5827301"/>
              <a:ext cx="617477" cy="215444"/>
            </a:xfrm>
            <a:prstGeom prst="rect">
              <a:avLst/>
            </a:prstGeom>
          </p:spPr>
          <p:txBody>
            <a:bodyPr wrap="none">
              <a:spAutoFit/>
            </a:bodyPr>
            <a:lstStyle/>
            <a:p>
              <a:pPr algn="r"/>
              <a:r>
                <a:rPr lang="en-US" altLang="zh-CN" sz="800" dirty="0">
                  <a:latin typeface="Helvetica" pitchFamily="2" charset="0"/>
                </a:rPr>
                <a:t>22q11.22</a:t>
              </a:r>
              <a:endParaRPr lang="en-US" sz="800" dirty="0"/>
            </a:p>
          </p:txBody>
        </p:sp>
        <p:sp>
          <p:nvSpPr>
            <p:cNvPr id="213" name="Rectangle 212">
              <a:extLst>
                <a:ext uri="{FF2B5EF4-FFF2-40B4-BE49-F238E27FC236}">
                  <a16:creationId xmlns:a16="http://schemas.microsoft.com/office/drawing/2014/main" id="{452FF2C4-00FA-5350-9D36-B95F23FFC7E2}"/>
                </a:ext>
              </a:extLst>
            </p:cNvPr>
            <p:cNvSpPr/>
            <p:nvPr/>
          </p:nvSpPr>
          <p:spPr>
            <a:xfrm>
              <a:off x="3483788" y="5944548"/>
              <a:ext cx="396262" cy="215444"/>
            </a:xfrm>
            <a:prstGeom prst="rect">
              <a:avLst/>
            </a:prstGeom>
          </p:spPr>
          <p:txBody>
            <a:bodyPr wrap="none">
              <a:spAutoFit/>
            </a:bodyPr>
            <a:lstStyle/>
            <a:p>
              <a:r>
                <a:rPr lang="en-US" altLang="zh-CN" sz="800" dirty="0">
                  <a:latin typeface="Helvetica" pitchFamily="2" charset="0"/>
                </a:rPr>
                <a:t>(</a:t>
              </a:r>
              <a:r>
                <a:rPr lang="en-US" altLang="zh-CN" sz="800" i="1" dirty="0" err="1">
                  <a:latin typeface="Helvetica" pitchFamily="2" charset="0"/>
                </a:rPr>
                <a:t>IgL</a:t>
              </a:r>
              <a:r>
                <a:rPr lang="en-US" altLang="zh-CN" sz="800" dirty="0">
                  <a:latin typeface="Helvetica" pitchFamily="2" charset="0"/>
                </a:rPr>
                <a:t>)</a:t>
              </a:r>
              <a:endParaRPr lang="en-US" sz="800" dirty="0"/>
            </a:p>
          </p:txBody>
        </p:sp>
        <p:cxnSp>
          <p:nvCxnSpPr>
            <p:cNvPr id="214" name="Straight Connector 213">
              <a:extLst>
                <a:ext uri="{FF2B5EF4-FFF2-40B4-BE49-F238E27FC236}">
                  <a16:creationId xmlns:a16="http://schemas.microsoft.com/office/drawing/2014/main" id="{EBB56982-6AB1-99FB-18E5-C9A1AD221787}"/>
                </a:ext>
              </a:extLst>
            </p:cNvPr>
            <p:cNvCxnSpPr>
              <a:cxnSpLocks/>
            </p:cNvCxnSpPr>
            <p:nvPr/>
          </p:nvCxnSpPr>
          <p:spPr>
            <a:xfrm>
              <a:off x="3893270" y="5934756"/>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5" name="Rectangle 214">
              <a:extLst>
                <a:ext uri="{FF2B5EF4-FFF2-40B4-BE49-F238E27FC236}">
                  <a16:creationId xmlns:a16="http://schemas.microsoft.com/office/drawing/2014/main" id="{B9F7BEB9-45BE-E4D9-A12E-C773555A2AD2}"/>
                </a:ext>
              </a:extLst>
            </p:cNvPr>
            <p:cNvSpPr/>
            <p:nvPr/>
          </p:nvSpPr>
          <p:spPr>
            <a:xfrm>
              <a:off x="3346520" y="5263454"/>
              <a:ext cx="617478" cy="215444"/>
            </a:xfrm>
            <a:prstGeom prst="rect">
              <a:avLst/>
            </a:prstGeom>
          </p:spPr>
          <p:txBody>
            <a:bodyPr wrap="none">
              <a:spAutoFit/>
            </a:bodyPr>
            <a:lstStyle/>
            <a:p>
              <a:pPr algn="r"/>
              <a:r>
                <a:rPr lang="en-US" altLang="zh-CN" sz="800" dirty="0">
                  <a:latin typeface="Helvetica" pitchFamily="2" charset="0"/>
                </a:rPr>
                <a:t>14q32.33</a:t>
              </a:r>
              <a:endParaRPr lang="en-US" sz="800" dirty="0"/>
            </a:p>
          </p:txBody>
        </p:sp>
        <p:sp>
          <p:nvSpPr>
            <p:cNvPr id="216" name="Rectangle 215">
              <a:extLst>
                <a:ext uri="{FF2B5EF4-FFF2-40B4-BE49-F238E27FC236}">
                  <a16:creationId xmlns:a16="http://schemas.microsoft.com/office/drawing/2014/main" id="{919A6F9E-EF7E-69C7-896A-38335FB10617}"/>
                </a:ext>
              </a:extLst>
            </p:cNvPr>
            <p:cNvSpPr/>
            <p:nvPr/>
          </p:nvSpPr>
          <p:spPr>
            <a:xfrm>
              <a:off x="3479888" y="5383876"/>
              <a:ext cx="412292" cy="215444"/>
            </a:xfrm>
            <a:prstGeom prst="rect">
              <a:avLst/>
            </a:prstGeom>
          </p:spPr>
          <p:txBody>
            <a:bodyPr wrap="none">
              <a:spAutoFit/>
            </a:bodyPr>
            <a:lstStyle/>
            <a:p>
              <a:r>
                <a:rPr lang="en-US" altLang="zh-CN" sz="800" dirty="0">
                  <a:latin typeface="Helvetica" pitchFamily="2" charset="0"/>
                </a:rPr>
                <a:t>(</a:t>
              </a:r>
              <a:r>
                <a:rPr lang="en-US" altLang="zh-CN" sz="800" i="1" dirty="0" err="1">
                  <a:latin typeface="Helvetica" pitchFamily="2" charset="0"/>
                </a:rPr>
                <a:t>IgH</a:t>
              </a:r>
              <a:r>
                <a:rPr lang="en-US" altLang="zh-CN" sz="800" dirty="0">
                  <a:latin typeface="Helvetica" pitchFamily="2" charset="0"/>
                </a:rPr>
                <a:t>)</a:t>
              </a:r>
              <a:endParaRPr lang="en-US" sz="800" dirty="0"/>
            </a:p>
          </p:txBody>
        </p:sp>
        <p:cxnSp>
          <p:nvCxnSpPr>
            <p:cNvPr id="217" name="Straight Connector 216">
              <a:extLst>
                <a:ext uri="{FF2B5EF4-FFF2-40B4-BE49-F238E27FC236}">
                  <a16:creationId xmlns:a16="http://schemas.microsoft.com/office/drawing/2014/main" id="{2038D945-B390-0558-C955-61C5E424C634}"/>
                </a:ext>
              </a:extLst>
            </p:cNvPr>
            <p:cNvCxnSpPr>
              <a:cxnSpLocks/>
            </p:cNvCxnSpPr>
            <p:nvPr/>
          </p:nvCxnSpPr>
          <p:spPr>
            <a:xfrm>
              <a:off x="3892995" y="5370909"/>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2B80845F-70C6-0D6A-E636-7464FFA2BE9E}"/>
                </a:ext>
              </a:extLst>
            </p:cNvPr>
            <p:cNvSpPr/>
            <p:nvPr/>
          </p:nvSpPr>
          <p:spPr>
            <a:xfrm>
              <a:off x="3461122" y="3247989"/>
              <a:ext cx="502061" cy="215444"/>
            </a:xfrm>
            <a:prstGeom prst="rect">
              <a:avLst/>
            </a:prstGeom>
          </p:spPr>
          <p:txBody>
            <a:bodyPr wrap="none">
              <a:spAutoFit/>
            </a:bodyPr>
            <a:lstStyle/>
            <a:p>
              <a:pPr algn="r"/>
              <a:r>
                <a:rPr lang="en-US" altLang="zh-CN" sz="800" dirty="0">
                  <a:latin typeface="Helvetica" pitchFamily="2" charset="0"/>
                </a:rPr>
                <a:t>2p11.2</a:t>
              </a:r>
              <a:endParaRPr lang="en-US" sz="800" dirty="0"/>
            </a:p>
          </p:txBody>
        </p:sp>
        <p:sp>
          <p:nvSpPr>
            <p:cNvPr id="219" name="Rectangle 218">
              <a:extLst>
                <a:ext uri="{FF2B5EF4-FFF2-40B4-BE49-F238E27FC236}">
                  <a16:creationId xmlns:a16="http://schemas.microsoft.com/office/drawing/2014/main" id="{40007F62-67B6-EC12-5608-888B4A926F66}"/>
                </a:ext>
              </a:extLst>
            </p:cNvPr>
            <p:cNvSpPr/>
            <p:nvPr/>
          </p:nvSpPr>
          <p:spPr>
            <a:xfrm>
              <a:off x="3507487" y="3373781"/>
              <a:ext cx="407484" cy="215444"/>
            </a:xfrm>
            <a:prstGeom prst="rect">
              <a:avLst/>
            </a:prstGeom>
          </p:spPr>
          <p:txBody>
            <a:bodyPr wrap="none">
              <a:spAutoFit/>
            </a:bodyPr>
            <a:lstStyle/>
            <a:p>
              <a:r>
                <a:rPr lang="en-US" altLang="zh-CN" sz="800" dirty="0">
                  <a:latin typeface="Helvetica" pitchFamily="2" charset="0"/>
                </a:rPr>
                <a:t>(</a:t>
              </a:r>
              <a:r>
                <a:rPr lang="en-US" altLang="zh-CN" sz="800" i="1" dirty="0" err="1">
                  <a:latin typeface="Helvetica" pitchFamily="2" charset="0"/>
                </a:rPr>
                <a:t>IgK</a:t>
              </a:r>
              <a:r>
                <a:rPr lang="en-US" altLang="zh-CN" sz="800" dirty="0">
                  <a:latin typeface="Helvetica" pitchFamily="2" charset="0"/>
                </a:rPr>
                <a:t>)</a:t>
              </a:r>
              <a:endParaRPr lang="en-US" sz="800" dirty="0"/>
            </a:p>
          </p:txBody>
        </p:sp>
        <p:cxnSp>
          <p:nvCxnSpPr>
            <p:cNvPr id="221" name="Straight Connector 220">
              <a:extLst>
                <a:ext uri="{FF2B5EF4-FFF2-40B4-BE49-F238E27FC236}">
                  <a16:creationId xmlns:a16="http://schemas.microsoft.com/office/drawing/2014/main" id="{66084DB2-FA66-B3E6-76D6-84A2593DFBB5}"/>
                </a:ext>
              </a:extLst>
            </p:cNvPr>
            <p:cNvCxnSpPr>
              <a:cxnSpLocks/>
            </p:cNvCxnSpPr>
            <p:nvPr/>
          </p:nvCxnSpPr>
          <p:spPr>
            <a:xfrm>
              <a:off x="3892180" y="3355444"/>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61ED389F-9304-672B-04D2-04C5700304A7}"/>
                </a:ext>
              </a:extLst>
            </p:cNvPr>
            <p:cNvSpPr/>
            <p:nvPr/>
          </p:nvSpPr>
          <p:spPr>
            <a:xfrm>
              <a:off x="3440760" y="4405203"/>
              <a:ext cx="502061" cy="215444"/>
            </a:xfrm>
            <a:prstGeom prst="rect">
              <a:avLst/>
            </a:prstGeom>
          </p:spPr>
          <p:txBody>
            <a:bodyPr wrap="none">
              <a:spAutoFit/>
            </a:bodyPr>
            <a:lstStyle/>
            <a:p>
              <a:pPr algn="r"/>
              <a:r>
                <a:rPr lang="en-US" altLang="zh-CN" sz="800" dirty="0">
                  <a:latin typeface="Helvetica" pitchFamily="2" charset="0"/>
                </a:rPr>
                <a:t>9p24.1</a:t>
              </a:r>
              <a:endParaRPr lang="en-US" sz="800" dirty="0"/>
            </a:p>
          </p:txBody>
        </p:sp>
        <p:sp>
          <p:nvSpPr>
            <p:cNvPr id="223" name="Rectangle 222">
              <a:extLst>
                <a:ext uri="{FF2B5EF4-FFF2-40B4-BE49-F238E27FC236}">
                  <a16:creationId xmlns:a16="http://schemas.microsoft.com/office/drawing/2014/main" id="{6C2AC3EF-A7D9-DCD2-4C88-67644AF62DD5}"/>
                </a:ext>
              </a:extLst>
            </p:cNvPr>
            <p:cNvSpPr/>
            <p:nvPr/>
          </p:nvSpPr>
          <p:spPr>
            <a:xfrm>
              <a:off x="3440760" y="4611362"/>
              <a:ext cx="502061" cy="215444"/>
            </a:xfrm>
            <a:prstGeom prst="rect">
              <a:avLst/>
            </a:prstGeom>
          </p:spPr>
          <p:txBody>
            <a:bodyPr wrap="none">
              <a:spAutoFit/>
            </a:bodyPr>
            <a:lstStyle/>
            <a:p>
              <a:pPr algn="r"/>
              <a:r>
                <a:rPr lang="en-US" altLang="zh-CN" sz="800" dirty="0">
                  <a:latin typeface="Helvetica" pitchFamily="2" charset="0"/>
                </a:rPr>
                <a:t>9p21.3</a:t>
              </a:r>
              <a:endParaRPr lang="en-US" sz="800" dirty="0"/>
            </a:p>
          </p:txBody>
        </p:sp>
        <p:cxnSp>
          <p:nvCxnSpPr>
            <p:cNvPr id="224" name="Straight Connector 223">
              <a:extLst>
                <a:ext uri="{FF2B5EF4-FFF2-40B4-BE49-F238E27FC236}">
                  <a16:creationId xmlns:a16="http://schemas.microsoft.com/office/drawing/2014/main" id="{C415CF3E-B93B-7253-F0B9-6DD34F9E097F}"/>
                </a:ext>
              </a:extLst>
            </p:cNvPr>
            <p:cNvCxnSpPr>
              <a:cxnSpLocks/>
            </p:cNvCxnSpPr>
            <p:nvPr/>
          </p:nvCxnSpPr>
          <p:spPr>
            <a:xfrm>
              <a:off x="3945364" y="4595102"/>
              <a:ext cx="5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375E502-C96D-4916-A332-DC04A69D13AE}"/>
                </a:ext>
              </a:extLst>
            </p:cNvPr>
            <p:cNvCxnSpPr>
              <a:cxnSpLocks/>
            </p:cNvCxnSpPr>
            <p:nvPr/>
          </p:nvCxnSpPr>
          <p:spPr>
            <a:xfrm>
              <a:off x="3875930" y="4523646"/>
              <a:ext cx="7200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63F4CB0-97C6-C07A-80A9-739203B66190}"/>
                </a:ext>
              </a:extLst>
            </p:cNvPr>
            <p:cNvCxnSpPr>
              <a:cxnSpLocks/>
            </p:cNvCxnSpPr>
            <p:nvPr/>
          </p:nvCxnSpPr>
          <p:spPr>
            <a:xfrm>
              <a:off x="3942821" y="4610833"/>
              <a:ext cx="5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63EC500-EA0D-FD19-13FA-E11A82149C6C}"/>
                </a:ext>
              </a:extLst>
            </p:cNvPr>
            <p:cNvCxnSpPr>
              <a:cxnSpLocks/>
            </p:cNvCxnSpPr>
            <p:nvPr/>
          </p:nvCxnSpPr>
          <p:spPr>
            <a:xfrm flipV="1">
              <a:off x="3874710" y="4611806"/>
              <a:ext cx="7200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9DAA5790-564A-09B1-C430-E59CEDC1FA7D}"/>
                </a:ext>
              </a:extLst>
            </p:cNvPr>
            <p:cNvSpPr/>
            <p:nvPr/>
          </p:nvSpPr>
          <p:spPr>
            <a:xfrm>
              <a:off x="3383295" y="4291845"/>
              <a:ext cx="581215" cy="215444"/>
            </a:xfrm>
            <a:prstGeom prst="rect">
              <a:avLst/>
            </a:prstGeom>
          </p:spPr>
          <p:txBody>
            <a:bodyPr wrap="square">
              <a:spAutoFit/>
            </a:bodyPr>
            <a:lstStyle/>
            <a:p>
              <a:r>
                <a:rPr lang="en-US" altLang="zh-CN" sz="800" dirty="0">
                  <a:latin typeface="Helvetica" pitchFamily="2" charset="0"/>
                </a:rPr>
                <a:t>(</a:t>
              </a:r>
              <a:r>
                <a:rPr lang="en-US" altLang="zh-CN" sz="800" i="1" dirty="0">
                  <a:latin typeface="Helvetica" pitchFamily="2" charset="0"/>
                </a:rPr>
                <a:t>MLANA</a:t>
              </a:r>
              <a:r>
                <a:rPr lang="en-US" altLang="zh-CN" sz="800" dirty="0">
                  <a:latin typeface="Helvetica" pitchFamily="2" charset="0"/>
                </a:rPr>
                <a:t>)</a:t>
              </a:r>
              <a:endParaRPr lang="en-US" sz="800" dirty="0"/>
            </a:p>
          </p:txBody>
        </p:sp>
        <p:sp>
          <p:nvSpPr>
            <p:cNvPr id="229" name="Rectangle 228">
              <a:extLst>
                <a:ext uri="{FF2B5EF4-FFF2-40B4-BE49-F238E27FC236}">
                  <a16:creationId xmlns:a16="http://schemas.microsoft.com/office/drawing/2014/main" id="{6AFCFC16-C09B-261A-B6AF-1E193D475E2B}"/>
                </a:ext>
              </a:extLst>
            </p:cNvPr>
            <p:cNvSpPr/>
            <p:nvPr/>
          </p:nvSpPr>
          <p:spPr>
            <a:xfrm>
              <a:off x="3307600" y="4730320"/>
              <a:ext cx="731218" cy="215444"/>
            </a:xfrm>
            <a:prstGeom prst="rect">
              <a:avLst/>
            </a:prstGeom>
          </p:spPr>
          <p:txBody>
            <a:bodyPr wrap="square">
              <a:spAutoFit/>
            </a:bodyPr>
            <a:lstStyle/>
            <a:p>
              <a:r>
                <a:rPr lang="en-US" altLang="zh-CN" sz="800" dirty="0">
                  <a:latin typeface="Helvetica" pitchFamily="2" charset="0"/>
                </a:rPr>
                <a:t>(</a:t>
              </a:r>
              <a:r>
                <a:rPr lang="en-US" altLang="zh-CN" sz="800" i="1" dirty="0">
                  <a:latin typeface="Helvetica" pitchFamily="2" charset="0"/>
                </a:rPr>
                <a:t>CDKN2A/B</a:t>
              </a:r>
              <a:r>
                <a:rPr lang="en-US" altLang="zh-CN" sz="800" dirty="0">
                  <a:latin typeface="Helvetica" pitchFamily="2" charset="0"/>
                </a:rPr>
                <a:t>)</a:t>
              </a:r>
              <a:endParaRPr lang="en-US" sz="800" dirty="0"/>
            </a:p>
          </p:txBody>
        </p:sp>
        <p:sp>
          <p:nvSpPr>
            <p:cNvPr id="230" name="Rectangle 229">
              <a:extLst>
                <a:ext uri="{FF2B5EF4-FFF2-40B4-BE49-F238E27FC236}">
                  <a16:creationId xmlns:a16="http://schemas.microsoft.com/office/drawing/2014/main" id="{3CFC8F17-40BA-B4C1-8556-04AD79FB0157}"/>
                </a:ext>
              </a:extLst>
            </p:cNvPr>
            <p:cNvSpPr/>
            <p:nvPr/>
          </p:nvSpPr>
          <p:spPr>
            <a:xfrm>
              <a:off x="6277268" y="2966375"/>
              <a:ext cx="923651" cy="215444"/>
            </a:xfrm>
            <a:prstGeom prst="rect">
              <a:avLst/>
            </a:prstGeom>
          </p:spPr>
          <p:txBody>
            <a:bodyPr wrap="none">
              <a:spAutoFit/>
            </a:bodyPr>
            <a:lstStyle/>
            <a:p>
              <a:r>
                <a:rPr lang="en-US" altLang="zh-CN" sz="800" dirty="0">
                  <a:latin typeface="Helvetica" pitchFamily="2" charset="0"/>
                </a:rPr>
                <a:t>1q23.1</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FCRL1</a:t>
              </a:r>
              <a:r>
                <a:rPr lang="en-US" altLang="zh-CN" sz="800" dirty="0">
                  <a:latin typeface="Helvetica" pitchFamily="2" charset="0"/>
                </a:rPr>
                <a:t>)</a:t>
              </a:r>
              <a:endParaRPr lang="en-US" sz="800" dirty="0"/>
            </a:p>
          </p:txBody>
        </p:sp>
        <p:cxnSp>
          <p:nvCxnSpPr>
            <p:cNvPr id="235" name="Straight Connector 234">
              <a:extLst>
                <a:ext uri="{FF2B5EF4-FFF2-40B4-BE49-F238E27FC236}">
                  <a16:creationId xmlns:a16="http://schemas.microsoft.com/office/drawing/2014/main" id="{8248BFFB-6360-C7E8-7C9C-B44402948DAA}"/>
                </a:ext>
              </a:extLst>
            </p:cNvPr>
            <p:cNvCxnSpPr>
              <a:cxnSpLocks/>
            </p:cNvCxnSpPr>
            <p:nvPr/>
          </p:nvCxnSpPr>
          <p:spPr>
            <a:xfrm>
              <a:off x="6241491" y="3402555"/>
              <a:ext cx="5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829B433-931D-86CA-99CB-ECA095AECB4C}"/>
                </a:ext>
              </a:extLst>
            </p:cNvPr>
            <p:cNvCxnSpPr>
              <a:cxnSpLocks/>
            </p:cNvCxnSpPr>
            <p:nvPr/>
          </p:nvCxnSpPr>
          <p:spPr>
            <a:xfrm>
              <a:off x="6287896" y="3402555"/>
              <a:ext cx="71204"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3B681EC-0A7B-F424-F09A-55A52340647F}"/>
                </a:ext>
              </a:extLst>
            </p:cNvPr>
            <p:cNvCxnSpPr>
              <a:cxnSpLocks/>
            </p:cNvCxnSpPr>
            <p:nvPr/>
          </p:nvCxnSpPr>
          <p:spPr>
            <a:xfrm>
              <a:off x="6243475" y="3168768"/>
              <a:ext cx="5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1E98E47F-FCE6-549F-9676-805FF6BF2EB1}"/>
                </a:ext>
              </a:extLst>
            </p:cNvPr>
            <p:cNvCxnSpPr>
              <a:cxnSpLocks/>
            </p:cNvCxnSpPr>
            <p:nvPr/>
          </p:nvCxnSpPr>
          <p:spPr>
            <a:xfrm flipV="1">
              <a:off x="6291354" y="3100185"/>
              <a:ext cx="7200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B392141-BE6D-DE63-F798-7A99D3651571}"/>
                </a:ext>
              </a:extLst>
            </p:cNvPr>
            <p:cNvCxnSpPr>
              <a:cxnSpLocks/>
            </p:cNvCxnSpPr>
            <p:nvPr/>
          </p:nvCxnSpPr>
          <p:spPr>
            <a:xfrm>
              <a:off x="6241680" y="3256283"/>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CD60034A-1299-B7E6-E54E-FB326F442C52}"/>
                </a:ext>
              </a:extLst>
            </p:cNvPr>
            <p:cNvSpPr/>
            <p:nvPr/>
          </p:nvSpPr>
          <p:spPr>
            <a:xfrm>
              <a:off x="6277268" y="3148326"/>
              <a:ext cx="822710" cy="215444"/>
            </a:xfrm>
            <a:prstGeom prst="rect">
              <a:avLst/>
            </a:prstGeom>
          </p:spPr>
          <p:txBody>
            <a:bodyPr wrap="square">
              <a:spAutoFit/>
            </a:bodyPr>
            <a:lstStyle/>
            <a:p>
              <a:r>
                <a:rPr lang="en-US" altLang="zh-CN" sz="800" dirty="0">
                  <a:latin typeface="Helvetica" pitchFamily="2" charset="0"/>
                </a:rPr>
                <a:t>1q44</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COX20</a:t>
              </a:r>
              <a:r>
                <a:rPr lang="en-US" altLang="zh-CN" sz="800" dirty="0">
                  <a:latin typeface="Helvetica" pitchFamily="2" charset="0"/>
                </a:rPr>
                <a:t>)</a:t>
              </a:r>
              <a:endParaRPr lang="en-US" sz="800" dirty="0"/>
            </a:p>
          </p:txBody>
        </p:sp>
        <p:sp>
          <p:nvSpPr>
            <p:cNvPr id="242" name="Rectangle 241">
              <a:extLst>
                <a:ext uri="{FF2B5EF4-FFF2-40B4-BE49-F238E27FC236}">
                  <a16:creationId xmlns:a16="http://schemas.microsoft.com/office/drawing/2014/main" id="{FD8DDF86-E60D-1AC0-C76D-1704CD3D5AAC}"/>
                </a:ext>
              </a:extLst>
            </p:cNvPr>
            <p:cNvSpPr/>
            <p:nvPr/>
          </p:nvSpPr>
          <p:spPr>
            <a:xfrm>
              <a:off x="6287895" y="3370839"/>
              <a:ext cx="964379" cy="215444"/>
            </a:xfrm>
            <a:prstGeom prst="rect">
              <a:avLst/>
            </a:prstGeom>
          </p:spPr>
          <p:txBody>
            <a:bodyPr wrap="square">
              <a:spAutoFit/>
            </a:bodyPr>
            <a:lstStyle/>
            <a:p>
              <a:r>
                <a:rPr lang="en-US" altLang="zh-CN" sz="800" dirty="0">
                  <a:latin typeface="Helvetica" pitchFamily="2" charset="0"/>
                </a:rPr>
                <a:t>2q22.1</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CXCR4</a:t>
              </a:r>
              <a:r>
                <a:rPr lang="en-US" altLang="zh-CN" sz="800" dirty="0">
                  <a:latin typeface="Helvetica" pitchFamily="2" charset="0"/>
                </a:rPr>
                <a:t>)</a:t>
              </a:r>
              <a:endParaRPr lang="en-US" sz="800" dirty="0"/>
            </a:p>
          </p:txBody>
        </p:sp>
        <p:sp>
          <p:nvSpPr>
            <p:cNvPr id="243" name="Rectangle 242">
              <a:extLst>
                <a:ext uri="{FF2B5EF4-FFF2-40B4-BE49-F238E27FC236}">
                  <a16:creationId xmlns:a16="http://schemas.microsoft.com/office/drawing/2014/main" id="{4826AA32-73A5-5493-42B5-BAB917131908}"/>
                </a:ext>
              </a:extLst>
            </p:cNvPr>
            <p:cNvSpPr/>
            <p:nvPr/>
          </p:nvSpPr>
          <p:spPr>
            <a:xfrm>
              <a:off x="3875055" y="5932485"/>
              <a:ext cx="242374" cy="215444"/>
            </a:xfrm>
            <a:prstGeom prst="rect">
              <a:avLst/>
            </a:prstGeom>
          </p:spPr>
          <p:txBody>
            <a:bodyPr wrap="none">
              <a:spAutoFit/>
            </a:bodyPr>
            <a:lstStyle/>
            <a:p>
              <a:pPr algn="ctr"/>
              <a:r>
                <a:rPr lang="en-US" altLang="zh-CN" sz="800" dirty="0">
                  <a:latin typeface="Helvetica" pitchFamily="2" charset="0"/>
                </a:rPr>
                <a:t>8</a:t>
              </a:r>
              <a:endParaRPr lang="en-HK" sz="800" dirty="0">
                <a:latin typeface="Helvetica" pitchFamily="2" charset="0"/>
              </a:endParaRPr>
            </a:p>
          </p:txBody>
        </p:sp>
        <p:sp>
          <p:nvSpPr>
            <p:cNvPr id="244" name="Rectangle 243">
              <a:extLst>
                <a:ext uri="{FF2B5EF4-FFF2-40B4-BE49-F238E27FC236}">
                  <a16:creationId xmlns:a16="http://schemas.microsoft.com/office/drawing/2014/main" id="{78A2489E-7B1D-9010-6A6D-7A25AD7F8C66}"/>
                </a:ext>
              </a:extLst>
            </p:cNvPr>
            <p:cNvSpPr/>
            <p:nvPr/>
          </p:nvSpPr>
          <p:spPr>
            <a:xfrm>
              <a:off x="4123897" y="5932485"/>
              <a:ext cx="242374" cy="215444"/>
            </a:xfrm>
            <a:prstGeom prst="rect">
              <a:avLst/>
            </a:prstGeom>
          </p:spPr>
          <p:txBody>
            <a:bodyPr wrap="none">
              <a:spAutoFit/>
            </a:bodyPr>
            <a:lstStyle/>
            <a:p>
              <a:pPr algn="ctr"/>
              <a:r>
                <a:rPr lang="en-US" altLang="zh-CN" sz="800" dirty="0">
                  <a:latin typeface="Helvetica" pitchFamily="2" charset="0"/>
                </a:rPr>
                <a:t>6</a:t>
              </a:r>
              <a:endParaRPr lang="en-HK" sz="800" dirty="0">
                <a:latin typeface="Helvetica" pitchFamily="2" charset="0"/>
              </a:endParaRPr>
            </a:p>
          </p:txBody>
        </p:sp>
        <p:sp>
          <p:nvSpPr>
            <p:cNvPr id="245" name="Rectangle 244">
              <a:extLst>
                <a:ext uri="{FF2B5EF4-FFF2-40B4-BE49-F238E27FC236}">
                  <a16:creationId xmlns:a16="http://schemas.microsoft.com/office/drawing/2014/main" id="{249314DA-09D6-FC11-2739-825176020C42}"/>
                </a:ext>
              </a:extLst>
            </p:cNvPr>
            <p:cNvSpPr/>
            <p:nvPr/>
          </p:nvSpPr>
          <p:spPr>
            <a:xfrm>
              <a:off x="4369564" y="5932485"/>
              <a:ext cx="242374" cy="215444"/>
            </a:xfrm>
            <a:prstGeom prst="rect">
              <a:avLst/>
            </a:prstGeom>
          </p:spPr>
          <p:txBody>
            <a:bodyPr wrap="none">
              <a:spAutoFit/>
            </a:bodyPr>
            <a:lstStyle/>
            <a:p>
              <a:pPr algn="ctr"/>
              <a:r>
                <a:rPr lang="en-US" altLang="zh-CN" sz="800" dirty="0">
                  <a:latin typeface="Helvetica" pitchFamily="2" charset="0"/>
                </a:rPr>
                <a:t>4</a:t>
              </a:r>
              <a:endParaRPr lang="en-HK" sz="800" dirty="0">
                <a:latin typeface="Helvetica" pitchFamily="2" charset="0"/>
              </a:endParaRPr>
            </a:p>
          </p:txBody>
        </p:sp>
        <p:sp>
          <p:nvSpPr>
            <p:cNvPr id="246" name="Rectangle 245">
              <a:extLst>
                <a:ext uri="{FF2B5EF4-FFF2-40B4-BE49-F238E27FC236}">
                  <a16:creationId xmlns:a16="http://schemas.microsoft.com/office/drawing/2014/main" id="{0350AB58-7E1C-9C87-426E-AB943C62D925}"/>
                </a:ext>
              </a:extLst>
            </p:cNvPr>
            <p:cNvSpPr/>
            <p:nvPr/>
          </p:nvSpPr>
          <p:spPr>
            <a:xfrm>
              <a:off x="4621581" y="5932485"/>
              <a:ext cx="242374" cy="215444"/>
            </a:xfrm>
            <a:prstGeom prst="rect">
              <a:avLst/>
            </a:prstGeom>
          </p:spPr>
          <p:txBody>
            <a:bodyPr wrap="none">
              <a:spAutoFit/>
            </a:bodyPr>
            <a:lstStyle/>
            <a:p>
              <a:pPr algn="ctr"/>
              <a:r>
                <a:rPr lang="en-US" altLang="zh-CN" sz="800" dirty="0">
                  <a:latin typeface="Helvetica" pitchFamily="2" charset="0"/>
                </a:rPr>
                <a:t>2</a:t>
              </a:r>
              <a:endParaRPr lang="en-HK" sz="800" dirty="0">
                <a:latin typeface="Helvetica" pitchFamily="2" charset="0"/>
              </a:endParaRPr>
            </a:p>
          </p:txBody>
        </p:sp>
        <p:sp>
          <p:nvSpPr>
            <p:cNvPr id="247" name="Rectangle 246">
              <a:extLst>
                <a:ext uri="{FF2B5EF4-FFF2-40B4-BE49-F238E27FC236}">
                  <a16:creationId xmlns:a16="http://schemas.microsoft.com/office/drawing/2014/main" id="{1AB7639B-0A94-A14E-9F4F-021E28DC1AF6}"/>
                </a:ext>
              </a:extLst>
            </p:cNvPr>
            <p:cNvSpPr/>
            <p:nvPr/>
          </p:nvSpPr>
          <p:spPr>
            <a:xfrm>
              <a:off x="4870421" y="5932485"/>
              <a:ext cx="242374" cy="215444"/>
            </a:xfrm>
            <a:prstGeom prst="rect">
              <a:avLst/>
            </a:prstGeom>
          </p:spPr>
          <p:txBody>
            <a:bodyPr wrap="none">
              <a:spAutoFit/>
            </a:bodyPr>
            <a:lstStyle/>
            <a:p>
              <a:pPr algn="ctr"/>
              <a:r>
                <a:rPr lang="en-US" altLang="zh-CN" sz="800" dirty="0">
                  <a:latin typeface="Helvetica" pitchFamily="2" charset="0"/>
                </a:rPr>
                <a:t>0</a:t>
              </a:r>
              <a:endParaRPr lang="en-HK" sz="800" dirty="0">
                <a:latin typeface="Helvetica" pitchFamily="2" charset="0"/>
              </a:endParaRPr>
            </a:p>
          </p:txBody>
        </p:sp>
        <p:sp>
          <p:nvSpPr>
            <p:cNvPr id="248" name="Rectangle 247">
              <a:extLst>
                <a:ext uri="{FF2B5EF4-FFF2-40B4-BE49-F238E27FC236}">
                  <a16:creationId xmlns:a16="http://schemas.microsoft.com/office/drawing/2014/main" id="{BACCCBEA-D70B-6789-A7C3-F5498B5E438E}"/>
                </a:ext>
              </a:extLst>
            </p:cNvPr>
            <p:cNvSpPr/>
            <p:nvPr/>
          </p:nvSpPr>
          <p:spPr>
            <a:xfrm>
              <a:off x="6125547" y="5932485"/>
              <a:ext cx="242374" cy="215444"/>
            </a:xfrm>
            <a:prstGeom prst="rect">
              <a:avLst/>
            </a:prstGeom>
          </p:spPr>
          <p:txBody>
            <a:bodyPr wrap="none">
              <a:spAutoFit/>
            </a:bodyPr>
            <a:lstStyle/>
            <a:p>
              <a:pPr algn="ctr"/>
              <a:r>
                <a:rPr lang="en-US" altLang="zh-CN" sz="800" dirty="0">
                  <a:latin typeface="Helvetica" pitchFamily="2" charset="0"/>
                </a:rPr>
                <a:t>8</a:t>
              </a:r>
              <a:endParaRPr lang="en-HK" sz="800" dirty="0">
                <a:latin typeface="Helvetica" pitchFamily="2" charset="0"/>
              </a:endParaRPr>
            </a:p>
          </p:txBody>
        </p:sp>
        <p:sp>
          <p:nvSpPr>
            <p:cNvPr id="249" name="Rectangle 248">
              <a:extLst>
                <a:ext uri="{FF2B5EF4-FFF2-40B4-BE49-F238E27FC236}">
                  <a16:creationId xmlns:a16="http://schemas.microsoft.com/office/drawing/2014/main" id="{33084341-F8B9-EE9B-ECDD-718E49CD3A8F}"/>
                </a:ext>
              </a:extLst>
            </p:cNvPr>
            <p:cNvSpPr/>
            <p:nvPr/>
          </p:nvSpPr>
          <p:spPr>
            <a:xfrm>
              <a:off x="5877500" y="5932485"/>
              <a:ext cx="242374" cy="215444"/>
            </a:xfrm>
            <a:prstGeom prst="rect">
              <a:avLst/>
            </a:prstGeom>
          </p:spPr>
          <p:txBody>
            <a:bodyPr wrap="none">
              <a:spAutoFit/>
            </a:bodyPr>
            <a:lstStyle/>
            <a:p>
              <a:pPr algn="ctr"/>
              <a:r>
                <a:rPr lang="en-US" altLang="zh-CN" sz="800" dirty="0">
                  <a:latin typeface="Helvetica" pitchFamily="2" charset="0"/>
                </a:rPr>
                <a:t>6</a:t>
              </a:r>
              <a:endParaRPr lang="en-HK" sz="800" dirty="0">
                <a:latin typeface="Helvetica" pitchFamily="2" charset="0"/>
              </a:endParaRPr>
            </a:p>
          </p:txBody>
        </p:sp>
        <p:sp>
          <p:nvSpPr>
            <p:cNvPr id="250" name="Rectangle 249">
              <a:extLst>
                <a:ext uri="{FF2B5EF4-FFF2-40B4-BE49-F238E27FC236}">
                  <a16:creationId xmlns:a16="http://schemas.microsoft.com/office/drawing/2014/main" id="{3FEAE550-AAC2-AA1A-7DA6-B857E00EA357}"/>
                </a:ext>
              </a:extLst>
            </p:cNvPr>
            <p:cNvSpPr/>
            <p:nvPr/>
          </p:nvSpPr>
          <p:spPr>
            <a:xfrm>
              <a:off x="5629452" y="5932485"/>
              <a:ext cx="242374" cy="215444"/>
            </a:xfrm>
            <a:prstGeom prst="rect">
              <a:avLst/>
            </a:prstGeom>
          </p:spPr>
          <p:txBody>
            <a:bodyPr wrap="none">
              <a:spAutoFit/>
            </a:bodyPr>
            <a:lstStyle/>
            <a:p>
              <a:pPr algn="ctr"/>
              <a:r>
                <a:rPr lang="en-US" altLang="zh-CN" sz="800" dirty="0">
                  <a:latin typeface="Helvetica" pitchFamily="2" charset="0"/>
                </a:rPr>
                <a:t>4</a:t>
              </a:r>
              <a:endParaRPr lang="en-HK" sz="800" dirty="0">
                <a:latin typeface="Helvetica" pitchFamily="2" charset="0"/>
              </a:endParaRPr>
            </a:p>
          </p:txBody>
        </p:sp>
        <p:sp>
          <p:nvSpPr>
            <p:cNvPr id="251" name="Rectangle 250">
              <a:extLst>
                <a:ext uri="{FF2B5EF4-FFF2-40B4-BE49-F238E27FC236}">
                  <a16:creationId xmlns:a16="http://schemas.microsoft.com/office/drawing/2014/main" id="{5AC429EA-D4AA-7011-45A1-051A08233EC7}"/>
                </a:ext>
              </a:extLst>
            </p:cNvPr>
            <p:cNvSpPr/>
            <p:nvPr/>
          </p:nvSpPr>
          <p:spPr>
            <a:xfrm>
              <a:off x="5381404" y="5932485"/>
              <a:ext cx="242374" cy="215444"/>
            </a:xfrm>
            <a:prstGeom prst="rect">
              <a:avLst/>
            </a:prstGeom>
          </p:spPr>
          <p:txBody>
            <a:bodyPr wrap="none">
              <a:spAutoFit/>
            </a:bodyPr>
            <a:lstStyle/>
            <a:p>
              <a:pPr algn="ctr"/>
              <a:r>
                <a:rPr lang="en-US" altLang="zh-CN" sz="800" dirty="0">
                  <a:latin typeface="Helvetica" pitchFamily="2" charset="0"/>
                </a:rPr>
                <a:t>2</a:t>
              </a:r>
              <a:endParaRPr lang="en-HK" sz="800" dirty="0">
                <a:latin typeface="Helvetica" pitchFamily="2" charset="0"/>
              </a:endParaRPr>
            </a:p>
          </p:txBody>
        </p:sp>
        <p:sp>
          <p:nvSpPr>
            <p:cNvPr id="252" name="Rectangle 251">
              <a:extLst>
                <a:ext uri="{FF2B5EF4-FFF2-40B4-BE49-F238E27FC236}">
                  <a16:creationId xmlns:a16="http://schemas.microsoft.com/office/drawing/2014/main" id="{BC644607-7103-6E4C-AC90-C7811893BA8C}"/>
                </a:ext>
              </a:extLst>
            </p:cNvPr>
            <p:cNvSpPr/>
            <p:nvPr/>
          </p:nvSpPr>
          <p:spPr>
            <a:xfrm>
              <a:off x="5133356" y="5932485"/>
              <a:ext cx="242374" cy="215444"/>
            </a:xfrm>
            <a:prstGeom prst="rect">
              <a:avLst/>
            </a:prstGeom>
          </p:spPr>
          <p:txBody>
            <a:bodyPr wrap="none">
              <a:spAutoFit/>
            </a:bodyPr>
            <a:lstStyle/>
            <a:p>
              <a:pPr algn="ctr"/>
              <a:r>
                <a:rPr lang="en-US" altLang="zh-CN" sz="800" dirty="0">
                  <a:latin typeface="Helvetica" pitchFamily="2" charset="0"/>
                </a:rPr>
                <a:t>0</a:t>
              </a:r>
              <a:endParaRPr lang="en-HK" sz="800" dirty="0">
                <a:latin typeface="Helvetica" pitchFamily="2" charset="0"/>
              </a:endParaRPr>
            </a:p>
          </p:txBody>
        </p:sp>
        <p:sp>
          <p:nvSpPr>
            <p:cNvPr id="253" name="Rectangle 252">
              <a:extLst>
                <a:ext uri="{FF2B5EF4-FFF2-40B4-BE49-F238E27FC236}">
                  <a16:creationId xmlns:a16="http://schemas.microsoft.com/office/drawing/2014/main" id="{79266B65-A44A-1EDC-8F3E-FEC0D417046D}"/>
                </a:ext>
              </a:extLst>
            </p:cNvPr>
            <p:cNvSpPr/>
            <p:nvPr/>
          </p:nvSpPr>
          <p:spPr>
            <a:xfrm>
              <a:off x="4666243" y="6067592"/>
              <a:ext cx="901209" cy="215444"/>
            </a:xfrm>
            <a:prstGeom prst="rect">
              <a:avLst/>
            </a:prstGeom>
          </p:spPr>
          <p:txBody>
            <a:bodyPr wrap="none">
              <a:spAutoFit/>
            </a:bodyPr>
            <a:lstStyle/>
            <a:p>
              <a:pPr algn="ctr"/>
              <a:r>
                <a:rPr lang="en-US" altLang="zh-CN" sz="800" dirty="0">
                  <a:latin typeface="Helvetica" pitchFamily="2" charset="0"/>
                </a:rPr>
                <a:t>-log10</a:t>
              </a:r>
              <a:r>
                <a:rPr lang="zh-CN" altLang="en-US" sz="800" dirty="0">
                  <a:latin typeface="Helvetica" pitchFamily="2" charset="0"/>
                </a:rPr>
                <a:t> </a:t>
              </a:r>
              <a:r>
                <a:rPr lang="en-US" altLang="zh-CN" sz="800" dirty="0">
                  <a:latin typeface="Helvetica" pitchFamily="2" charset="0"/>
                </a:rPr>
                <a:t>(q-value)</a:t>
              </a:r>
              <a:endParaRPr lang="en-US" sz="800" dirty="0"/>
            </a:p>
          </p:txBody>
        </p:sp>
        <p:cxnSp>
          <p:nvCxnSpPr>
            <p:cNvPr id="254" name="Straight Connector 253">
              <a:extLst>
                <a:ext uri="{FF2B5EF4-FFF2-40B4-BE49-F238E27FC236}">
                  <a16:creationId xmlns:a16="http://schemas.microsoft.com/office/drawing/2014/main" id="{AB06A51D-D974-ACF5-1242-57B12460308E}"/>
                </a:ext>
              </a:extLst>
            </p:cNvPr>
            <p:cNvCxnSpPr>
              <a:cxnSpLocks/>
            </p:cNvCxnSpPr>
            <p:nvPr/>
          </p:nvCxnSpPr>
          <p:spPr>
            <a:xfrm>
              <a:off x="6241680" y="3873735"/>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5" name="Rectangle 254">
              <a:extLst>
                <a:ext uri="{FF2B5EF4-FFF2-40B4-BE49-F238E27FC236}">
                  <a16:creationId xmlns:a16="http://schemas.microsoft.com/office/drawing/2014/main" id="{FF12ACCA-592D-3275-9AE8-00C035560AC3}"/>
                </a:ext>
              </a:extLst>
            </p:cNvPr>
            <p:cNvSpPr/>
            <p:nvPr/>
          </p:nvSpPr>
          <p:spPr>
            <a:xfrm>
              <a:off x="6277267" y="3765778"/>
              <a:ext cx="876583" cy="215444"/>
            </a:xfrm>
            <a:prstGeom prst="rect">
              <a:avLst/>
            </a:prstGeom>
          </p:spPr>
          <p:txBody>
            <a:bodyPr wrap="square">
              <a:spAutoFit/>
            </a:bodyPr>
            <a:lstStyle/>
            <a:p>
              <a:r>
                <a:rPr lang="en-US" altLang="zh-CN" sz="800" dirty="0">
                  <a:latin typeface="Helvetica" pitchFamily="2" charset="0"/>
                </a:rPr>
                <a:t>4q31.3</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MND1</a:t>
              </a:r>
              <a:r>
                <a:rPr lang="en-US" altLang="zh-CN" sz="800" dirty="0">
                  <a:latin typeface="Helvetica" pitchFamily="2" charset="0"/>
                </a:rPr>
                <a:t>)</a:t>
              </a:r>
              <a:endParaRPr lang="en-US" sz="800" dirty="0"/>
            </a:p>
          </p:txBody>
        </p:sp>
        <p:sp>
          <p:nvSpPr>
            <p:cNvPr id="257" name="Rectangle 256">
              <a:extLst>
                <a:ext uri="{FF2B5EF4-FFF2-40B4-BE49-F238E27FC236}">
                  <a16:creationId xmlns:a16="http://schemas.microsoft.com/office/drawing/2014/main" id="{78CAECDE-31A2-B23D-C921-1310FFBE15AC}"/>
                </a:ext>
              </a:extLst>
            </p:cNvPr>
            <p:cNvSpPr/>
            <p:nvPr/>
          </p:nvSpPr>
          <p:spPr>
            <a:xfrm>
              <a:off x="6277267" y="3926608"/>
              <a:ext cx="1424146" cy="215444"/>
            </a:xfrm>
            <a:prstGeom prst="rect">
              <a:avLst/>
            </a:prstGeom>
          </p:spPr>
          <p:txBody>
            <a:bodyPr wrap="square">
              <a:spAutoFit/>
            </a:bodyPr>
            <a:lstStyle/>
            <a:p>
              <a:r>
                <a:rPr lang="en-US" altLang="zh-CN" sz="800" dirty="0">
                  <a:latin typeface="Helvetica" pitchFamily="2" charset="0"/>
                </a:rPr>
                <a:t>6p22.2</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H1-4</a:t>
              </a:r>
              <a:r>
                <a:rPr lang="en-US" altLang="zh-CN" sz="800" dirty="0">
                  <a:latin typeface="Helvetica" pitchFamily="2" charset="0"/>
                </a:rPr>
                <a:t>)</a:t>
              </a:r>
              <a:endParaRPr lang="en-US" sz="800" dirty="0"/>
            </a:p>
          </p:txBody>
        </p:sp>
        <p:cxnSp>
          <p:nvCxnSpPr>
            <p:cNvPr id="259" name="Straight Connector 258">
              <a:extLst>
                <a:ext uri="{FF2B5EF4-FFF2-40B4-BE49-F238E27FC236}">
                  <a16:creationId xmlns:a16="http://schemas.microsoft.com/office/drawing/2014/main" id="{015B000F-AAC1-3A4F-004C-55F18A5F6E28}"/>
                </a:ext>
              </a:extLst>
            </p:cNvPr>
            <p:cNvCxnSpPr>
              <a:cxnSpLocks/>
            </p:cNvCxnSpPr>
            <p:nvPr/>
          </p:nvCxnSpPr>
          <p:spPr>
            <a:xfrm>
              <a:off x="6241216" y="4282209"/>
              <a:ext cx="5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D184D643-E3AA-2EDD-72FA-CA2437D12C7E}"/>
                </a:ext>
              </a:extLst>
            </p:cNvPr>
            <p:cNvCxnSpPr>
              <a:cxnSpLocks/>
            </p:cNvCxnSpPr>
            <p:nvPr/>
          </p:nvCxnSpPr>
          <p:spPr>
            <a:xfrm>
              <a:off x="6287621" y="4279034"/>
              <a:ext cx="71204"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9240361D-2CA6-90D9-3037-77290C784717}"/>
                </a:ext>
              </a:extLst>
            </p:cNvPr>
            <p:cNvSpPr/>
            <p:nvPr/>
          </p:nvSpPr>
          <p:spPr>
            <a:xfrm>
              <a:off x="6287620" y="4250493"/>
              <a:ext cx="964379" cy="215444"/>
            </a:xfrm>
            <a:prstGeom prst="rect">
              <a:avLst/>
            </a:prstGeom>
          </p:spPr>
          <p:txBody>
            <a:bodyPr wrap="square">
              <a:spAutoFit/>
            </a:bodyPr>
            <a:lstStyle/>
            <a:p>
              <a:r>
                <a:rPr lang="en-US" altLang="zh-CN" sz="800" dirty="0">
                  <a:latin typeface="Helvetica" pitchFamily="2" charset="0"/>
                </a:rPr>
                <a:t>7p21.3</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RPA3</a:t>
              </a:r>
              <a:r>
                <a:rPr lang="en-US" altLang="zh-CN" sz="800" dirty="0">
                  <a:latin typeface="Helvetica" pitchFamily="2" charset="0"/>
                </a:rPr>
                <a:t>)</a:t>
              </a:r>
              <a:endParaRPr lang="en-US" sz="800" dirty="0"/>
            </a:p>
          </p:txBody>
        </p:sp>
        <p:cxnSp>
          <p:nvCxnSpPr>
            <p:cNvPr id="262" name="Straight Connector 261">
              <a:extLst>
                <a:ext uri="{FF2B5EF4-FFF2-40B4-BE49-F238E27FC236}">
                  <a16:creationId xmlns:a16="http://schemas.microsoft.com/office/drawing/2014/main" id="{50B76C75-99E1-0987-A5B9-6F3E715113F9}"/>
                </a:ext>
              </a:extLst>
            </p:cNvPr>
            <p:cNvCxnSpPr>
              <a:cxnSpLocks/>
            </p:cNvCxnSpPr>
            <p:nvPr/>
          </p:nvCxnSpPr>
          <p:spPr>
            <a:xfrm>
              <a:off x="6242121" y="4123715"/>
              <a:ext cx="5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9C9868C7-EB5C-0412-9AEB-786F5207DF0E}"/>
                </a:ext>
              </a:extLst>
            </p:cNvPr>
            <p:cNvCxnSpPr>
              <a:cxnSpLocks/>
            </p:cNvCxnSpPr>
            <p:nvPr/>
          </p:nvCxnSpPr>
          <p:spPr>
            <a:xfrm flipV="1">
              <a:off x="6290000" y="4051957"/>
              <a:ext cx="7200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72D80DF-F32C-C3DC-1A19-F1633C1702BC}"/>
                </a:ext>
              </a:extLst>
            </p:cNvPr>
            <p:cNvCxnSpPr>
              <a:cxnSpLocks/>
            </p:cNvCxnSpPr>
            <p:nvPr/>
          </p:nvCxnSpPr>
          <p:spPr>
            <a:xfrm>
              <a:off x="6243674" y="4261419"/>
              <a:ext cx="5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8ABC0CB1-E1D5-0BB9-3133-456384CD2B93}"/>
                </a:ext>
              </a:extLst>
            </p:cNvPr>
            <p:cNvCxnSpPr>
              <a:cxnSpLocks/>
            </p:cNvCxnSpPr>
            <p:nvPr/>
          </p:nvCxnSpPr>
          <p:spPr>
            <a:xfrm flipV="1">
              <a:off x="6291553" y="4189661"/>
              <a:ext cx="7200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ectangle 265">
              <a:extLst>
                <a:ext uri="{FF2B5EF4-FFF2-40B4-BE49-F238E27FC236}">
                  <a16:creationId xmlns:a16="http://schemas.microsoft.com/office/drawing/2014/main" id="{721DEA33-BD2A-F183-EB08-36B92D12B78A}"/>
                </a:ext>
              </a:extLst>
            </p:cNvPr>
            <p:cNvSpPr/>
            <p:nvPr/>
          </p:nvSpPr>
          <p:spPr>
            <a:xfrm>
              <a:off x="6277266" y="4085320"/>
              <a:ext cx="924075" cy="215444"/>
            </a:xfrm>
            <a:prstGeom prst="rect">
              <a:avLst/>
            </a:prstGeom>
          </p:spPr>
          <p:txBody>
            <a:bodyPr wrap="square">
              <a:spAutoFit/>
            </a:bodyPr>
            <a:lstStyle/>
            <a:p>
              <a:r>
                <a:rPr lang="en-US" altLang="zh-CN" sz="800" dirty="0">
                  <a:latin typeface="Helvetica" pitchFamily="2" charset="0"/>
                </a:rPr>
                <a:t>6q25.3</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SYTL3</a:t>
              </a:r>
              <a:r>
                <a:rPr lang="en-US" altLang="zh-CN" sz="800" dirty="0">
                  <a:latin typeface="Helvetica" pitchFamily="2" charset="0"/>
                </a:rPr>
                <a:t>)</a:t>
              </a:r>
              <a:endParaRPr lang="en-US" sz="800" dirty="0"/>
            </a:p>
          </p:txBody>
        </p:sp>
        <p:cxnSp>
          <p:nvCxnSpPr>
            <p:cNvPr id="267" name="Straight Connector 266">
              <a:extLst>
                <a:ext uri="{FF2B5EF4-FFF2-40B4-BE49-F238E27FC236}">
                  <a16:creationId xmlns:a16="http://schemas.microsoft.com/office/drawing/2014/main" id="{3F6C2C4F-6D46-5A62-E2F6-C368EED46F47}"/>
                </a:ext>
              </a:extLst>
            </p:cNvPr>
            <p:cNvCxnSpPr>
              <a:cxnSpLocks/>
            </p:cNvCxnSpPr>
            <p:nvPr/>
          </p:nvCxnSpPr>
          <p:spPr>
            <a:xfrm>
              <a:off x="6241680" y="4625751"/>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3787B4F5-A9FB-50E8-CD00-7E7C3F7DF692}"/>
                </a:ext>
              </a:extLst>
            </p:cNvPr>
            <p:cNvSpPr/>
            <p:nvPr/>
          </p:nvSpPr>
          <p:spPr>
            <a:xfrm>
              <a:off x="6277267" y="4517794"/>
              <a:ext cx="1321083" cy="215444"/>
            </a:xfrm>
            <a:prstGeom prst="rect">
              <a:avLst/>
            </a:prstGeom>
          </p:spPr>
          <p:txBody>
            <a:bodyPr wrap="square">
              <a:spAutoFit/>
            </a:bodyPr>
            <a:lstStyle/>
            <a:p>
              <a:r>
                <a:rPr lang="en-US" altLang="zh-CN" sz="800" dirty="0">
                  <a:latin typeface="Helvetica" pitchFamily="2" charset="0"/>
                </a:rPr>
                <a:t>9p13.2</a:t>
              </a:r>
              <a:r>
                <a:rPr lang="zh-CN" altLang="en-US" sz="800" dirty="0">
                  <a:latin typeface="Helvetica" pitchFamily="2" charset="0"/>
                </a:rPr>
                <a:t> </a:t>
              </a:r>
              <a:r>
                <a:rPr lang="en-US" altLang="zh-CN" sz="800" dirty="0">
                  <a:latin typeface="Helvetica" pitchFamily="2" charset="0"/>
                </a:rPr>
                <a:t>(</a:t>
              </a:r>
              <a:r>
                <a:rPr lang="en-US" altLang="zh-CN" sz="800" b="1" i="1" dirty="0">
                  <a:latin typeface="Helvetica" pitchFamily="2" charset="0"/>
                </a:rPr>
                <a:t>PAX5,</a:t>
              </a:r>
              <a:r>
                <a:rPr lang="zh-CN" altLang="en-US" sz="800" b="1" i="1" dirty="0">
                  <a:latin typeface="Helvetica" pitchFamily="2" charset="0"/>
                </a:rPr>
                <a:t> </a:t>
              </a:r>
              <a:r>
                <a:rPr lang="en-US" altLang="zh-CN" sz="800" b="1" i="1" dirty="0">
                  <a:latin typeface="Helvetica" pitchFamily="2" charset="0"/>
                </a:rPr>
                <a:t>ZCCHC7</a:t>
              </a:r>
              <a:r>
                <a:rPr lang="en-US" altLang="zh-CN" sz="800" dirty="0">
                  <a:latin typeface="Helvetica" pitchFamily="2" charset="0"/>
                </a:rPr>
                <a:t>)</a:t>
              </a:r>
              <a:endParaRPr lang="en-US" sz="800" dirty="0"/>
            </a:p>
          </p:txBody>
        </p:sp>
        <p:cxnSp>
          <p:nvCxnSpPr>
            <p:cNvPr id="269" name="Straight Connector 268">
              <a:extLst>
                <a:ext uri="{FF2B5EF4-FFF2-40B4-BE49-F238E27FC236}">
                  <a16:creationId xmlns:a16="http://schemas.microsoft.com/office/drawing/2014/main" id="{D2D615D7-EB3A-7DBF-8C24-5F3D816AE676}"/>
                </a:ext>
              </a:extLst>
            </p:cNvPr>
            <p:cNvCxnSpPr>
              <a:cxnSpLocks/>
            </p:cNvCxnSpPr>
            <p:nvPr/>
          </p:nvCxnSpPr>
          <p:spPr>
            <a:xfrm>
              <a:off x="6244090" y="4876514"/>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7DE52ACB-2FA6-479E-D8F8-F099B7F85526}"/>
                </a:ext>
              </a:extLst>
            </p:cNvPr>
            <p:cNvSpPr/>
            <p:nvPr/>
          </p:nvSpPr>
          <p:spPr>
            <a:xfrm>
              <a:off x="6279677" y="4768557"/>
              <a:ext cx="1029748" cy="215444"/>
            </a:xfrm>
            <a:prstGeom prst="rect">
              <a:avLst/>
            </a:prstGeom>
          </p:spPr>
          <p:txBody>
            <a:bodyPr wrap="square">
              <a:spAutoFit/>
            </a:bodyPr>
            <a:lstStyle/>
            <a:p>
              <a:r>
                <a:rPr lang="en-US" altLang="zh-CN" sz="800" dirty="0">
                  <a:latin typeface="Helvetica" pitchFamily="2" charset="0"/>
                </a:rPr>
                <a:t>11p15.4</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WEE1</a:t>
              </a:r>
              <a:r>
                <a:rPr lang="en-US" altLang="zh-CN" sz="800" dirty="0">
                  <a:latin typeface="Helvetica" pitchFamily="2" charset="0"/>
                </a:rPr>
                <a:t>)</a:t>
              </a:r>
              <a:endParaRPr lang="en-US" sz="800" dirty="0"/>
            </a:p>
          </p:txBody>
        </p:sp>
        <p:cxnSp>
          <p:nvCxnSpPr>
            <p:cNvPr id="271" name="Straight Connector 270">
              <a:extLst>
                <a:ext uri="{FF2B5EF4-FFF2-40B4-BE49-F238E27FC236}">
                  <a16:creationId xmlns:a16="http://schemas.microsoft.com/office/drawing/2014/main" id="{99406026-703A-3DC3-A8EF-AF3609273C56}"/>
                </a:ext>
              </a:extLst>
            </p:cNvPr>
            <p:cNvCxnSpPr>
              <a:cxnSpLocks/>
            </p:cNvCxnSpPr>
            <p:nvPr/>
          </p:nvCxnSpPr>
          <p:spPr>
            <a:xfrm>
              <a:off x="6243065" y="5031895"/>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C7ECFF4C-021C-5A72-8B62-BBB682DA6CEA}"/>
                </a:ext>
              </a:extLst>
            </p:cNvPr>
            <p:cNvSpPr/>
            <p:nvPr/>
          </p:nvSpPr>
          <p:spPr>
            <a:xfrm>
              <a:off x="6278652" y="4923938"/>
              <a:ext cx="1173648" cy="215444"/>
            </a:xfrm>
            <a:prstGeom prst="rect">
              <a:avLst/>
            </a:prstGeom>
          </p:spPr>
          <p:txBody>
            <a:bodyPr wrap="square">
              <a:spAutoFit/>
            </a:bodyPr>
            <a:lstStyle/>
            <a:p>
              <a:r>
                <a:rPr lang="en-US" altLang="zh-CN" sz="800" dirty="0">
                  <a:latin typeface="Helvetica" pitchFamily="2" charset="0"/>
                </a:rPr>
                <a:t>12p12.1</a:t>
              </a:r>
              <a:r>
                <a:rPr lang="zh-CN" altLang="en-US" sz="800" dirty="0">
                  <a:latin typeface="Helvetica" pitchFamily="2" charset="0"/>
                </a:rPr>
                <a:t> </a:t>
              </a:r>
              <a:r>
                <a:rPr lang="en-US" altLang="zh-CN" sz="800" dirty="0">
                  <a:latin typeface="Helvetica" pitchFamily="2" charset="0"/>
                </a:rPr>
                <a:t>(</a:t>
              </a:r>
              <a:r>
                <a:rPr lang="en-HK" sz="800" i="1" dirty="0">
                  <a:solidFill>
                    <a:srgbClr val="000000"/>
                  </a:solidFill>
                  <a:latin typeface="Helvetica" pitchFamily="2" charset="0"/>
                </a:rPr>
                <a:t>LOC645177</a:t>
              </a:r>
              <a:r>
                <a:rPr lang="en-US" altLang="zh-CN" sz="800" dirty="0">
                  <a:latin typeface="Helvetica" pitchFamily="2" charset="0"/>
                </a:rPr>
                <a:t>)</a:t>
              </a:r>
              <a:endParaRPr lang="en-US" sz="800" dirty="0"/>
            </a:p>
          </p:txBody>
        </p:sp>
        <p:cxnSp>
          <p:nvCxnSpPr>
            <p:cNvPr id="273" name="Straight Connector 272">
              <a:extLst>
                <a:ext uri="{FF2B5EF4-FFF2-40B4-BE49-F238E27FC236}">
                  <a16:creationId xmlns:a16="http://schemas.microsoft.com/office/drawing/2014/main" id="{402DCC18-D973-C0D2-A195-1F4334FC3AEF}"/>
                </a:ext>
              </a:extLst>
            </p:cNvPr>
            <p:cNvCxnSpPr>
              <a:cxnSpLocks/>
            </p:cNvCxnSpPr>
            <p:nvPr/>
          </p:nvCxnSpPr>
          <p:spPr>
            <a:xfrm>
              <a:off x="6243263" y="5077843"/>
              <a:ext cx="5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279A5F0-3D19-D3A2-B204-D4F424D214AE}"/>
                </a:ext>
              </a:extLst>
            </p:cNvPr>
            <p:cNvCxnSpPr>
              <a:cxnSpLocks/>
            </p:cNvCxnSpPr>
            <p:nvPr/>
          </p:nvCxnSpPr>
          <p:spPr>
            <a:xfrm>
              <a:off x="6289668" y="5074668"/>
              <a:ext cx="71204"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C85B19EA-09F6-4556-67F2-2D882F1C58C9}"/>
                </a:ext>
              </a:extLst>
            </p:cNvPr>
            <p:cNvSpPr/>
            <p:nvPr/>
          </p:nvSpPr>
          <p:spPr>
            <a:xfrm>
              <a:off x="6289667" y="5046127"/>
              <a:ext cx="964379" cy="215444"/>
            </a:xfrm>
            <a:prstGeom prst="rect">
              <a:avLst/>
            </a:prstGeom>
          </p:spPr>
          <p:txBody>
            <a:bodyPr wrap="square">
              <a:spAutoFit/>
            </a:bodyPr>
            <a:lstStyle/>
            <a:p>
              <a:r>
                <a:rPr lang="en-US" altLang="zh-CN" sz="800" dirty="0">
                  <a:latin typeface="Helvetica" pitchFamily="2" charset="0"/>
                </a:rPr>
                <a:t>12q15</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MDM2</a:t>
              </a:r>
              <a:r>
                <a:rPr lang="en-US" altLang="zh-CN" sz="800" dirty="0">
                  <a:latin typeface="Helvetica" pitchFamily="2" charset="0"/>
                </a:rPr>
                <a:t>)</a:t>
              </a:r>
              <a:endParaRPr lang="en-US" sz="800" dirty="0"/>
            </a:p>
          </p:txBody>
        </p:sp>
        <p:cxnSp>
          <p:nvCxnSpPr>
            <p:cNvPr id="276" name="Straight Connector 275">
              <a:extLst>
                <a:ext uri="{FF2B5EF4-FFF2-40B4-BE49-F238E27FC236}">
                  <a16:creationId xmlns:a16="http://schemas.microsoft.com/office/drawing/2014/main" id="{4E8432DF-70AF-BCFD-9FE1-0841C1BD3B2F}"/>
                </a:ext>
              </a:extLst>
            </p:cNvPr>
            <p:cNvCxnSpPr>
              <a:cxnSpLocks/>
            </p:cNvCxnSpPr>
            <p:nvPr/>
          </p:nvCxnSpPr>
          <p:spPr>
            <a:xfrm>
              <a:off x="6242789" y="5645267"/>
              <a:ext cx="1046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Rectangle 276">
              <a:extLst>
                <a:ext uri="{FF2B5EF4-FFF2-40B4-BE49-F238E27FC236}">
                  <a16:creationId xmlns:a16="http://schemas.microsoft.com/office/drawing/2014/main" id="{3D9D81D9-99AC-7DEA-7C85-65A31C5981D4}"/>
                </a:ext>
              </a:extLst>
            </p:cNvPr>
            <p:cNvSpPr/>
            <p:nvPr/>
          </p:nvSpPr>
          <p:spPr>
            <a:xfrm>
              <a:off x="6278376" y="5537310"/>
              <a:ext cx="1173648" cy="215444"/>
            </a:xfrm>
            <a:prstGeom prst="rect">
              <a:avLst/>
            </a:prstGeom>
          </p:spPr>
          <p:txBody>
            <a:bodyPr wrap="square">
              <a:spAutoFit/>
            </a:bodyPr>
            <a:lstStyle/>
            <a:p>
              <a:r>
                <a:rPr lang="en-US" altLang="zh-CN" sz="800" dirty="0">
                  <a:latin typeface="Helvetica" pitchFamily="2" charset="0"/>
                </a:rPr>
                <a:t>17q25.1</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SLC25A19</a:t>
              </a:r>
              <a:r>
                <a:rPr lang="en-US" altLang="zh-CN" sz="800" dirty="0">
                  <a:latin typeface="Helvetica" pitchFamily="2" charset="0"/>
                </a:rPr>
                <a:t>)</a:t>
              </a:r>
              <a:endParaRPr lang="en-US" sz="800" dirty="0"/>
            </a:p>
          </p:txBody>
        </p:sp>
        <p:cxnSp>
          <p:nvCxnSpPr>
            <p:cNvPr id="278" name="Straight Connector 277">
              <a:extLst>
                <a:ext uri="{FF2B5EF4-FFF2-40B4-BE49-F238E27FC236}">
                  <a16:creationId xmlns:a16="http://schemas.microsoft.com/office/drawing/2014/main" id="{7D0831D4-B9DE-2B02-1303-D542DE3482D0}"/>
                </a:ext>
              </a:extLst>
            </p:cNvPr>
            <p:cNvCxnSpPr>
              <a:cxnSpLocks/>
            </p:cNvCxnSpPr>
            <p:nvPr/>
          </p:nvCxnSpPr>
          <p:spPr>
            <a:xfrm>
              <a:off x="6243674" y="5609417"/>
              <a:ext cx="5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0F0C6BD-77A6-E2F9-FE0A-A673501CD151}"/>
                </a:ext>
              </a:extLst>
            </p:cNvPr>
            <p:cNvCxnSpPr>
              <a:cxnSpLocks/>
            </p:cNvCxnSpPr>
            <p:nvPr/>
          </p:nvCxnSpPr>
          <p:spPr>
            <a:xfrm flipV="1">
              <a:off x="6291553" y="5537659"/>
              <a:ext cx="7200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F43CD77F-BA4B-CC35-871E-4FC6D3814112}"/>
                </a:ext>
              </a:extLst>
            </p:cNvPr>
            <p:cNvSpPr/>
            <p:nvPr/>
          </p:nvSpPr>
          <p:spPr>
            <a:xfrm>
              <a:off x="6294002" y="5411899"/>
              <a:ext cx="924075" cy="215444"/>
            </a:xfrm>
            <a:prstGeom prst="rect">
              <a:avLst/>
            </a:prstGeom>
          </p:spPr>
          <p:txBody>
            <a:bodyPr wrap="square">
              <a:spAutoFit/>
            </a:bodyPr>
            <a:lstStyle/>
            <a:p>
              <a:r>
                <a:rPr lang="en-US" altLang="zh-CN" sz="800" dirty="0">
                  <a:latin typeface="Helvetica" pitchFamily="2" charset="0"/>
                </a:rPr>
                <a:t>17q12</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IKZF3</a:t>
              </a:r>
              <a:r>
                <a:rPr lang="en-US" altLang="zh-CN" sz="800" dirty="0">
                  <a:latin typeface="Helvetica" pitchFamily="2" charset="0"/>
                </a:rPr>
                <a:t>)</a:t>
              </a:r>
              <a:endParaRPr lang="en-US" sz="800" dirty="0"/>
            </a:p>
          </p:txBody>
        </p:sp>
        <p:sp>
          <p:nvSpPr>
            <p:cNvPr id="282" name="Rectangle 281">
              <a:extLst>
                <a:ext uri="{FF2B5EF4-FFF2-40B4-BE49-F238E27FC236}">
                  <a16:creationId xmlns:a16="http://schemas.microsoft.com/office/drawing/2014/main" id="{1D03C61F-F8CF-BB41-8473-D6D190E28491}"/>
                </a:ext>
              </a:extLst>
            </p:cNvPr>
            <p:cNvSpPr/>
            <p:nvPr/>
          </p:nvSpPr>
          <p:spPr>
            <a:xfrm>
              <a:off x="5332645" y="2822418"/>
              <a:ext cx="819455" cy="215444"/>
            </a:xfrm>
            <a:prstGeom prst="rect">
              <a:avLst/>
            </a:prstGeom>
          </p:spPr>
          <p:txBody>
            <a:bodyPr wrap="none">
              <a:spAutoFit/>
            </a:bodyPr>
            <a:lstStyle/>
            <a:p>
              <a:r>
                <a:rPr lang="en-US" altLang="zh-CN" sz="800" dirty="0">
                  <a:solidFill>
                    <a:srgbClr val="B2172B"/>
                  </a:solidFill>
                  <a:latin typeface="Helvetica" pitchFamily="2" charset="0"/>
                </a:rPr>
                <a:t>Amplifications</a:t>
              </a:r>
              <a:endParaRPr lang="en-US" sz="800" dirty="0">
                <a:solidFill>
                  <a:srgbClr val="B2172B"/>
                </a:solidFill>
              </a:endParaRPr>
            </a:p>
          </p:txBody>
        </p:sp>
        <p:sp>
          <p:nvSpPr>
            <p:cNvPr id="283" name="Rectangle 282">
              <a:extLst>
                <a:ext uri="{FF2B5EF4-FFF2-40B4-BE49-F238E27FC236}">
                  <a16:creationId xmlns:a16="http://schemas.microsoft.com/office/drawing/2014/main" id="{AF3119A7-A334-5232-DB5E-150D71A8F19F}"/>
                </a:ext>
              </a:extLst>
            </p:cNvPr>
            <p:cNvSpPr/>
            <p:nvPr/>
          </p:nvSpPr>
          <p:spPr>
            <a:xfrm>
              <a:off x="4171653" y="2822418"/>
              <a:ext cx="614271" cy="215444"/>
            </a:xfrm>
            <a:prstGeom prst="rect">
              <a:avLst/>
            </a:prstGeom>
          </p:spPr>
          <p:txBody>
            <a:bodyPr wrap="none">
              <a:spAutoFit/>
            </a:bodyPr>
            <a:lstStyle/>
            <a:p>
              <a:r>
                <a:rPr lang="en-US" altLang="zh-CN" sz="800" dirty="0">
                  <a:solidFill>
                    <a:srgbClr val="2065AC"/>
                  </a:solidFill>
                  <a:latin typeface="Helvetica" pitchFamily="2" charset="0"/>
                </a:rPr>
                <a:t>Deletions</a:t>
              </a:r>
              <a:endParaRPr lang="en-US" sz="800" dirty="0">
                <a:solidFill>
                  <a:srgbClr val="2065AC"/>
                </a:solidFill>
              </a:endParaRPr>
            </a:p>
          </p:txBody>
        </p:sp>
      </p:grpSp>
      <p:grpSp>
        <p:nvGrpSpPr>
          <p:cNvPr id="24" name="Group 23">
            <a:extLst>
              <a:ext uri="{FF2B5EF4-FFF2-40B4-BE49-F238E27FC236}">
                <a16:creationId xmlns:a16="http://schemas.microsoft.com/office/drawing/2014/main" id="{74C20A90-05C9-9B43-793A-C29BE853E0C9}"/>
              </a:ext>
            </a:extLst>
          </p:cNvPr>
          <p:cNvGrpSpPr/>
          <p:nvPr/>
        </p:nvGrpSpPr>
        <p:grpSpPr>
          <a:xfrm>
            <a:off x="391211" y="352208"/>
            <a:ext cx="6990762" cy="2167306"/>
            <a:chOff x="355351" y="298418"/>
            <a:chExt cx="6990762" cy="2167306"/>
          </a:xfrm>
        </p:grpSpPr>
        <p:sp>
          <p:nvSpPr>
            <p:cNvPr id="113" name="Rectangle 112">
              <a:extLst>
                <a:ext uri="{FF2B5EF4-FFF2-40B4-BE49-F238E27FC236}">
                  <a16:creationId xmlns:a16="http://schemas.microsoft.com/office/drawing/2014/main" id="{2F19BBF7-30FE-244A-A35B-44E2D0E6D577}"/>
                </a:ext>
              </a:extLst>
            </p:cNvPr>
            <p:cNvSpPr/>
            <p:nvPr/>
          </p:nvSpPr>
          <p:spPr>
            <a:xfrm rot="16200000">
              <a:off x="-279278" y="1187438"/>
              <a:ext cx="1484702" cy="215444"/>
            </a:xfrm>
            <a:prstGeom prst="rect">
              <a:avLst/>
            </a:prstGeom>
          </p:spPr>
          <p:txBody>
            <a:bodyPr wrap="none">
              <a:spAutoFit/>
            </a:bodyPr>
            <a:lstStyle/>
            <a:p>
              <a:r>
                <a:rPr lang="en-US" altLang="zh-CN" sz="800" dirty="0">
                  <a:latin typeface="Helvetica" pitchFamily="2" charset="0"/>
                </a:rPr>
                <a:t>Normalized</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density</a:t>
              </a:r>
              <a:endParaRPr lang="en-US" sz="800" dirty="0"/>
            </a:p>
          </p:txBody>
        </p:sp>
        <p:sp>
          <p:nvSpPr>
            <p:cNvPr id="136" name="Rectangle 135">
              <a:extLst>
                <a:ext uri="{FF2B5EF4-FFF2-40B4-BE49-F238E27FC236}">
                  <a16:creationId xmlns:a16="http://schemas.microsoft.com/office/drawing/2014/main" id="{AC4F8265-EF57-854E-931B-BB13F52EB971}"/>
                </a:ext>
              </a:extLst>
            </p:cNvPr>
            <p:cNvSpPr/>
            <p:nvPr/>
          </p:nvSpPr>
          <p:spPr>
            <a:xfrm>
              <a:off x="1507894" y="2250280"/>
              <a:ext cx="585417" cy="215444"/>
            </a:xfrm>
            <a:prstGeom prst="rect">
              <a:avLst/>
            </a:prstGeom>
          </p:spPr>
          <p:txBody>
            <a:bodyPr wrap="none">
              <a:spAutoFit/>
            </a:bodyPr>
            <a:lstStyle/>
            <a:p>
              <a:pPr algn="ctr"/>
              <a:r>
                <a:rPr lang="en-US" altLang="zh-CN" sz="800" dirty="0">
                  <a:latin typeface="Helvetica" pitchFamily="2" charset="0"/>
                </a:rPr>
                <a:t>Distance</a:t>
              </a:r>
              <a:endParaRPr lang="en-HK" sz="800" dirty="0">
                <a:latin typeface="Helvetica" pitchFamily="2" charset="0"/>
              </a:endParaRPr>
            </a:p>
          </p:txBody>
        </p:sp>
        <p:sp>
          <p:nvSpPr>
            <p:cNvPr id="137" name="Rectangle 136">
              <a:extLst>
                <a:ext uri="{FF2B5EF4-FFF2-40B4-BE49-F238E27FC236}">
                  <a16:creationId xmlns:a16="http://schemas.microsoft.com/office/drawing/2014/main" id="{611C7568-48E2-DB40-8DB0-5A296D531181}"/>
                </a:ext>
              </a:extLst>
            </p:cNvPr>
            <p:cNvSpPr/>
            <p:nvPr/>
          </p:nvSpPr>
          <p:spPr>
            <a:xfrm>
              <a:off x="3753674" y="2250280"/>
              <a:ext cx="585417" cy="215444"/>
            </a:xfrm>
            <a:prstGeom prst="rect">
              <a:avLst/>
            </a:prstGeom>
          </p:spPr>
          <p:txBody>
            <a:bodyPr wrap="none">
              <a:spAutoFit/>
            </a:bodyPr>
            <a:lstStyle/>
            <a:p>
              <a:pPr algn="ctr"/>
              <a:r>
                <a:rPr lang="en-US" altLang="zh-CN" sz="800" dirty="0">
                  <a:latin typeface="Helvetica" pitchFamily="2" charset="0"/>
                </a:rPr>
                <a:t>Distance</a:t>
              </a:r>
              <a:endParaRPr lang="en-HK" sz="800" dirty="0">
                <a:latin typeface="Helvetica" pitchFamily="2" charset="0"/>
              </a:endParaRPr>
            </a:p>
          </p:txBody>
        </p:sp>
        <p:sp>
          <p:nvSpPr>
            <p:cNvPr id="138" name="Rectangle 137">
              <a:extLst>
                <a:ext uri="{FF2B5EF4-FFF2-40B4-BE49-F238E27FC236}">
                  <a16:creationId xmlns:a16="http://schemas.microsoft.com/office/drawing/2014/main" id="{B94A52BA-9012-C846-9FA5-0BE4936C5617}"/>
                </a:ext>
              </a:extLst>
            </p:cNvPr>
            <p:cNvSpPr/>
            <p:nvPr/>
          </p:nvSpPr>
          <p:spPr>
            <a:xfrm>
              <a:off x="5919481" y="2245482"/>
              <a:ext cx="735620" cy="215444"/>
            </a:xfrm>
            <a:prstGeom prst="rect">
              <a:avLst/>
            </a:prstGeom>
          </p:spPr>
          <p:txBody>
            <a:bodyPr wrap="square">
              <a:spAutoFit/>
            </a:bodyPr>
            <a:lstStyle/>
            <a:p>
              <a:pPr algn="ctr"/>
              <a:r>
                <a:rPr lang="en-US" altLang="zh-CN" sz="800" dirty="0">
                  <a:latin typeface="Helvetica" pitchFamily="2" charset="0"/>
                </a:rPr>
                <a:t>Distance</a:t>
              </a:r>
              <a:endParaRPr lang="en-HK" sz="800" dirty="0">
                <a:latin typeface="Helvetica" pitchFamily="2" charset="0"/>
              </a:endParaRPr>
            </a:p>
          </p:txBody>
        </p:sp>
        <p:cxnSp>
          <p:nvCxnSpPr>
            <p:cNvPr id="148" name="Straight Connector 147">
              <a:extLst>
                <a:ext uri="{FF2B5EF4-FFF2-40B4-BE49-F238E27FC236}">
                  <a16:creationId xmlns:a16="http://schemas.microsoft.com/office/drawing/2014/main" id="{CBC01EBE-A57E-A44A-B135-BDB8D5B01411}"/>
                </a:ext>
              </a:extLst>
            </p:cNvPr>
            <p:cNvCxnSpPr/>
            <p:nvPr/>
          </p:nvCxnSpPr>
          <p:spPr>
            <a:xfrm>
              <a:off x="6711421" y="627646"/>
              <a:ext cx="247877" cy="0"/>
            </a:xfrm>
            <a:prstGeom prst="line">
              <a:avLst/>
            </a:prstGeom>
            <a:solidFill>
              <a:srgbClr val="0DC00A"/>
            </a:solidFill>
            <a:ln w="28575">
              <a:solidFill>
                <a:srgbClr val="0DC00A"/>
              </a:solidFill>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580F5646-1A9C-DB4D-BA87-F66C4CECC1AF}"/>
                </a:ext>
              </a:extLst>
            </p:cNvPr>
            <p:cNvSpPr/>
            <p:nvPr/>
          </p:nvSpPr>
          <p:spPr>
            <a:xfrm>
              <a:off x="6956263" y="519924"/>
              <a:ext cx="304892" cy="215444"/>
            </a:xfrm>
            <a:prstGeom prst="rect">
              <a:avLst/>
            </a:prstGeom>
          </p:spPr>
          <p:txBody>
            <a:bodyPr wrap="none">
              <a:spAutoFit/>
            </a:bodyPr>
            <a:lstStyle/>
            <a:p>
              <a:r>
                <a:rPr lang="en-US" altLang="zh-CN" sz="800" dirty="0">
                  <a:latin typeface="Helvetica" pitchFamily="2" charset="0"/>
                </a:rPr>
                <a:t>FL</a:t>
              </a:r>
              <a:endParaRPr lang="en-HK" altLang="zh-CN" sz="800" dirty="0">
                <a:latin typeface="Helvetica" pitchFamily="2" charset="0"/>
              </a:endParaRPr>
            </a:p>
          </p:txBody>
        </p:sp>
        <p:cxnSp>
          <p:nvCxnSpPr>
            <p:cNvPr id="150" name="Straight Connector 149">
              <a:extLst>
                <a:ext uri="{FF2B5EF4-FFF2-40B4-BE49-F238E27FC236}">
                  <a16:creationId xmlns:a16="http://schemas.microsoft.com/office/drawing/2014/main" id="{6C770FB6-46C9-004C-83F7-4B2B2B3EAB4A}"/>
                </a:ext>
              </a:extLst>
            </p:cNvPr>
            <p:cNvCxnSpPr/>
            <p:nvPr/>
          </p:nvCxnSpPr>
          <p:spPr>
            <a:xfrm>
              <a:off x="6708386" y="769133"/>
              <a:ext cx="247877" cy="0"/>
            </a:xfrm>
            <a:prstGeom prst="line">
              <a:avLst/>
            </a:prstGeom>
            <a:ln w="28575">
              <a:solidFill>
                <a:srgbClr val="FF6D5E"/>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28DCB0F6-1B48-0241-86E7-51523DADB5F6}"/>
                </a:ext>
              </a:extLst>
            </p:cNvPr>
            <p:cNvSpPr/>
            <p:nvPr/>
          </p:nvSpPr>
          <p:spPr>
            <a:xfrm>
              <a:off x="6956263" y="673717"/>
              <a:ext cx="389850" cy="215444"/>
            </a:xfrm>
            <a:prstGeom prst="rect">
              <a:avLst/>
            </a:prstGeom>
          </p:spPr>
          <p:txBody>
            <a:bodyPr wrap="none">
              <a:spAutoFit/>
            </a:bodyPr>
            <a:lstStyle/>
            <a:p>
              <a:r>
                <a:rPr lang="en-US" altLang="zh-CN" sz="800" dirty="0">
                  <a:latin typeface="Helvetica" pitchFamily="2" charset="0"/>
                </a:rPr>
                <a:t>DHL</a:t>
              </a:r>
              <a:endParaRPr lang="en-HK" altLang="zh-CN" sz="800" dirty="0">
                <a:latin typeface="Helvetica" pitchFamily="2" charset="0"/>
              </a:endParaRPr>
            </a:p>
          </p:txBody>
        </p:sp>
        <p:pic>
          <p:nvPicPr>
            <p:cNvPr id="22" name="Picture 21">
              <a:extLst>
                <a:ext uri="{FF2B5EF4-FFF2-40B4-BE49-F238E27FC236}">
                  <a16:creationId xmlns:a16="http://schemas.microsoft.com/office/drawing/2014/main" id="{F2AFFE27-D795-BD8E-3FE0-B4AAF0D60D4F}"/>
                </a:ext>
              </a:extLst>
            </p:cNvPr>
            <p:cNvPicPr>
              <a:picLocks noChangeAspect="1"/>
            </p:cNvPicPr>
            <p:nvPr/>
          </p:nvPicPr>
          <p:blipFill>
            <a:blip r:embed="rId9"/>
            <a:stretch>
              <a:fillRect/>
            </a:stretch>
          </p:blipFill>
          <p:spPr>
            <a:xfrm>
              <a:off x="761999" y="480449"/>
              <a:ext cx="6552000" cy="1659384"/>
            </a:xfrm>
            <a:prstGeom prst="rect">
              <a:avLst/>
            </a:prstGeom>
          </p:spPr>
        </p:pic>
        <p:sp>
          <p:nvSpPr>
            <p:cNvPr id="284" name="Rectangle 283">
              <a:extLst>
                <a:ext uri="{FF2B5EF4-FFF2-40B4-BE49-F238E27FC236}">
                  <a16:creationId xmlns:a16="http://schemas.microsoft.com/office/drawing/2014/main" id="{95633BEA-A000-1092-3E40-7A51BA6BFFAE}"/>
                </a:ext>
              </a:extLst>
            </p:cNvPr>
            <p:cNvSpPr/>
            <p:nvPr/>
          </p:nvSpPr>
          <p:spPr>
            <a:xfrm>
              <a:off x="476505" y="435760"/>
              <a:ext cx="370165" cy="215444"/>
            </a:xfrm>
            <a:prstGeom prst="rect">
              <a:avLst/>
            </a:prstGeom>
          </p:spPr>
          <p:txBody>
            <a:bodyPr wrap="square">
              <a:spAutoFit/>
            </a:bodyPr>
            <a:lstStyle/>
            <a:p>
              <a:pPr algn="r"/>
              <a:r>
                <a:rPr lang="en-US" altLang="zh-CN" sz="800" dirty="0">
                  <a:latin typeface="Helvetica" pitchFamily="2" charset="0"/>
                </a:rPr>
                <a:t>0.6</a:t>
              </a:r>
            </a:p>
          </p:txBody>
        </p:sp>
        <p:sp>
          <p:nvSpPr>
            <p:cNvPr id="285" name="Rectangle 284">
              <a:extLst>
                <a:ext uri="{FF2B5EF4-FFF2-40B4-BE49-F238E27FC236}">
                  <a16:creationId xmlns:a16="http://schemas.microsoft.com/office/drawing/2014/main" id="{98A16EEB-907F-E430-EC7B-2DFBD7EC72CD}"/>
                </a:ext>
              </a:extLst>
            </p:cNvPr>
            <p:cNvSpPr/>
            <p:nvPr/>
          </p:nvSpPr>
          <p:spPr>
            <a:xfrm>
              <a:off x="476505" y="696534"/>
              <a:ext cx="370165" cy="215444"/>
            </a:xfrm>
            <a:prstGeom prst="rect">
              <a:avLst/>
            </a:prstGeom>
          </p:spPr>
          <p:txBody>
            <a:bodyPr wrap="square">
              <a:spAutoFit/>
            </a:bodyPr>
            <a:lstStyle/>
            <a:p>
              <a:pPr algn="r"/>
              <a:r>
                <a:rPr lang="en-US" altLang="zh-CN" sz="800" dirty="0">
                  <a:latin typeface="Helvetica" pitchFamily="2" charset="0"/>
                </a:rPr>
                <a:t>0.5</a:t>
              </a:r>
            </a:p>
          </p:txBody>
        </p:sp>
        <p:sp>
          <p:nvSpPr>
            <p:cNvPr id="286" name="Rectangle 285">
              <a:extLst>
                <a:ext uri="{FF2B5EF4-FFF2-40B4-BE49-F238E27FC236}">
                  <a16:creationId xmlns:a16="http://schemas.microsoft.com/office/drawing/2014/main" id="{2B4E10F7-74BB-13E1-46A7-33C669B15FC7}"/>
                </a:ext>
              </a:extLst>
            </p:cNvPr>
            <p:cNvSpPr/>
            <p:nvPr/>
          </p:nvSpPr>
          <p:spPr>
            <a:xfrm>
              <a:off x="476505" y="957308"/>
              <a:ext cx="370165" cy="215444"/>
            </a:xfrm>
            <a:prstGeom prst="rect">
              <a:avLst/>
            </a:prstGeom>
          </p:spPr>
          <p:txBody>
            <a:bodyPr wrap="square">
              <a:spAutoFit/>
            </a:bodyPr>
            <a:lstStyle/>
            <a:p>
              <a:pPr algn="r"/>
              <a:r>
                <a:rPr lang="en-US" altLang="zh-CN" sz="800" dirty="0">
                  <a:latin typeface="Helvetica" pitchFamily="2" charset="0"/>
                </a:rPr>
                <a:t>0.4</a:t>
              </a:r>
            </a:p>
          </p:txBody>
        </p:sp>
        <p:sp>
          <p:nvSpPr>
            <p:cNvPr id="287" name="Rectangle 286">
              <a:extLst>
                <a:ext uri="{FF2B5EF4-FFF2-40B4-BE49-F238E27FC236}">
                  <a16:creationId xmlns:a16="http://schemas.microsoft.com/office/drawing/2014/main" id="{C9013555-C6BF-E4BB-F7E0-89169868074F}"/>
                </a:ext>
              </a:extLst>
            </p:cNvPr>
            <p:cNvSpPr/>
            <p:nvPr/>
          </p:nvSpPr>
          <p:spPr>
            <a:xfrm>
              <a:off x="476505" y="1218082"/>
              <a:ext cx="370165" cy="215444"/>
            </a:xfrm>
            <a:prstGeom prst="rect">
              <a:avLst/>
            </a:prstGeom>
          </p:spPr>
          <p:txBody>
            <a:bodyPr wrap="square">
              <a:spAutoFit/>
            </a:bodyPr>
            <a:lstStyle/>
            <a:p>
              <a:pPr algn="r"/>
              <a:r>
                <a:rPr lang="en-US" altLang="zh-CN" sz="800" dirty="0">
                  <a:latin typeface="Helvetica" pitchFamily="2" charset="0"/>
                </a:rPr>
                <a:t>0.3</a:t>
              </a:r>
            </a:p>
          </p:txBody>
        </p:sp>
        <p:sp>
          <p:nvSpPr>
            <p:cNvPr id="288" name="Rectangle 287">
              <a:extLst>
                <a:ext uri="{FF2B5EF4-FFF2-40B4-BE49-F238E27FC236}">
                  <a16:creationId xmlns:a16="http://schemas.microsoft.com/office/drawing/2014/main" id="{D8C7AAD5-4185-04D9-70E0-B295C85C360E}"/>
                </a:ext>
              </a:extLst>
            </p:cNvPr>
            <p:cNvSpPr/>
            <p:nvPr/>
          </p:nvSpPr>
          <p:spPr>
            <a:xfrm>
              <a:off x="476505" y="1478856"/>
              <a:ext cx="370165" cy="215444"/>
            </a:xfrm>
            <a:prstGeom prst="rect">
              <a:avLst/>
            </a:prstGeom>
          </p:spPr>
          <p:txBody>
            <a:bodyPr wrap="square">
              <a:spAutoFit/>
            </a:bodyPr>
            <a:lstStyle/>
            <a:p>
              <a:pPr algn="r"/>
              <a:r>
                <a:rPr lang="en-US" altLang="zh-CN" sz="800" dirty="0">
                  <a:latin typeface="Helvetica" pitchFamily="2" charset="0"/>
                </a:rPr>
                <a:t>0.2</a:t>
              </a:r>
            </a:p>
          </p:txBody>
        </p:sp>
        <p:sp>
          <p:nvSpPr>
            <p:cNvPr id="289" name="Rectangle 288">
              <a:extLst>
                <a:ext uri="{FF2B5EF4-FFF2-40B4-BE49-F238E27FC236}">
                  <a16:creationId xmlns:a16="http://schemas.microsoft.com/office/drawing/2014/main" id="{6B572272-C699-E4FD-C27B-0F7E78102D33}"/>
                </a:ext>
              </a:extLst>
            </p:cNvPr>
            <p:cNvSpPr/>
            <p:nvPr/>
          </p:nvSpPr>
          <p:spPr>
            <a:xfrm>
              <a:off x="476505" y="1739630"/>
              <a:ext cx="370165" cy="215444"/>
            </a:xfrm>
            <a:prstGeom prst="rect">
              <a:avLst/>
            </a:prstGeom>
          </p:spPr>
          <p:txBody>
            <a:bodyPr wrap="square">
              <a:spAutoFit/>
            </a:bodyPr>
            <a:lstStyle/>
            <a:p>
              <a:pPr algn="r"/>
              <a:r>
                <a:rPr lang="en-US" altLang="zh-CN" sz="800" dirty="0">
                  <a:latin typeface="Helvetica" pitchFamily="2" charset="0"/>
                </a:rPr>
                <a:t>0.1</a:t>
              </a:r>
            </a:p>
          </p:txBody>
        </p:sp>
        <p:sp>
          <p:nvSpPr>
            <p:cNvPr id="290" name="Rectangle 289">
              <a:extLst>
                <a:ext uri="{FF2B5EF4-FFF2-40B4-BE49-F238E27FC236}">
                  <a16:creationId xmlns:a16="http://schemas.microsoft.com/office/drawing/2014/main" id="{54391924-334B-E861-8B1B-C2061B68B11E}"/>
                </a:ext>
              </a:extLst>
            </p:cNvPr>
            <p:cNvSpPr/>
            <p:nvPr/>
          </p:nvSpPr>
          <p:spPr>
            <a:xfrm>
              <a:off x="476505" y="2000405"/>
              <a:ext cx="370165" cy="215444"/>
            </a:xfrm>
            <a:prstGeom prst="rect">
              <a:avLst/>
            </a:prstGeom>
          </p:spPr>
          <p:txBody>
            <a:bodyPr wrap="square">
              <a:spAutoFit/>
            </a:bodyPr>
            <a:lstStyle/>
            <a:p>
              <a:pPr algn="r"/>
              <a:r>
                <a:rPr lang="en-US" altLang="zh-CN" sz="800" dirty="0">
                  <a:latin typeface="Helvetica" pitchFamily="2" charset="0"/>
                </a:rPr>
                <a:t>0</a:t>
              </a:r>
            </a:p>
          </p:txBody>
        </p:sp>
        <p:sp>
          <p:nvSpPr>
            <p:cNvPr id="291" name="Rectangle 290">
              <a:extLst>
                <a:ext uri="{FF2B5EF4-FFF2-40B4-BE49-F238E27FC236}">
                  <a16:creationId xmlns:a16="http://schemas.microsoft.com/office/drawing/2014/main" id="{0503AE9C-BADF-8354-7F7D-30B8C6807185}"/>
                </a:ext>
              </a:extLst>
            </p:cNvPr>
            <p:cNvSpPr/>
            <p:nvPr/>
          </p:nvSpPr>
          <p:spPr>
            <a:xfrm>
              <a:off x="752298" y="2091898"/>
              <a:ext cx="476690" cy="215444"/>
            </a:xfrm>
            <a:prstGeom prst="rect">
              <a:avLst/>
            </a:prstGeom>
          </p:spPr>
          <p:txBody>
            <a:bodyPr wrap="square">
              <a:spAutoFit/>
            </a:bodyPr>
            <a:lstStyle/>
            <a:p>
              <a:pPr algn="ctr"/>
              <a:r>
                <a:rPr lang="en-US" altLang="zh-CN" sz="800" dirty="0">
                  <a:latin typeface="Helvetica" pitchFamily="2" charset="0"/>
                </a:rPr>
                <a:t>-80kb</a:t>
              </a:r>
              <a:endParaRPr lang="en-US" sz="800" dirty="0"/>
            </a:p>
          </p:txBody>
        </p:sp>
        <p:sp>
          <p:nvSpPr>
            <p:cNvPr id="292" name="Rectangle 291">
              <a:extLst>
                <a:ext uri="{FF2B5EF4-FFF2-40B4-BE49-F238E27FC236}">
                  <a16:creationId xmlns:a16="http://schemas.microsoft.com/office/drawing/2014/main" id="{91616CF9-20D4-E705-0F4C-326FDD5365B7}"/>
                </a:ext>
              </a:extLst>
            </p:cNvPr>
            <p:cNvSpPr/>
            <p:nvPr/>
          </p:nvSpPr>
          <p:spPr>
            <a:xfrm>
              <a:off x="1157267" y="2091898"/>
              <a:ext cx="476690" cy="215444"/>
            </a:xfrm>
            <a:prstGeom prst="rect">
              <a:avLst/>
            </a:prstGeom>
          </p:spPr>
          <p:txBody>
            <a:bodyPr wrap="square">
              <a:spAutoFit/>
            </a:bodyPr>
            <a:lstStyle/>
            <a:p>
              <a:pPr algn="ctr"/>
              <a:r>
                <a:rPr lang="en-US" altLang="zh-CN" sz="800" dirty="0">
                  <a:latin typeface="Helvetica" pitchFamily="2" charset="0"/>
                </a:rPr>
                <a:t>-40kb</a:t>
              </a:r>
              <a:endParaRPr lang="en-US" sz="800" dirty="0"/>
            </a:p>
          </p:txBody>
        </p:sp>
        <p:sp>
          <p:nvSpPr>
            <p:cNvPr id="293" name="Rectangle 292">
              <a:extLst>
                <a:ext uri="{FF2B5EF4-FFF2-40B4-BE49-F238E27FC236}">
                  <a16:creationId xmlns:a16="http://schemas.microsoft.com/office/drawing/2014/main" id="{769A7558-697F-D4A6-C423-B63FBE6B08F5}"/>
                </a:ext>
              </a:extLst>
            </p:cNvPr>
            <p:cNvSpPr/>
            <p:nvPr/>
          </p:nvSpPr>
          <p:spPr>
            <a:xfrm>
              <a:off x="1562236" y="2091898"/>
              <a:ext cx="476690" cy="215444"/>
            </a:xfrm>
            <a:prstGeom prst="rect">
              <a:avLst/>
            </a:prstGeom>
          </p:spPr>
          <p:txBody>
            <a:bodyPr wrap="square">
              <a:spAutoFit/>
            </a:bodyPr>
            <a:lstStyle/>
            <a:p>
              <a:pPr algn="ctr"/>
              <a:r>
                <a:rPr lang="en-US" altLang="zh-CN" sz="800" dirty="0">
                  <a:latin typeface="Helvetica" pitchFamily="2" charset="0"/>
                </a:rPr>
                <a:t>0</a:t>
              </a:r>
              <a:endParaRPr lang="en-US" sz="800" dirty="0"/>
            </a:p>
          </p:txBody>
        </p:sp>
        <p:sp>
          <p:nvSpPr>
            <p:cNvPr id="294" name="Rectangle 293">
              <a:extLst>
                <a:ext uri="{FF2B5EF4-FFF2-40B4-BE49-F238E27FC236}">
                  <a16:creationId xmlns:a16="http://schemas.microsoft.com/office/drawing/2014/main" id="{F58E1E81-9ADE-517E-5A10-22CDBD6F06B9}"/>
                </a:ext>
              </a:extLst>
            </p:cNvPr>
            <p:cNvSpPr/>
            <p:nvPr/>
          </p:nvSpPr>
          <p:spPr>
            <a:xfrm>
              <a:off x="1967205" y="2091898"/>
              <a:ext cx="476690" cy="215444"/>
            </a:xfrm>
            <a:prstGeom prst="rect">
              <a:avLst/>
            </a:prstGeom>
          </p:spPr>
          <p:txBody>
            <a:bodyPr wrap="square">
              <a:spAutoFit/>
            </a:bodyPr>
            <a:lstStyle/>
            <a:p>
              <a:pPr algn="ctr"/>
              <a:r>
                <a:rPr lang="en-US" altLang="zh-CN" sz="800" dirty="0">
                  <a:latin typeface="Helvetica" pitchFamily="2" charset="0"/>
                </a:rPr>
                <a:t>40kb</a:t>
              </a:r>
              <a:endParaRPr lang="en-US" sz="800" dirty="0"/>
            </a:p>
          </p:txBody>
        </p:sp>
        <p:sp>
          <p:nvSpPr>
            <p:cNvPr id="295" name="Rectangle 294">
              <a:extLst>
                <a:ext uri="{FF2B5EF4-FFF2-40B4-BE49-F238E27FC236}">
                  <a16:creationId xmlns:a16="http://schemas.microsoft.com/office/drawing/2014/main" id="{29E7895D-AE28-D088-78E1-4F7A20E909D2}"/>
                </a:ext>
              </a:extLst>
            </p:cNvPr>
            <p:cNvSpPr/>
            <p:nvPr/>
          </p:nvSpPr>
          <p:spPr>
            <a:xfrm>
              <a:off x="2372174" y="2091898"/>
              <a:ext cx="476690" cy="215444"/>
            </a:xfrm>
            <a:prstGeom prst="rect">
              <a:avLst/>
            </a:prstGeom>
          </p:spPr>
          <p:txBody>
            <a:bodyPr wrap="square">
              <a:spAutoFit/>
            </a:bodyPr>
            <a:lstStyle/>
            <a:p>
              <a:pPr algn="ctr"/>
              <a:r>
                <a:rPr lang="en-US" altLang="zh-CN" sz="800" dirty="0">
                  <a:latin typeface="Helvetica" pitchFamily="2" charset="0"/>
                </a:rPr>
                <a:t>80kb</a:t>
              </a:r>
              <a:endParaRPr lang="en-US" sz="800" dirty="0"/>
            </a:p>
          </p:txBody>
        </p:sp>
        <p:sp>
          <p:nvSpPr>
            <p:cNvPr id="297" name="Rectangle 296">
              <a:extLst>
                <a:ext uri="{FF2B5EF4-FFF2-40B4-BE49-F238E27FC236}">
                  <a16:creationId xmlns:a16="http://schemas.microsoft.com/office/drawing/2014/main" id="{BB116700-72FF-5C7F-791F-EBEBEEE4942C}"/>
                </a:ext>
              </a:extLst>
            </p:cNvPr>
            <p:cNvSpPr/>
            <p:nvPr/>
          </p:nvSpPr>
          <p:spPr>
            <a:xfrm>
              <a:off x="2994557" y="2093049"/>
              <a:ext cx="476690" cy="215444"/>
            </a:xfrm>
            <a:prstGeom prst="rect">
              <a:avLst/>
            </a:prstGeom>
          </p:spPr>
          <p:txBody>
            <a:bodyPr wrap="square">
              <a:spAutoFit/>
            </a:bodyPr>
            <a:lstStyle/>
            <a:p>
              <a:pPr algn="ctr"/>
              <a:r>
                <a:rPr lang="en-US" altLang="zh-CN" sz="800" dirty="0">
                  <a:latin typeface="Helvetica" pitchFamily="2" charset="0"/>
                </a:rPr>
                <a:t>-80kb</a:t>
              </a:r>
              <a:endParaRPr lang="en-US" sz="800" dirty="0"/>
            </a:p>
          </p:txBody>
        </p:sp>
        <p:sp>
          <p:nvSpPr>
            <p:cNvPr id="298" name="Rectangle 297">
              <a:extLst>
                <a:ext uri="{FF2B5EF4-FFF2-40B4-BE49-F238E27FC236}">
                  <a16:creationId xmlns:a16="http://schemas.microsoft.com/office/drawing/2014/main" id="{723BE528-1E24-968B-51AA-C1E35A0D838A}"/>
                </a:ext>
              </a:extLst>
            </p:cNvPr>
            <p:cNvSpPr/>
            <p:nvPr/>
          </p:nvSpPr>
          <p:spPr>
            <a:xfrm>
              <a:off x="3399526" y="2093049"/>
              <a:ext cx="476690" cy="215444"/>
            </a:xfrm>
            <a:prstGeom prst="rect">
              <a:avLst/>
            </a:prstGeom>
          </p:spPr>
          <p:txBody>
            <a:bodyPr wrap="square">
              <a:spAutoFit/>
            </a:bodyPr>
            <a:lstStyle/>
            <a:p>
              <a:pPr algn="ctr"/>
              <a:r>
                <a:rPr lang="en-US" altLang="zh-CN" sz="800" dirty="0">
                  <a:latin typeface="Helvetica" pitchFamily="2" charset="0"/>
                </a:rPr>
                <a:t>-40kb</a:t>
              </a:r>
              <a:endParaRPr lang="en-US" sz="800" dirty="0"/>
            </a:p>
          </p:txBody>
        </p:sp>
        <p:sp>
          <p:nvSpPr>
            <p:cNvPr id="299" name="Rectangle 298">
              <a:extLst>
                <a:ext uri="{FF2B5EF4-FFF2-40B4-BE49-F238E27FC236}">
                  <a16:creationId xmlns:a16="http://schemas.microsoft.com/office/drawing/2014/main" id="{97B10CF6-2307-E0E6-B307-C4B27B14EE3D}"/>
                </a:ext>
              </a:extLst>
            </p:cNvPr>
            <p:cNvSpPr/>
            <p:nvPr/>
          </p:nvSpPr>
          <p:spPr>
            <a:xfrm>
              <a:off x="3804495" y="2093049"/>
              <a:ext cx="476690" cy="215444"/>
            </a:xfrm>
            <a:prstGeom prst="rect">
              <a:avLst/>
            </a:prstGeom>
          </p:spPr>
          <p:txBody>
            <a:bodyPr wrap="square">
              <a:spAutoFit/>
            </a:bodyPr>
            <a:lstStyle/>
            <a:p>
              <a:pPr algn="ctr"/>
              <a:r>
                <a:rPr lang="en-US" altLang="zh-CN" sz="800" dirty="0">
                  <a:latin typeface="Helvetica" pitchFamily="2" charset="0"/>
                </a:rPr>
                <a:t>0</a:t>
              </a:r>
              <a:endParaRPr lang="en-US" sz="800" dirty="0"/>
            </a:p>
          </p:txBody>
        </p:sp>
        <p:sp>
          <p:nvSpPr>
            <p:cNvPr id="300" name="Rectangle 299">
              <a:extLst>
                <a:ext uri="{FF2B5EF4-FFF2-40B4-BE49-F238E27FC236}">
                  <a16:creationId xmlns:a16="http://schemas.microsoft.com/office/drawing/2014/main" id="{78837761-7962-E06C-EFE5-C31325C842B9}"/>
                </a:ext>
              </a:extLst>
            </p:cNvPr>
            <p:cNvSpPr/>
            <p:nvPr/>
          </p:nvSpPr>
          <p:spPr>
            <a:xfrm>
              <a:off x="4209464" y="2093049"/>
              <a:ext cx="476690" cy="215444"/>
            </a:xfrm>
            <a:prstGeom prst="rect">
              <a:avLst/>
            </a:prstGeom>
          </p:spPr>
          <p:txBody>
            <a:bodyPr wrap="square">
              <a:spAutoFit/>
            </a:bodyPr>
            <a:lstStyle/>
            <a:p>
              <a:pPr algn="ctr"/>
              <a:r>
                <a:rPr lang="en-US" altLang="zh-CN" sz="800" dirty="0">
                  <a:latin typeface="Helvetica" pitchFamily="2" charset="0"/>
                </a:rPr>
                <a:t>40kb</a:t>
              </a:r>
              <a:endParaRPr lang="en-US" sz="800" dirty="0"/>
            </a:p>
          </p:txBody>
        </p:sp>
        <p:sp>
          <p:nvSpPr>
            <p:cNvPr id="301" name="Rectangle 300">
              <a:extLst>
                <a:ext uri="{FF2B5EF4-FFF2-40B4-BE49-F238E27FC236}">
                  <a16:creationId xmlns:a16="http://schemas.microsoft.com/office/drawing/2014/main" id="{533ABA15-3F58-D21A-3DBB-EB12C853098B}"/>
                </a:ext>
              </a:extLst>
            </p:cNvPr>
            <p:cNvSpPr/>
            <p:nvPr/>
          </p:nvSpPr>
          <p:spPr>
            <a:xfrm>
              <a:off x="4614433" y="2093049"/>
              <a:ext cx="476690" cy="215444"/>
            </a:xfrm>
            <a:prstGeom prst="rect">
              <a:avLst/>
            </a:prstGeom>
          </p:spPr>
          <p:txBody>
            <a:bodyPr wrap="square">
              <a:spAutoFit/>
            </a:bodyPr>
            <a:lstStyle/>
            <a:p>
              <a:pPr algn="ctr"/>
              <a:r>
                <a:rPr lang="en-US" altLang="zh-CN" sz="800" dirty="0">
                  <a:latin typeface="Helvetica" pitchFamily="2" charset="0"/>
                </a:rPr>
                <a:t>80kb</a:t>
              </a:r>
              <a:endParaRPr lang="en-US" sz="800" dirty="0"/>
            </a:p>
          </p:txBody>
        </p:sp>
        <p:sp>
          <p:nvSpPr>
            <p:cNvPr id="302" name="Rectangle 301">
              <a:extLst>
                <a:ext uri="{FF2B5EF4-FFF2-40B4-BE49-F238E27FC236}">
                  <a16:creationId xmlns:a16="http://schemas.microsoft.com/office/drawing/2014/main" id="{82F0D5B2-5F8A-C844-8184-32E52340ED0B}"/>
                </a:ext>
              </a:extLst>
            </p:cNvPr>
            <p:cNvSpPr/>
            <p:nvPr/>
          </p:nvSpPr>
          <p:spPr>
            <a:xfrm>
              <a:off x="5239008" y="2096168"/>
              <a:ext cx="476690" cy="215444"/>
            </a:xfrm>
            <a:prstGeom prst="rect">
              <a:avLst/>
            </a:prstGeom>
          </p:spPr>
          <p:txBody>
            <a:bodyPr wrap="square">
              <a:spAutoFit/>
            </a:bodyPr>
            <a:lstStyle/>
            <a:p>
              <a:pPr algn="ctr"/>
              <a:r>
                <a:rPr lang="en-US" altLang="zh-CN" sz="800" dirty="0">
                  <a:latin typeface="Helvetica" pitchFamily="2" charset="0"/>
                </a:rPr>
                <a:t>-80kb</a:t>
              </a:r>
              <a:endParaRPr lang="en-US" sz="800" dirty="0"/>
            </a:p>
          </p:txBody>
        </p:sp>
        <p:sp>
          <p:nvSpPr>
            <p:cNvPr id="303" name="Rectangle 302">
              <a:extLst>
                <a:ext uri="{FF2B5EF4-FFF2-40B4-BE49-F238E27FC236}">
                  <a16:creationId xmlns:a16="http://schemas.microsoft.com/office/drawing/2014/main" id="{E98D1829-4EFB-A74E-E109-2640572DEFDE}"/>
                </a:ext>
              </a:extLst>
            </p:cNvPr>
            <p:cNvSpPr/>
            <p:nvPr/>
          </p:nvSpPr>
          <p:spPr>
            <a:xfrm>
              <a:off x="5643977" y="2096168"/>
              <a:ext cx="476690" cy="215444"/>
            </a:xfrm>
            <a:prstGeom prst="rect">
              <a:avLst/>
            </a:prstGeom>
          </p:spPr>
          <p:txBody>
            <a:bodyPr wrap="square">
              <a:spAutoFit/>
            </a:bodyPr>
            <a:lstStyle/>
            <a:p>
              <a:pPr algn="ctr"/>
              <a:r>
                <a:rPr lang="en-US" altLang="zh-CN" sz="800" dirty="0">
                  <a:latin typeface="Helvetica" pitchFamily="2" charset="0"/>
                </a:rPr>
                <a:t>-40kb</a:t>
              </a:r>
              <a:endParaRPr lang="en-US" sz="800" dirty="0"/>
            </a:p>
          </p:txBody>
        </p:sp>
        <p:sp>
          <p:nvSpPr>
            <p:cNvPr id="304" name="Rectangle 303">
              <a:extLst>
                <a:ext uri="{FF2B5EF4-FFF2-40B4-BE49-F238E27FC236}">
                  <a16:creationId xmlns:a16="http://schemas.microsoft.com/office/drawing/2014/main" id="{1DB90AB1-1A70-EFFD-4FAE-7EBFCFCAF008}"/>
                </a:ext>
              </a:extLst>
            </p:cNvPr>
            <p:cNvSpPr/>
            <p:nvPr/>
          </p:nvSpPr>
          <p:spPr>
            <a:xfrm>
              <a:off x="6048946" y="2096168"/>
              <a:ext cx="476690" cy="215444"/>
            </a:xfrm>
            <a:prstGeom prst="rect">
              <a:avLst/>
            </a:prstGeom>
          </p:spPr>
          <p:txBody>
            <a:bodyPr wrap="square">
              <a:spAutoFit/>
            </a:bodyPr>
            <a:lstStyle/>
            <a:p>
              <a:pPr algn="ctr"/>
              <a:r>
                <a:rPr lang="en-US" altLang="zh-CN" sz="800" dirty="0">
                  <a:latin typeface="Helvetica" pitchFamily="2" charset="0"/>
                </a:rPr>
                <a:t>0</a:t>
              </a:r>
              <a:endParaRPr lang="en-US" sz="800" dirty="0"/>
            </a:p>
          </p:txBody>
        </p:sp>
        <p:sp>
          <p:nvSpPr>
            <p:cNvPr id="305" name="Rectangle 304">
              <a:extLst>
                <a:ext uri="{FF2B5EF4-FFF2-40B4-BE49-F238E27FC236}">
                  <a16:creationId xmlns:a16="http://schemas.microsoft.com/office/drawing/2014/main" id="{AED585D3-C0BE-BE59-AB67-47079F95EA2E}"/>
                </a:ext>
              </a:extLst>
            </p:cNvPr>
            <p:cNvSpPr/>
            <p:nvPr/>
          </p:nvSpPr>
          <p:spPr>
            <a:xfrm>
              <a:off x="6453915" y="2096168"/>
              <a:ext cx="476690" cy="215444"/>
            </a:xfrm>
            <a:prstGeom prst="rect">
              <a:avLst/>
            </a:prstGeom>
          </p:spPr>
          <p:txBody>
            <a:bodyPr wrap="square">
              <a:spAutoFit/>
            </a:bodyPr>
            <a:lstStyle/>
            <a:p>
              <a:pPr algn="ctr"/>
              <a:r>
                <a:rPr lang="en-US" altLang="zh-CN" sz="800" dirty="0">
                  <a:latin typeface="Helvetica" pitchFamily="2" charset="0"/>
                </a:rPr>
                <a:t>40kb</a:t>
              </a:r>
              <a:endParaRPr lang="en-US" sz="800" dirty="0"/>
            </a:p>
          </p:txBody>
        </p:sp>
        <p:sp>
          <p:nvSpPr>
            <p:cNvPr id="306" name="Rectangle 305">
              <a:extLst>
                <a:ext uri="{FF2B5EF4-FFF2-40B4-BE49-F238E27FC236}">
                  <a16:creationId xmlns:a16="http://schemas.microsoft.com/office/drawing/2014/main" id="{AB44085E-0765-203D-71E7-4C70482D5C00}"/>
                </a:ext>
              </a:extLst>
            </p:cNvPr>
            <p:cNvSpPr/>
            <p:nvPr/>
          </p:nvSpPr>
          <p:spPr>
            <a:xfrm>
              <a:off x="6858884" y="2096168"/>
              <a:ext cx="476690" cy="215444"/>
            </a:xfrm>
            <a:prstGeom prst="rect">
              <a:avLst/>
            </a:prstGeom>
          </p:spPr>
          <p:txBody>
            <a:bodyPr wrap="square">
              <a:spAutoFit/>
            </a:bodyPr>
            <a:lstStyle/>
            <a:p>
              <a:pPr algn="ctr"/>
              <a:r>
                <a:rPr lang="en-US" altLang="zh-CN" sz="800" dirty="0">
                  <a:latin typeface="Helvetica" pitchFamily="2" charset="0"/>
                </a:rPr>
                <a:t>80kb</a:t>
              </a:r>
              <a:endParaRPr lang="en-US" sz="800" dirty="0"/>
            </a:p>
          </p:txBody>
        </p:sp>
        <p:sp>
          <p:nvSpPr>
            <p:cNvPr id="307" name="Rectangle 306">
              <a:extLst>
                <a:ext uri="{FF2B5EF4-FFF2-40B4-BE49-F238E27FC236}">
                  <a16:creationId xmlns:a16="http://schemas.microsoft.com/office/drawing/2014/main" id="{B9F313A0-0D9A-0B9A-00CC-58BB2B50291B}"/>
                </a:ext>
              </a:extLst>
            </p:cNvPr>
            <p:cNvSpPr/>
            <p:nvPr/>
          </p:nvSpPr>
          <p:spPr>
            <a:xfrm>
              <a:off x="1133655" y="298418"/>
              <a:ext cx="1390124" cy="246221"/>
            </a:xfrm>
            <a:prstGeom prst="rect">
              <a:avLst/>
            </a:prstGeom>
          </p:spPr>
          <p:txBody>
            <a:bodyPr wrap="none">
              <a:spAutoFit/>
            </a:bodyPr>
            <a:lstStyle/>
            <a:p>
              <a:pPr algn="ctr"/>
              <a:r>
                <a:rPr lang="en-US" altLang="zh-CN" sz="1000" dirty="0">
                  <a:latin typeface="Helvetica" pitchFamily="2" charset="0"/>
                </a:rPr>
                <a:t>H3K27ac</a:t>
              </a:r>
              <a:r>
                <a:rPr lang="zh-CN" altLang="en-US" sz="1000" dirty="0">
                  <a:latin typeface="Helvetica" pitchFamily="2" charset="0"/>
                </a:rPr>
                <a:t> </a:t>
              </a:r>
              <a:r>
                <a:rPr lang="en-US" altLang="zh-CN" sz="1000" dirty="0">
                  <a:latin typeface="Helvetica" pitchFamily="2" charset="0"/>
                </a:rPr>
                <a:t>-</a:t>
              </a:r>
              <a:r>
                <a:rPr lang="zh-CN" altLang="en-US" sz="1000" dirty="0">
                  <a:latin typeface="Helvetica" pitchFamily="2" charset="0"/>
                </a:rPr>
                <a:t> </a:t>
              </a:r>
              <a:r>
                <a:rPr lang="en-US" altLang="zh-CN" sz="1000" dirty="0">
                  <a:latin typeface="Helvetica" pitchFamily="2" charset="0"/>
                </a:rPr>
                <a:t>H3K4me3</a:t>
              </a:r>
              <a:endParaRPr lang="en-HK" sz="1000" dirty="0">
                <a:latin typeface="Helvetica" pitchFamily="2" charset="0"/>
              </a:endParaRPr>
            </a:p>
          </p:txBody>
        </p:sp>
        <p:sp>
          <p:nvSpPr>
            <p:cNvPr id="308" name="Rectangle 307">
              <a:extLst>
                <a:ext uri="{FF2B5EF4-FFF2-40B4-BE49-F238E27FC236}">
                  <a16:creationId xmlns:a16="http://schemas.microsoft.com/office/drawing/2014/main" id="{A4F00A6C-58BD-BCA0-12FE-6F3263ED0CC2}"/>
                </a:ext>
              </a:extLst>
            </p:cNvPr>
            <p:cNvSpPr/>
            <p:nvPr/>
          </p:nvSpPr>
          <p:spPr>
            <a:xfrm>
              <a:off x="3337751" y="298418"/>
              <a:ext cx="1390124" cy="246221"/>
            </a:xfrm>
            <a:prstGeom prst="rect">
              <a:avLst/>
            </a:prstGeom>
          </p:spPr>
          <p:txBody>
            <a:bodyPr wrap="none">
              <a:spAutoFit/>
            </a:bodyPr>
            <a:lstStyle/>
            <a:p>
              <a:pPr algn="ctr"/>
              <a:r>
                <a:rPr lang="en-US" altLang="zh-CN" sz="1000" dirty="0">
                  <a:latin typeface="Helvetica" pitchFamily="2" charset="0"/>
                </a:rPr>
                <a:t>H3K4me3</a:t>
              </a:r>
              <a:r>
                <a:rPr lang="zh-CN" altLang="en-US" sz="1000" dirty="0">
                  <a:latin typeface="Helvetica" pitchFamily="2" charset="0"/>
                </a:rPr>
                <a:t> </a:t>
              </a:r>
              <a:r>
                <a:rPr lang="en-US" altLang="zh-CN" sz="1000" dirty="0">
                  <a:latin typeface="Helvetica" pitchFamily="2" charset="0"/>
                </a:rPr>
                <a:t>-</a:t>
              </a:r>
              <a:r>
                <a:rPr lang="zh-CN" altLang="en-US" sz="1000" dirty="0">
                  <a:latin typeface="Helvetica" pitchFamily="2" charset="0"/>
                </a:rPr>
                <a:t> </a:t>
              </a:r>
              <a:r>
                <a:rPr lang="en-US" altLang="zh-CN" sz="1000" dirty="0">
                  <a:latin typeface="Helvetica" pitchFamily="2" charset="0"/>
                </a:rPr>
                <a:t>H3K27ac</a:t>
              </a:r>
              <a:endParaRPr lang="en-HK" sz="1000" dirty="0">
                <a:latin typeface="Helvetica" pitchFamily="2" charset="0"/>
              </a:endParaRPr>
            </a:p>
          </p:txBody>
        </p:sp>
        <mc:AlternateContent xmlns:mc="http://schemas.openxmlformats.org/markup-compatibility/2006">
          <mc:Choice xmlns:a14="http://schemas.microsoft.com/office/drawing/2010/main" Requires="a14">
            <p:sp>
              <p:nvSpPr>
                <p:cNvPr id="309" name="Rectangle 308">
                  <a:extLst>
                    <a:ext uri="{FF2B5EF4-FFF2-40B4-BE49-F238E27FC236}">
                      <a16:creationId xmlns:a16="http://schemas.microsoft.com/office/drawing/2014/main" id="{63D88CF7-8366-537A-689E-3A7B2F796EE4}"/>
                    </a:ext>
                  </a:extLst>
                </p:cNvPr>
                <p:cNvSpPr/>
                <p:nvPr/>
              </p:nvSpPr>
              <p:spPr>
                <a:xfrm>
                  <a:off x="5505631" y="298418"/>
                  <a:ext cx="1611404" cy="246221"/>
                </a:xfrm>
                <a:prstGeom prst="rect">
                  <a:avLst/>
                </a:prstGeom>
              </p:spPr>
              <p:txBody>
                <a:bodyPr wrap="square">
                  <a:spAutoFit/>
                </a:bodyPr>
                <a:lstStyle/>
                <a:p>
                  <a:pPr algn="ctr"/>
                  <a:r>
                    <a:rPr lang="en-US" altLang="zh-CN" sz="1000" dirty="0">
                      <a:latin typeface="Helvetica" pitchFamily="2" charset="0"/>
                    </a:rPr>
                    <a:t>H3K27ac</a:t>
                  </a:r>
                  <a:r>
                    <a:rPr lang="zh-CN" altLang="en-US" sz="1000" dirty="0">
                      <a:latin typeface="Helvetica" pitchFamily="2" charset="0"/>
                    </a:rPr>
                    <a:t> </a:t>
                  </a:r>
                  <a14:m>
                    <m:oMath xmlns:m="http://schemas.openxmlformats.org/officeDocument/2006/math">
                      <m:r>
                        <a:rPr lang="en-US" sz="1000" i="1">
                          <a:latin typeface="Cambria Math" panose="02040503050406030204" pitchFamily="18" charset="0"/>
                          <a:ea typeface="Cambria Math" panose="02040503050406030204" pitchFamily="18" charset="0"/>
                        </a:rPr>
                        <m:t>∩</m:t>
                      </m:r>
                    </m:oMath>
                  </a14:m>
                  <a:r>
                    <a:rPr lang="zh-CN" altLang="en-US" sz="1000" dirty="0"/>
                    <a:t> </a:t>
                  </a:r>
                  <a:r>
                    <a:rPr lang="en-US" altLang="zh-CN" sz="1000" dirty="0">
                      <a:latin typeface="Helvetica" pitchFamily="2" charset="0"/>
                    </a:rPr>
                    <a:t>H3K4me3</a:t>
                  </a:r>
                  <a:endParaRPr lang="en-HK" sz="1000" dirty="0">
                    <a:latin typeface="Helvetica" pitchFamily="2" charset="0"/>
                  </a:endParaRPr>
                </a:p>
              </p:txBody>
            </p:sp>
          </mc:Choice>
          <mc:Fallback>
            <p:sp>
              <p:nvSpPr>
                <p:cNvPr id="309" name="Rectangle 308">
                  <a:extLst>
                    <a:ext uri="{FF2B5EF4-FFF2-40B4-BE49-F238E27FC236}">
                      <a16:creationId xmlns:a16="http://schemas.microsoft.com/office/drawing/2014/main" id="{63D88CF7-8366-537A-689E-3A7B2F796EE4}"/>
                    </a:ext>
                  </a:extLst>
                </p:cNvPr>
                <p:cNvSpPr>
                  <a:spLocks noRot="1" noChangeAspect="1" noMove="1" noResize="1" noEditPoints="1" noAdjustHandles="1" noChangeArrowheads="1" noChangeShapeType="1" noTextEdit="1"/>
                </p:cNvSpPr>
                <p:nvPr/>
              </p:nvSpPr>
              <p:spPr>
                <a:xfrm>
                  <a:off x="5505631" y="298418"/>
                  <a:ext cx="1611404" cy="246221"/>
                </a:xfrm>
                <a:prstGeom prst="rect">
                  <a:avLst/>
                </a:prstGeom>
                <a:blipFill>
                  <a:blip r:embed="rId10"/>
                  <a:stretch>
                    <a:fillRect b="-9524"/>
                  </a:stretch>
                </a:blipFill>
              </p:spPr>
              <p:txBody>
                <a:bodyPr/>
                <a:lstStyle/>
                <a:p>
                  <a:r>
                    <a:rPr lang="en-US">
                      <a:noFill/>
                    </a:rPr>
                    <a:t> </a:t>
                  </a:r>
                </a:p>
              </p:txBody>
            </p:sp>
          </mc:Fallback>
        </mc:AlternateContent>
        <p:sp>
          <p:nvSpPr>
            <p:cNvPr id="310" name="Rectangle 309">
              <a:extLst>
                <a:ext uri="{FF2B5EF4-FFF2-40B4-BE49-F238E27FC236}">
                  <a16:creationId xmlns:a16="http://schemas.microsoft.com/office/drawing/2014/main" id="{ED0B68BC-80C9-58B8-FD15-5F20EAFF3DC1}"/>
                </a:ext>
              </a:extLst>
            </p:cNvPr>
            <p:cNvSpPr/>
            <p:nvPr/>
          </p:nvSpPr>
          <p:spPr>
            <a:xfrm>
              <a:off x="2719237" y="439718"/>
              <a:ext cx="370165" cy="215444"/>
            </a:xfrm>
            <a:prstGeom prst="rect">
              <a:avLst/>
            </a:prstGeom>
          </p:spPr>
          <p:txBody>
            <a:bodyPr wrap="square">
              <a:spAutoFit/>
            </a:bodyPr>
            <a:lstStyle/>
            <a:p>
              <a:pPr algn="r"/>
              <a:r>
                <a:rPr lang="en-US" altLang="zh-CN" sz="800" dirty="0">
                  <a:latin typeface="Helvetica" pitchFamily="2" charset="0"/>
                </a:rPr>
                <a:t>0.6</a:t>
              </a:r>
            </a:p>
          </p:txBody>
        </p:sp>
        <p:sp>
          <p:nvSpPr>
            <p:cNvPr id="311" name="Rectangle 310">
              <a:extLst>
                <a:ext uri="{FF2B5EF4-FFF2-40B4-BE49-F238E27FC236}">
                  <a16:creationId xmlns:a16="http://schemas.microsoft.com/office/drawing/2014/main" id="{35831B49-C117-AD98-336F-D471C5DC43E6}"/>
                </a:ext>
              </a:extLst>
            </p:cNvPr>
            <p:cNvSpPr/>
            <p:nvPr/>
          </p:nvSpPr>
          <p:spPr>
            <a:xfrm>
              <a:off x="2719237" y="700492"/>
              <a:ext cx="370165" cy="215444"/>
            </a:xfrm>
            <a:prstGeom prst="rect">
              <a:avLst/>
            </a:prstGeom>
          </p:spPr>
          <p:txBody>
            <a:bodyPr wrap="square">
              <a:spAutoFit/>
            </a:bodyPr>
            <a:lstStyle/>
            <a:p>
              <a:pPr algn="r"/>
              <a:r>
                <a:rPr lang="en-US" altLang="zh-CN" sz="800" dirty="0">
                  <a:latin typeface="Helvetica" pitchFamily="2" charset="0"/>
                </a:rPr>
                <a:t>0.5</a:t>
              </a:r>
            </a:p>
          </p:txBody>
        </p:sp>
        <p:sp>
          <p:nvSpPr>
            <p:cNvPr id="312" name="Rectangle 311">
              <a:extLst>
                <a:ext uri="{FF2B5EF4-FFF2-40B4-BE49-F238E27FC236}">
                  <a16:creationId xmlns:a16="http://schemas.microsoft.com/office/drawing/2014/main" id="{7A80CD92-F44B-6A57-FE0C-46F68AE496AC}"/>
                </a:ext>
              </a:extLst>
            </p:cNvPr>
            <p:cNvSpPr/>
            <p:nvPr/>
          </p:nvSpPr>
          <p:spPr>
            <a:xfrm>
              <a:off x="2719237" y="961266"/>
              <a:ext cx="370165" cy="215444"/>
            </a:xfrm>
            <a:prstGeom prst="rect">
              <a:avLst/>
            </a:prstGeom>
          </p:spPr>
          <p:txBody>
            <a:bodyPr wrap="square">
              <a:spAutoFit/>
            </a:bodyPr>
            <a:lstStyle/>
            <a:p>
              <a:pPr algn="r"/>
              <a:r>
                <a:rPr lang="en-US" altLang="zh-CN" sz="800" dirty="0">
                  <a:latin typeface="Helvetica" pitchFamily="2" charset="0"/>
                </a:rPr>
                <a:t>0.4</a:t>
              </a:r>
            </a:p>
          </p:txBody>
        </p:sp>
        <p:sp>
          <p:nvSpPr>
            <p:cNvPr id="313" name="Rectangle 312">
              <a:extLst>
                <a:ext uri="{FF2B5EF4-FFF2-40B4-BE49-F238E27FC236}">
                  <a16:creationId xmlns:a16="http://schemas.microsoft.com/office/drawing/2014/main" id="{0E134626-FE30-8001-0F07-A1B8BE077D0D}"/>
                </a:ext>
              </a:extLst>
            </p:cNvPr>
            <p:cNvSpPr/>
            <p:nvPr/>
          </p:nvSpPr>
          <p:spPr>
            <a:xfrm>
              <a:off x="2719237" y="1222040"/>
              <a:ext cx="370165" cy="215444"/>
            </a:xfrm>
            <a:prstGeom prst="rect">
              <a:avLst/>
            </a:prstGeom>
          </p:spPr>
          <p:txBody>
            <a:bodyPr wrap="square">
              <a:spAutoFit/>
            </a:bodyPr>
            <a:lstStyle/>
            <a:p>
              <a:pPr algn="r"/>
              <a:r>
                <a:rPr lang="en-US" altLang="zh-CN" sz="800" dirty="0">
                  <a:latin typeface="Helvetica" pitchFamily="2" charset="0"/>
                </a:rPr>
                <a:t>0.3</a:t>
              </a:r>
            </a:p>
          </p:txBody>
        </p:sp>
        <p:sp>
          <p:nvSpPr>
            <p:cNvPr id="314" name="Rectangle 313">
              <a:extLst>
                <a:ext uri="{FF2B5EF4-FFF2-40B4-BE49-F238E27FC236}">
                  <a16:creationId xmlns:a16="http://schemas.microsoft.com/office/drawing/2014/main" id="{7C2098C0-BD06-8A0A-E634-63C08B63EE8C}"/>
                </a:ext>
              </a:extLst>
            </p:cNvPr>
            <p:cNvSpPr/>
            <p:nvPr/>
          </p:nvSpPr>
          <p:spPr>
            <a:xfrm>
              <a:off x="2719237" y="1482814"/>
              <a:ext cx="370165" cy="215444"/>
            </a:xfrm>
            <a:prstGeom prst="rect">
              <a:avLst/>
            </a:prstGeom>
          </p:spPr>
          <p:txBody>
            <a:bodyPr wrap="square">
              <a:spAutoFit/>
            </a:bodyPr>
            <a:lstStyle/>
            <a:p>
              <a:pPr algn="r"/>
              <a:r>
                <a:rPr lang="en-US" altLang="zh-CN" sz="800" dirty="0">
                  <a:latin typeface="Helvetica" pitchFamily="2" charset="0"/>
                </a:rPr>
                <a:t>0.2</a:t>
              </a:r>
            </a:p>
          </p:txBody>
        </p:sp>
        <p:sp>
          <p:nvSpPr>
            <p:cNvPr id="315" name="Rectangle 314">
              <a:extLst>
                <a:ext uri="{FF2B5EF4-FFF2-40B4-BE49-F238E27FC236}">
                  <a16:creationId xmlns:a16="http://schemas.microsoft.com/office/drawing/2014/main" id="{8C14B1CF-97DD-61DE-A30F-A5A6DA915050}"/>
                </a:ext>
              </a:extLst>
            </p:cNvPr>
            <p:cNvSpPr/>
            <p:nvPr/>
          </p:nvSpPr>
          <p:spPr>
            <a:xfrm>
              <a:off x="2719237" y="1743588"/>
              <a:ext cx="370165" cy="215444"/>
            </a:xfrm>
            <a:prstGeom prst="rect">
              <a:avLst/>
            </a:prstGeom>
          </p:spPr>
          <p:txBody>
            <a:bodyPr wrap="square">
              <a:spAutoFit/>
            </a:bodyPr>
            <a:lstStyle/>
            <a:p>
              <a:pPr algn="r"/>
              <a:r>
                <a:rPr lang="en-US" altLang="zh-CN" sz="800" dirty="0">
                  <a:latin typeface="Helvetica" pitchFamily="2" charset="0"/>
                </a:rPr>
                <a:t>0.1</a:t>
              </a:r>
            </a:p>
          </p:txBody>
        </p:sp>
        <p:sp>
          <p:nvSpPr>
            <p:cNvPr id="316" name="Rectangle 315">
              <a:extLst>
                <a:ext uri="{FF2B5EF4-FFF2-40B4-BE49-F238E27FC236}">
                  <a16:creationId xmlns:a16="http://schemas.microsoft.com/office/drawing/2014/main" id="{502A0D44-4FA4-DAAD-1AEE-FDDFC62B2F11}"/>
                </a:ext>
              </a:extLst>
            </p:cNvPr>
            <p:cNvSpPr/>
            <p:nvPr/>
          </p:nvSpPr>
          <p:spPr>
            <a:xfrm>
              <a:off x="2719237" y="2004363"/>
              <a:ext cx="370165" cy="215444"/>
            </a:xfrm>
            <a:prstGeom prst="rect">
              <a:avLst/>
            </a:prstGeom>
          </p:spPr>
          <p:txBody>
            <a:bodyPr wrap="square">
              <a:spAutoFit/>
            </a:bodyPr>
            <a:lstStyle/>
            <a:p>
              <a:pPr algn="r"/>
              <a:r>
                <a:rPr lang="en-US" altLang="zh-CN" sz="800" dirty="0">
                  <a:latin typeface="Helvetica" pitchFamily="2" charset="0"/>
                </a:rPr>
                <a:t>0</a:t>
              </a:r>
            </a:p>
          </p:txBody>
        </p:sp>
        <p:sp>
          <p:nvSpPr>
            <p:cNvPr id="317" name="Rectangle 316">
              <a:extLst>
                <a:ext uri="{FF2B5EF4-FFF2-40B4-BE49-F238E27FC236}">
                  <a16:creationId xmlns:a16="http://schemas.microsoft.com/office/drawing/2014/main" id="{2DBBB73F-0524-E9D6-B5A1-C8DFD96D15C3}"/>
                </a:ext>
              </a:extLst>
            </p:cNvPr>
            <p:cNvSpPr/>
            <p:nvPr/>
          </p:nvSpPr>
          <p:spPr>
            <a:xfrm>
              <a:off x="4966470" y="435760"/>
              <a:ext cx="370165" cy="215444"/>
            </a:xfrm>
            <a:prstGeom prst="rect">
              <a:avLst/>
            </a:prstGeom>
          </p:spPr>
          <p:txBody>
            <a:bodyPr wrap="square">
              <a:spAutoFit/>
            </a:bodyPr>
            <a:lstStyle/>
            <a:p>
              <a:pPr algn="r"/>
              <a:r>
                <a:rPr lang="en-US" altLang="zh-CN" sz="800" dirty="0">
                  <a:latin typeface="Helvetica" pitchFamily="2" charset="0"/>
                </a:rPr>
                <a:t>0.6</a:t>
              </a:r>
            </a:p>
          </p:txBody>
        </p:sp>
        <p:sp>
          <p:nvSpPr>
            <p:cNvPr id="318" name="Rectangle 317">
              <a:extLst>
                <a:ext uri="{FF2B5EF4-FFF2-40B4-BE49-F238E27FC236}">
                  <a16:creationId xmlns:a16="http://schemas.microsoft.com/office/drawing/2014/main" id="{61036AF0-DD0C-5C71-C5B9-FBC031FF6C5B}"/>
                </a:ext>
              </a:extLst>
            </p:cNvPr>
            <p:cNvSpPr/>
            <p:nvPr/>
          </p:nvSpPr>
          <p:spPr>
            <a:xfrm>
              <a:off x="4966470" y="696534"/>
              <a:ext cx="370165" cy="215444"/>
            </a:xfrm>
            <a:prstGeom prst="rect">
              <a:avLst/>
            </a:prstGeom>
          </p:spPr>
          <p:txBody>
            <a:bodyPr wrap="square">
              <a:spAutoFit/>
            </a:bodyPr>
            <a:lstStyle/>
            <a:p>
              <a:pPr algn="r"/>
              <a:r>
                <a:rPr lang="en-US" altLang="zh-CN" sz="800" dirty="0">
                  <a:latin typeface="Helvetica" pitchFamily="2" charset="0"/>
                </a:rPr>
                <a:t>0.5</a:t>
              </a:r>
            </a:p>
          </p:txBody>
        </p:sp>
        <p:sp>
          <p:nvSpPr>
            <p:cNvPr id="319" name="Rectangle 318">
              <a:extLst>
                <a:ext uri="{FF2B5EF4-FFF2-40B4-BE49-F238E27FC236}">
                  <a16:creationId xmlns:a16="http://schemas.microsoft.com/office/drawing/2014/main" id="{FC6C150A-1F48-6313-3057-0BF046F6012E}"/>
                </a:ext>
              </a:extLst>
            </p:cNvPr>
            <p:cNvSpPr/>
            <p:nvPr/>
          </p:nvSpPr>
          <p:spPr>
            <a:xfrm>
              <a:off x="4966470" y="957308"/>
              <a:ext cx="370165" cy="215444"/>
            </a:xfrm>
            <a:prstGeom prst="rect">
              <a:avLst/>
            </a:prstGeom>
          </p:spPr>
          <p:txBody>
            <a:bodyPr wrap="square">
              <a:spAutoFit/>
            </a:bodyPr>
            <a:lstStyle/>
            <a:p>
              <a:pPr algn="r"/>
              <a:r>
                <a:rPr lang="en-US" altLang="zh-CN" sz="800" dirty="0">
                  <a:latin typeface="Helvetica" pitchFamily="2" charset="0"/>
                </a:rPr>
                <a:t>0.4</a:t>
              </a:r>
            </a:p>
          </p:txBody>
        </p:sp>
        <p:sp>
          <p:nvSpPr>
            <p:cNvPr id="320" name="Rectangle 319">
              <a:extLst>
                <a:ext uri="{FF2B5EF4-FFF2-40B4-BE49-F238E27FC236}">
                  <a16:creationId xmlns:a16="http://schemas.microsoft.com/office/drawing/2014/main" id="{34BDC261-5871-3E0C-854E-74516308FC84}"/>
                </a:ext>
              </a:extLst>
            </p:cNvPr>
            <p:cNvSpPr/>
            <p:nvPr/>
          </p:nvSpPr>
          <p:spPr>
            <a:xfrm>
              <a:off x="4966470" y="1218082"/>
              <a:ext cx="370165" cy="215444"/>
            </a:xfrm>
            <a:prstGeom prst="rect">
              <a:avLst/>
            </a:prstGeom>
          </p:spPr>
          <p:txBody>
            <a:bodyPr wrap="square">
              <a:spAutoFit/>
            </a:bodyPr>
            <a:lstStyle/>
            <a:p>
              <a:pPr algn="r"/>
              <a:r>
                <a:rPr lang="en-US" altLang="zh-CN" sz="800" dirty="0">
                  <a:latin typeface="Helvetica" pitchFamily="2" charset="0"/>
                </a:rPr>
                <a:t>0.3</a:t>
              </a:r>
            </a:p>
          </p:txBody>
        </p:sp>
        <p:sp>
          <p:nvSpPr>
            <p:cNvPr id="321" name="Rectangle 320">
              <a:extLst>
                <a:ext uri="{FF2B5EF4-FFF2-40B4-BE49-F238E27FC236}">
                  <a16:creationId xmlns:a16="http://schemas.microsoft.com/office/drawing/2014/main" id="{5C8102AC-28DA-5943-C08E-3277C49CCD6E}"/>
                </a:ext>
              </a:extLst>
            </p:cNvPr>
            <p:cNvSpPr/>
            <p:nvPr/>
          </p:nvSpPr>
          <p:spPr>
            <a:xfrm>
              <a:off x="4966470" y="1478856"/>
              <a:ext cx="370165" cy="215444"/>
            </a:xfrm>
            <a:prstGeom prst="rect">
              <a:avLst/>
            </a:prstGeom>
          </p:spPr>
          <p:txBody>
            <a:bodyPr wrap="square">
              <a:spAutoFit/>
            </a:bodyPr>
            <a:lstStyle/>
            <a:p>
              <a:pPr algn="r"/>
              <a:r>
                <a:rPr lang="en-US" altLang="zh-CN" sz="800" dirty="0">
                  <a:latin typeface="Helvetica" pitchFamily="2" charset="0"/>
                </a:rPr>
                <a:t>0.2</a:t>
              </a:r>
            </a:p>
          </p:txBody>
        </p:sp>
        <p:sp>
          <p:nvSpPr>
            <p:cNvPr id="322" name="Rectangle 321">
              <a:extLst>
                <a:ext uri="{FF2B5EF4-FFF2-40B4-BE49-F238E27FC236}">
                  <a16:creationId xmlns:a16="http://schemas.microsoft.com/office/drawing/2014/main" id="{E7572196-7E7B-A9B3-4206-466D71A9D301}"/>
                </a:ext>
              </a:extLst>
            </p:cNvPr>
            <p:cNvSpPr/>
            <p:nvPr/>
          </p:nvSpPr>
          <p:spPr>
            <a:xfrm>
              <a:off x="4966470" y="1739630"/>
              <a:ext cx="370165" cy="215444"/>
            </a:xfrm>
            <a:prstGeom prst="rect">
              <a:avLst/>
            </a:prstGeom>
          </p:spPr>
          <p:txBody>
            <a:bodyPr wrap="square">
              <a:spAutoFit/>
            </a:bodyPr>
            <a:lstStyle/>
            <a:p>
              <a:pPr algn="r"/>
              <a:r>
                <a:rPr lang="en-US" altLang="zh-CN" sz="800" dirty="0">
                  <a:latin typeface="Helvetica" pitchFamily="2" charset="0"/>
                </a:rPr>
                <a:t>0.1</a:t>
              </a:r>
            </a:p>
          </p:txBody>
        </p:sp>
        <p:sp>
          <p:nvSpPr>
            <p:cNvPr id="323" name="Rectangle 322">
              <a:extLst>
                <a:ext uri="{FF2B5EF4-FFF2-40B4-BE49-F238E27FC236}">
                  <a16:creationId xmlns:a16="http://schemas.microsoft.com/office/drawing/2014/main" id="{01332F41-C07A-0293-5442-60021E3A409B}"/>
                </a:ext>
              </a:extLst>
            </p:cNvPr>
            <p:cNvSpPr/>
            <p:nvPr/>
          </p:nvSpPr>
          <p:spPr>
            <a:xfrm>
              <a:off x="4966470" y="2000405"/>
              <a:ext cx="370165" cy="215444"/>
            </a:xfrm>
            <a:prstGeom prst="rect">
              <a:avLst/>
            </a:prstGeom>
          </p:spPr>
          <p:txBody>
            <a:bodyPr wrap="square">
              <a:spAutoFit/>
            </a:bodyPr>
            <a:lstStyle/>
            <a:p>
              <a:pPr algn="r"/>
              <a:r>
                <a:rPr lang="en-US" altLang="zh-CN" sz="800" dirty="0">
                  <a:latin typeface="Helvetica" pitchFamily="2" charset="0"/>
                </a:rPr>
                <a:t>0</a:t>
              </a:r>
            </a:p>
          </p:txBody>
        </p:sp>
      </p:grpSp>
      <p:sp>
        <p:nvSpPr>
          <p:cNvPr id="324" name="Rectangle 323">
            <a:extLst>
              <a:ext uri="{FF2B5EF4-FFF2-40B4-BE49-F238E27FC236}">
                <a16:creationId xmlns:a16="http://schemas.microsoft.com/office/drawing/2014/main" id="{ECD14107-29BC-B8AF-8BB9-3A400058F1FB}"/>
              </a:ext>
            </a:extLst>
          </p:cNvPr>
          <p:cNvSpPr/>
          <p:nvPr/>
        </p:nvSpPr>
        <p:spPr>
          <a:xfrm>
            <a:off x="205710" y="237469"/>
            <a:ext cx="7920000" cy="107718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959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D68496A-CBA2-3C41-B098-37563CAE94B2}"/>
              </a:ext>
            </a:extLst>
          </p:cNvPr>
          <p:cNvGrpSpPr/>
          <p:nvPr/>
        </p:nvGrpSpPr>
        <p:grpSpPr>
          <a:xfrm>
            <a:off x="271789" y="6726483"/>
            <a:ext cx="6459963" cy="6922853"/>
            <a:chOff x="-6470692" y="8557230"/>
            <a:chExt cx="7006968" cy="7509054"/>
          </a:xfrm>
        </p:grpSpPr>
        <p:pic>
          <p:nvPicPr>
            <p:cNvPr id="8" name="Picture 7">
              <a:extLst>
                <a:ext uri="{FF2B5EF4-FFF2-40B4-BE49-F238E27FC236}">
                  <a16:creationId xmlns:a16="http://schemas.microsoft.com/office/drawing/2014/main" id="{1B4D1ED9-73FF-BC48-B856-D9BD50D2F862}"/>
                </a:ext>
              </a:extLst>
            </p:cNvPr>
            <p:cNvPicPr>
              <a:picLocks noChangeAspect="1"/>
            </p:cNvPicPr>
            <p:nvPr/>
          </p:nvPicPr>
          <p:blipFill>
            <a:blip r:embed="rId3"/>
            <a:stretch>
              <a:fillRect/>
            </a:stretch>
          </p:blipFill>
          <p:spPr>
            <a:xfrm>
              <a:off x="-6470692" y="8651215"/>
              <a:ext cx="4031230" cy="7415069"/>
            </a:xfrm>
            <a:prstGeom prst="rect">
              <a:avLst/>
            </a:prstGeom>
          </p:spPr>
        </p:pic>
        <p:pic>
          <p:nvPicPr>
            <p:cNvPr id="9" name="Picture 8">
              <a:extLst>
                <a:ext uri="{FF2B5EF4-FFF2-40B4-BE49-F238E27FC236}">
                  <a16:creationId xmlns:a16="http://schemas.microsoft.com/office/drawing/2014/main" id="{BFFE0570-FA23-5943-968B-37B221FE5C69}"/>
                </a:ext>
              </a:extLst>
            </p:cNvPr>
            <p:cNvPicPr>
              <a:picLocks noChangeAspect="1"/>
            </p:cNvPicPr>
            <p:nvPr/>
          </p:nvPicPr>
          <p:blipFill rotWithShape="1">
            <a:blip r:embed="rId4"/>
            <a:srcRect l="17923"/>
            <a:stretch/>
          </p:blipFill>
          <p:spPr>
            <a:xfrm>
              <a:off x="-2440268" y="8763964"/>
              <a:ext cx="2976544" cy="7200000"/>
            </a:xfrm>
            <a:prstGeom prst="rect">
              <a:avLst/>
            </a:prstGeom>
          </p:spPr>
        </p:pic>
        <p:sp>
          <p:nvSpPr>
            <p:cNvPr id="191" name="TextBox 190">
              <a:extLst>
                <a:ext uri="{FF2B5EF4-FFF2-40B4-BE49-F238E27FC236}">
                  <a16:creationId xmlns:a16="http://schemas.microsoft.com/office/drawing/2014/main" id="{BD6EA790-8FA6-C44C-8D79-0589B83CB11B}"/>
                </a:ext>
              </a:extLst>
            </p:cNvPr>
            <p:cNvSpPr txBox="1"/>
            <p:nvPr/>
          </p:nvSpPr>
          <p:spPr>
            <a:xfrm>
              <a:off x="-2041000" y="8557230"/>
              <a:ext cx="2018398" cy="233687"/>
            </a:xfrm>
            <a:prstGeom prst="rect">
              <a:avLst/>
            </a:prstGeom>
            <a:noFill/>
          </p:spPr>
          <p:txBody>
            <a:bodyPr wrap="square" rtlCol="0">
              <a:spAutoFit/>
            </a:bodyPr>
            <a:lstStyle/>
            <a:p>
              <a:pPr algn="ctr"/>
              <a:r>
                <a:rPr lang="en-US" altLang="zh-CN" sz="800" dirty="0">
                  <a:latin typeface="Helvetica" pitchFamily="2" charset="0"/>
                </a:rPr>
                <a:t>Total</a:t>
              </a:r>
              <a:r>
                <a:rPr lang="zh-CN" altLang="en-US" sz="800" dirty="0">
                  <a:latin typeface="Helvetica" pitchFamily="2" charset="0"/>
                </a:rPr>
                <a:t> </a:t>
              </a:r>
              <a:r>
                <a:rPr lang="en-US" altLang="zh-CN" sz="800" dirty="0">
                  <a:latin typeface="Helvetica" pitchFamily="2" charset="0"/>
                </a:rPr>
                <a:t>number</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mutations</a:t>
              </a:r>
              <a:endParaRPr lang="en-US" sz="800" dirty="0">
                <a:latin typeface="Helvetica" pitchFamily="2" charset="0"/>
              </a:endParaRPr>
            </a:p>
          </p:txBody>
        </p:sp>
      </p:grpSp>
      <p:grpSp>
        <p:nvGrpSpPr>
          <p:cNvPr id="6" name="Group 5">
            <a:extLst>
              <a:ext uri="{FF2B5EF4-FFF2-40B4-BE49-F238E27FC236}">
                <a16:creationId xmlns:a16="http://schemas.microsoft.com/office/drawing/2014/main" id="{AC80849F-90EC-734A-8368-4D021E7EB449}"/>
              </a:ext>
            </a:extLst>
          </p:cNvPr>
          <p:cNvGrpSpPr/>
          <p:nvPr/>
        </p:nvGrpSpPr>
        <p:grpSpPr>
          <a:xfrm>
            <a:off x="3663147" y="446587"/>
            <a:ext cx="3684624" cy="5164995"/>
            <a:chOff x="6097925" y="614109"/>
            <a:chExt cx="4735830" cy="6638544"/>
          </a:xfrm>
        </p:grpSpPr>
        <p:pic>
          <p:nvPicPr>
            <p:cNvPr id="5" name="Picture 4">
              <a:extLst>
                <a:ext uri="{FF2B5EF4-FFF2-40B4-BE49-F238E27FC236}">
                  <a16:creationId xmlns:a16="http://schemas.microsoft.com/office/drawing/2014/main" id="{2412DE81-889A-CD40-AA08-E9A527C43178}"/>
                </a:ext>
              </a:extLst>
            </p:cNvPr>
            <p:cNvPicPr>
              <a:picLocks noChangeAspect="1"/>
            </p:cNvPicPr>
            <p:nvPr/>
          </p:nvPicPr>
          <p:blipFill>
            <a:blip r:embed="rId5"/>
            <a:stretch>
              <a:fillRect/>
            </a:stretch>
          </p:blipFill>
          <p:spPr>
            <a:xfrm>
              <a:off x="6097925" y="614109"/>
              <a:ext cx="4735830" cy="6638544"/>
            </a:xfrm>
            <a:prstGeom prst="rect">
              <a:avLst/>
            </a:prstGeom>
          </p:spPr>
        </p:pic>
        <p:grpSp>
          <p:nvGrpSpPr>
            <p:cNvPr id="130" name="Group 129">
              <a:extLst>
                <a:ext uri="{FF2B5EF4-FFF2-40B4-BE49-F238E27FC236}">
                  <a16:creationId xmlns:a16="http://schemas.microsoft.com/office/drawing/2014/main" id="{831B6651-ECA3-AC4A-9360-F9BB31D45984}"/>
                </a:ext>
              </a:extLst>
            </p:cNvPr>
            <p:cNvGrpSpPr/>
            <p:nvPr/>
          </p:nvGrpSpPr>
          <p:grpSpPr>
            <a:xfrm>
              <a:off x="6972919" y="1479012"/>
              <a:ext cx="3199668" cy="4414723"/>
              <a:chOff x="1051200" y="1553580"/>
              <a:chExt cx="3199668" cy="4414723"/>
            </a:xfrm>
          </p:grpSpPr>
          <p:sp>
            <p:nvSpPr>
              <p:cNvPr id="132" name="Right Triangle 131">
                <a:extLst>
                  <a:ext uri="{FF2B5EF4-FFF2-40B4-BE49-F238E27FC236}">
                    <a16:creationId xmlns:a16="http://schemas.microsoft.com/office/drawing/2014/main" id="{9A793F2D-C8E1-6A46-9316-40D3C6049590}"/>
                  </a:ext>
                </a:extLst>
              </p:cNvPr>
              <p:cNvSpPr/>
              <p:nvPr/>
            </p:nvSpPr>
            <p:spPr>
              <a:xfrm rot="16200000">
                <a:off x="3234626" y="1708841"/>
                <a:ext cx="129600" cy="136800"/>
              </a:xfrm>
              <a:prstGeom prst="rtTriangle">
                <a:avLst/>
              </a:prstGeom>
              <a:solidFill>
                <a:srgbClr val="68C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ight Triangle 132">
                <a:extLst>
                  <a:ext uri="{FF2B5EF4-FFF2-40B4-BE49-F238E27FC236}">
                    <a16:creationId xmlns:a16="http://schemas.microsoft.com/office/drawing/2014/main" id="{50596610-D826-2A46-B4D0-996509B62548}"/>
                  </a:ext>
                </a:extLst>
              </p:cNvPr>
              <p:cNvSpPr/>
              <p:nvPr/>
            </p:nvSpPr>
            <p:spPr>
              <a:xfrm rot="16200000">
                <a:off x="2185094" y="1551360"/>
                <a:ext cx="129600" cy="136800"/>
              </a:xfrm>
              <a:prstGeom prst="rtTriangle">
                <a:avLst/>
              </a:prstGeom>
              <a:solidFill>
                <a:srgbClr val="FC8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ight Triangle 133">
                <a:extLst>
                  <a:ext uri="{FF2B5EF4-FFF2-40B4-BE49-F238E27FC236}">
                    <a16:creationId xmlns:a16="http://schemas.microsoft.com/office/drawing/2014/main" id="{D9679379-A6E0-2C4A-8CD9-BA966C2C7248}"/>
                  </a:ext>
                </a:extLst>
              </p:cNvPr>
              <p:cNvSpPr/>
              <p:nvPr/>
            </p:nvSpPr>
            <p:spPr>
              <a:xfrm rot="16200000">
                <a:off x="2361468" y="1549980"/>
                <a:ext cx="129600" cy="136800"/>
              </a:xfrm>
              <a:prstGeom prst="rtTriangle">
                <a:avLst/>
              </a:prstGeom>
              <a:solidFill>
                <a:srgbClr val="FC8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Triangle 134">
                <a:extLst>
                  <a:ext uri="{FF2B5EF4-FFF2-40B4-BE49-F238E27FC236}">
                    <a16:creationId xmlns:a16="http://schemas.microsoft.com/office/drawing/2014/main" id="{4B93101B-D7FE-DD45-BAF0-E70B8AC58809}"/>
                  </a:ext>
                </a:extLst>
              </p:cNvPr>
              <p:cNvSpPr/>
              <p:nvPr/>
            </p:nvSpPr>
            <p:spPr>
              <a:xfrm rot="16200000">
                <a:off x="3669135" y="1549980"/>
                <a:ext cx="129600" cy="136800"/>
              </a:xfrm>
              <a:prstGeom prst="rtTriangle">
                <a:avLst/>
              </a:prstGeom>
              <a:solidFill>
                <a:srgbClr val="68C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Triangle 135">
                <a:extLst>
                  <a:ext uri="{FF2B5EF4-FFF2-40B4-BE49-F238E27FC236}">
                    <a16:creationId xmlns:a16="http://schemas.microsoft.com/office/drawing/2014/main" id="{3D866EE5-C956-6344-9A07-07E5053F08BA}"/>
                  </a:ext>
                </a:extLst>
              </p:cNvPr>
              <p:cNvSpPr/>
              <p:nvPr/>
            </p:nvSpPr>
            <p:spPr>
              <a:xfrm rot="16200000">
                <a:off x="1054800" y="2664000"/>
                <a:ext cx="129600" cy="136800"/>
              </a:xfrm>
              <a:prstGeom prst="rtTriangle">
                <a:avLst/>
              </a:prstGeom>
              <a:solidFill>
                <a:srgbClr val="68C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Triangle 136">
                <a:extLst>
                  <a:ext uri="{FF2B5EF4-FFF2-40B4-BE49-F238E27FC236}">
                    <a16:creationId xmlns:a16="http://schemas.microsoft.com/office/drawing/2014/main" id="{4C830258-644C-C743-951B-173B8103E653}"/>
                  </a:ext>
                </a:extLst>
              </p:cNvPr>
              <p:cNvSpPr/>
              <p:nvPr/>
            </p:nvSpPr>
            <p:spPr>
              <a:xfrm rot="16200000">
                <a:off x="4116508" y="5833942"/>
                <a:ext cx="123128" cy="145593"/>
              </a:xfrm>
              <a:prstGeom prst="rtTriangle">
                <a:avLst/>
              </a:prstGeom>
              <a:solidFill>
                <a:srgbClr val="68C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9" name="TextBox 38">
            <a:extLst>
              <a:ext uri="{FF2B5EF4-FFF2-40B4-BE49-F238E27FC236}">
                <a16:creationId xmlns:a16="http://schemas.microsoft.com/office/drawing/2014/main" id="{9240BE69-A8C5-6949-94DD-288C1C848ED6}"/>
              </a:ext>
            </a:extLst>
          </p:cNvPr>
          <p:cNvSpPr txBox="1"/>
          <p:nvPr/>
        </p:nvSpPr>
        <p:spPr>
          <a:xfrm>
            <a:off x="3431860" y="345049"/>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115" name="TextBox 114">
            <a:extLst>
              <a:ext uri="{FF2B5EF4-FFF2-40B4-BE49-F238E27FC236}">
                <a16:creationId xmlns:a16="http://schemas.microsoft.com/office/drawing/2014/main" id="{4C554C86-9DAF-F748-9F88-8777DA159433}"/>
              </a:ext>
            </a:extLst>
          </p:cNvPr>
          <p:cNvSpPr txBox="1"/>
          <p:nvPr/>
        </p:nvSpPr>
        <p:spPr>
          <a:xfrm>
            <a:off x="275253" y="338596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sp>
        <p:nvSpPr>
          <p:cNvPr id="116" name="TextBox 115">
            <a:extLst>
              <a:ext uri="{FF2B5EF4-FFF2-40B4-BE49-F238E27FC236}">
                <a16:creationId xmlns:a16="http://schemas.microsoft.com/office/drawing/2014/main" id="{C4027553-1A27-A94A-BDAB-E55D9304457C}"/>
              </a:ext>
            </a:extLst>
          </p:cNvPr>
          <p:cNvSpPr txBox="1"/>
          <p:nvPr/>
        </p:nvSpPr>
        <p:spPr>
          <a:xfrm>
            <a:off x="9335274" y="15831106"/>
            <a:ext cx="2185214" cy="369332"/>
          </a:xfrm>
          <a:prstGeom prst="rect">
            <a:avLst/>
          </a:prstGeom>
          <a:noFill/>
        </p:spPr>
        <p:txBody>
          <a:bodyPr wrap="none" rtlCol="0">
            <a:spAutoFit/>
          </a:bodyPr>
          <a:lstStyle/>
          <a:p>
            <a:r>
              <a:rPr lang="en-US" b="1" dirty="0">
                <a:latin typeface="Helvetica" pitchFamily="2" charset="0"/>
              </a:rPr>
              <a:t>Extended Figure 1</a:t>
            </a:r>
          </a:p>
        </p:txBody>
      </p:sp>
      <p:sp>
        <p:nvSpPr>
          <p:cNvPr id="66" name="TextBox 65">
            <a:extLst>
              <a:ext uri="{FF2B5EF4-FFF2-40B4-BE49-F238E27FC236}">
                <a16:creationId xmlns:a16="http://schemas.microsoft.com/office/drawing/2014/main" id="{00ECA0DB-43EF-0548-95E2-546521BABA96}"/>
              </a:ext>
            </a:extLst>
          </p:cNvPr>
          <p:cNvSpPr txBox="1"/>
          <p:nvPr/>
        </p:nvSpPr>
        <p:spPr>
          <a:xfrm>
            <a:off x="275251" y="342298"/>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grpSp>
        <p:nvGrpSpPr>
          <p:cNvPr id="26" name="Group 25">
            <a:extLst>
              <a:ext uri="{FF2B5EF4-FFF2-40B4-BE49-F238E27FC236}">
                <a16:creationId xmlns:a16="http://schemas.microsoft.com/office/drawing/2014/main" id="{0D8A986A-8BD6-A147-ABC7-43379B8B6C80}"/>
              </a:ext>
            </a:extLst>
          </p:cNvPr>
          <p:cNvGrpSpPr/>
          <p:nvPr/>
        </p:nvGrpSpPr>
        <p:grpSpPr>
          <a:xfrm>
            <a:off x="3662164" y="5639987"/>
            <a:ext cx="3745765" cy="669762"/>
            <a:chOff x="3398855" y="5924302"/>
            <a:chExt cx="4046275" cy="708442"/>
          </a:xfrm>
        </p:grpSpPr>
        <p:sp>
          <p:nvSpPr>
            <p:cNvPr id="69" name="TextBox 68">
              <a:extLst>
                <a:ext uri="{FF2B5EF4-FFF2-40B4-BE49-F238E27FC236}">
                  <a16:creationId xmlns:a16="http://schemas.microsoft.com/office/drawing/2014/main" id="{767BE29E-1733-3246-8648-D45EEB4FB65B}"/>
                </a:ext>
              </a:extLst>
            </p:cNvPr>
            <p:cNvSpPr txBox="1"/>
            <p:nvPr/>
          </p:nvSpPr>
          <p:spPr>
            <a:xfrm>
              <a:off x="3398855" y="5924302"/>
              <a:ext cx="578872" cy="215444"/>
            </a:xfrm>
            <a:prstGeom prst="rect">
              <a:avLst/>
            </a:prstGeom>
            <a:noFill/>
          </p:spPr>
          <p:txBody>
            <a:bodyPr wrap="square" rtlCol="0">
              <a:spAutoFit/>
            </a:bodyPr>
            <a:lstStyle/>
            <a:p>
              <a:r>
                <a:rPr lang="en-US" altLang="zh-CN" sz="800" dirty="0">
                  <a:latin typeface="Helvetica" pitchFamily="2" charset="0"/>
                </a:rPr>
                <a:t>Grade</a:t>
              </a:r>
              <a:endParaRPr lang="en-US" sz="800" dirty="0">
                <a:latin typeface="Helvetica" pitchFamily="2" charset="0"/>
              </a:endParaRPr>
            </a:p>
          </p:txBody>
        </p:sp>
        <p:sp>
          <p:nvSpPr>
            <p:cNvPr id="70" name="Rectangle 69">
              <a:extLst>
                <a:ext uri="{FF2B5EF4-FFF2-40B4-BE49-F238E27FC236}">
                  <a16:creationId xmlns:a16="http://schemas.microsoft.com/office/drawing/2014/main" id="{EAF3C49B-869F-8F4D-B35E-1D4476046C2E}"/>
                </a:ext>
              </a:extLst>
            </p:cNvPr>
            <p:cNvSpPr/>
            <p:nvPr/>
          </p:nvSpPr>
          <p:spPr>
            <a:xfrm>
              <a:off x="3517619" y="6127941"/>
              <a:ext cx="108000" cy="108000"/>
            </a:xfrm>
            <a:prstGeom prst="rect">
              <a:avLst/>
            </a:prstGeom>
            <a:solidFill>
              <a:srgbClr val="05BA3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1" name="Rectangle 70">
              <a:extLst>
                <a:ext uri="{FF2B5EF4-FFF2-40B4-BE49-F238E27FC236}">
                  <a16:creationId xmlns:a16="http://schemas.microsoft.com/office/drawing/2014/main" id="{0039C3D3-0C14-A045-93D0-39DFCDEC88EA}"/>
                </a:ext>
              </a:extLst>
            </p:cNvPr>
            <p:cNvSpPr/>
            <p:nvPr/>
          </p:nvSpPr>
          <p:spPr>
            <a:xfrm>
              <a:off x="3517619" y="6297352"/>
              <a:ext cx="108000" cy="108000"/>
            </a:xfrm>
            <a:prstGeom prst="rect">
              <a:avLst/>
            </a:prstGeom>
            <a:solidFill>
              <a:srgbClr val="F87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72" name="Rectangle 71">
              <a:extLst>
                <a:ext uri="{FF2B5EF4-FFF2-40B4-BE49-F238E27FC236}">
                  <a16:creationId xmlns:a16="http://schemas.microsoft.com/office/drawing/2014/main" id="{8212A266-4FA0-C942-92A5-8A34A8BBBCA7}"/>
                </a:ext>
              </a:extLst>
            </p:cNvPr>
            <p:cNvSpPr/>
            <p:nvPr/>
          </p:nvSpPr>
          <p:spPr>
            <a:xfrm>
              <a:off x="3590556" y="6080327"/>
              <a:ext cx="304892" cy="215444"/>
            </a:xfrm>
            <a:prstGeom prst="rect">
              <a:avLst/>
            </a:prstGeom>
          </p:spPr>
          <p:txBody>
            <a:bodyPr wrap="none">
              <a:spAutoFit/>
            </a:bodyPr>
            <a:lstStyle/>
            <a:p>
              <a:r>
                <a:rPr lang="en-US" altLang="zh-CN" sz="800" dirty="0">
                  <a:latin typeface="Helvetica" pitchFamily="2" charset="0"/>
                  <a:cs typeface="Arial" panose="020B0604020202020204" pitchFamily="34" charset="0"/>
                </a:rPr>
                <a:t>FL</a:t>
              </a:r>
              <a:endParaRPr lang="en-US" sz="800" dirty="0">
                <a:latin typeface="Helvetica" pitchFamily="2" charset="0"/>
                <a:cs typeface="Arial" panose="020B0604020202020204" pitchFamily="34" charset="0"/>
              </a:endParaRPr>
            </a:p>
          </p:txBody>
        </p:sp>
        <p:sp>
          <p:nvSpPr>
            <p:cNvPr id="73" name="Rectangle 72">
              <a:extLst>
                <a:ext uri="{FF2B5EF4-FFF2-40B4-BE49-F238E27FC236}">
                  <a16:creationId xmlns:a16="http://schemas.microsoft.com/office/drawing/2014/main" id="{609C99BD-F912-014C-8134-B85C3CAE1A43}"/>
                </a:ext>
              </a:extLst>
            </p:cNvPr>
            <p:cNvSpPr/>
            <p:nvPr/>
          </p:nvSpPr>
          <p:spPr>
            <a:xfrm>
              <a:off x="3591402" y="6247879"/>
              <a:ext cx="38985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DHL</a:t>
              </a:r>
              <a:endParaRPr lang="en-US" sz="800" dirty="0">
                <a:latin typeface="Helvetica" pitchFamily="2" charset="0"/>
                <a:cs typeface="Arial" panose="020B0604020202020204" pitchFamily="34" charset="0"/>
              </a:endParaRPr>
            </a:p>
          </p:txBody>
        </p:sp>
        <p:sp>
          <p:nvSpPr>
            <p:cNvPr id="74" name="TextBox 73">
              <a:extLst>
                <a:ext uri="{FF2B5EF4-FFF2-40B4-BE49-F238E27FC236}">
                  <a16:creationId xmlns:a16="http://schemas.microsoft.com/office/drawing/2014/main" id="{5683D281-CC09-FD42-AE00-21BCD34554F3}"/>
                </a:ext>
              </a:extLst>
            </p:cNvPr>
            <p:cNvSpPr txBox="1"/>
            <p:nvPr/>
          </p:nvSpPr>
          <p:spPr>
            <a:xfrm>
              <a:off x="3889420" y="5924302"/>
              <a:ext cx="618024" cy="215444"/>
            </a:xfrm>
            <a:prstGeom prst="rect">
              <a:avLst/>
            </a:prstGeom>
            <a:noFill/>
          </p:spPr>
          <p:txBody>
            <a:bodyPr wrap="square" rtlCol="0">
              <a:spAutoFit/>
            </a:bodyPr>
            <a:lstStyle/>
            <a:p>
              <a:r>
                <a:rPr lang="en-US" altLang="zh-CN" sz="800" dirty="0">
                  <a:latin typeface="Helvetica" pitchFamily="2" charset="0"/>
                </a:rPr>
                <a:t>Gender</a:t>
              </a:r>
              <a:endParaRPr lang="en-US" sz="800" dirty="0">
                <a:latin typeface="Helvetica" pitchFamily="2" charset="0"/>
              </a:endParaRPr>
            </a:p>
          </p:txBody>
        </p:sp>
        <p:sp>
          <p:nvSpPr>
            <p:cNvPr id="75" name="Rectangle 74">
              <a:extLst>
                <a:ext uri="{FF2B5EF4-FFF2-40B4-BE49-F238E27FC236}">
                  <a16:creationId xmlns:a16="http://schemas.microsoft.com/office/drawing/2014/main" id="{D54B924E-F279-EC4F-8BD7-FA6058D9E337}"/>
                </a:ext>
              </a:extLst>
            </p:cNvPr>
            <p:cNvSpPr/>
            <p:nvPr/>
          </p:nvSpPr>
          <p:spPr>
            <a:xfrm>
              <a:off x="4016519" y="6127941"/>
              <a:ext cx="108000" cy="108000"/>
            </a:xfrm>
            <a:prstGeom prst="rect">
              <a:avLst/>
            </a:prstGeom>
            <a:solidFill>
              <a:srgbClr val="B2CD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6" name="Rectangle 75">
              <a:extLst>
                <a:ext uri="{FF2B5EF4-FFF2-40B4-BE49-F238E27FC236}">
                  <a16:creationId xmlns:a16="http://schemas.microsoft.com/office/drawing/2014/main" id="{BE1C59C6-9C9C-B747-9F13-1CDF4199E928}"/>
                </a:ext>
              </a:extLst>
            </p:cNvPr>
            <p:cNvSpPr/>
            <p:nvPr/>
          </p:nvSpPr>
          <p:spPr>
            <a:xfrm>
              <a:off x="4016519" y="6297352"/>
              <a:ext cx="108000" cy="108000"/>
            </a:xfrm>
            <a:prstGeom prst="rect">
              <a:avLst/>
            </a:prstGeom>
            <a:solidFill>
              <a:srgbClr val="FBCDE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77" name="Rectangle 76">
              <a:extLst>
                <a:ext uri="{FF2B5EF4-FFF2-40B4-BE49-F238E27FC236}">
                  <a16:creationId xmlns:a16="http://schemas.microsoft.com/office/drawing/2014/main" id="{52983483-5D08-EF49-8F91-D27FBC2B5808}"/>
                </a:ext>
              </a:extLst>
            </p:cNvPr>
            <p:cNvSpPr/>
            <p:nvPr/>
          </p:nvSpPr>
          <p:spPr>
            <a:xfrm>
              <a:off x="4094452" y="6080327"/>
              <a:ext cx="407484" cy="215444"/>
            </a:xfrm>
            <a:prstGeom prst="rect">
              <a:avLst/>
            </a:prstGeom>
          </p:spPr>
          <p:txBody>
            <a:bodyPr wrap="none">
              <a:spAutoFit/>
            </a:bodyPr>
            <a:lstStyle/>
            <a:p>
              <a:r>
                <a:rPr lang="en-US" altLang="zh-CN" sz="800" dirty="0">
                  <a:latin typeface="Helvetica" pitchFamily="2" charset="0"/>
                  <a:cs typeface="Arial" panose="020B0604020202020204" pitchFamily="34" charset="0"/>
                </a:rPr>
                <a:t>Male</a:t>
              </a:r>
              <a:endParaRPr lang="en-US" sz="800" dirty="0">
                <a:latin typeface="Helvetica" pitchFamily="2" charset="0"/>
                <a:cs typeface="Arial" panose="020B0604020202020204" pitchFamily="34" charset="0"/>
              </a:endParaRPr>
            </a:p>
          </p:txBody>
        </p:sp>
        <p:sp>
          <p:nvSpPr>
            <p:cNvPr id="78" name="Rectangle 77">
              <a:extLst>
                <a:ext uri="{FF2B5EF4-FFF2-40B4-BE49-F238E27FC236}">
                  <a16:creationId xmlns:a16="http://schemas.microsoft.com/office/drawing/2014/main" id="{2933CDA9-D85E-1649-9A5D-F922F4F7004E}"/>
                </a:ext>
              </a:extLst>
            </p:cNvPr>
            <p:cNvSpPr/>
            <p:nvPr/>
          </p:nvSpPr>
          <p:spPr>
            <a:xfrm>
              <a:off x="4088944" y="6247879"/>
              <a:ext cx="527709" cy="215444"/>
            </a:xfrm>
            <a:prstGeom prst="rect">
              <a:avLst/>
            </a:prstGeom>
          </p:spPr>
          <p:txBody>
            <a:bodyPr wrap="none">
              <a:spAutoFit/>
            </a:bodyPr>
            <a:lstStyle/>
            <a:p>
              <a:r>
                <a:rPr lang="en-US" altLang="zh-CN" sz="800" dirty="0">
                  <a:latin typeface="Helvetica" pitchFamily="2" charset="0"/>
                  <a:cs typeface="Arial" panose="020B0604020202020204" pitchFamily="34" charset="0"/>
                </a:rPr>
                <a:t>Female</a:t>
              </a:r>
              <a:endParaRPr lang="en-US" sz="800" dirty="0">
                <a:latin typeface="Helvetica" pitchFamily="2" charset="0"/>
                <a:cs typeface="Arial" panose="020B0604020202020204" pitchFamily="34" charset="0"/>
              </a:endParaRPr>
            </a:p>
          </p:txBody>
        </p:sp>
        <p:sp>
          <p:nvSpPr>
            <p:cNvPr id="79" name="TextBox 78">
              <a:extLst>
                <a:ext uri="{FF2B5EF4-FFF2-40B4-BE49-F238E27FC236}">
                  <a16:creationId xmlns:a16="http://schemas.microsoft.com/office/drawing/2014/main" id="{2B1E0457-FB5A-AD4C-971D-59C72A02FF49}"/>
                </a:ext>
              </a:extLst>
            </p:cNvPr>
            <p:cNvSpPr txBox="1"/>
            <p:nvPr/>
          </p:nvSpPr>
          <p:spPr>
            <a:xfrm>
              <a:off x="4543507" y="5924302"/>
              <a:ext cx="1048005" cy="215444"/>
            </a:xfrm>
            <a:prstGeom prst="rect">
              <a:avLst/>
            </a:prstGeom>
            <a:noFill/>
          </p:spPr>
          <p:txBody>
            <a:bodyPr wrap="square" rtlCol="0">
              <a:spAutoFit/>
            </a:bodyPr>
            <a:lstStyle/>
            <a:p>
              <a:r>
                <a:rPr lang="en-US" altLang="zh-CN" sz="800" dirty="0">
                  <a:latin typeface="Helvetica" pitchFamily="2" charset="0"/>
                </a:rPr>
                <a:t>Mutation</a:t>
              </a:r>
              <a:endParaRPr lang="en-US" sz="800" dirty="0">
                <a:latin typeface="Helvetica" pitchFamily="2" charset="0"/>
              </a:endParaRPr>
            </a:p>
          </p:txBody>
        </p:sp>
        <p:sp>
          <p:nvSpPr>
            <p:cNvPr id="80" name="Rectangle 79">
              <a:extLst>
                <a:ext uri="{FF2B5EF4-FFF2-40B4-BE49-F238E27FC236}">
                  <a16:creationId xmlns:a16="http://schemas.microsoft.com/office/drawing/2014/main" id="{12EB00EC-84D8-4D41-A8D6-788CC85FF373}"/>
                </a:ext>
              </a:extLst>
            </p:cNvPr>
            <p:cNvSpPr/>
            <p:nvPr/>
          </p:nvSpPr>
          <p:spPr>
            <a:xfrm>
              <a:off x="4664267" y="6127941"/>
              <a:ext cx="108000" cy="108000"/>
            </a:xfrm>
            <a:prstGeom prst="rect">
              <a:avLst/>
            </a:prstGeom>
            <a:solidFill>
              <a:srgbClr val="67C2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1" name="Rectangle 80">
              <a:extLst>
                <a:ext uri="{FF2B5EF4-FFF2-40B4-BE49-F238E27FC236}">
                  <a16:creationId xmlns:a16="http://schemas.microsoft.com/office/drawing/2014/main" id="{1ADCE704-5A77-AA4A-AED7-9F4262C87ED7}"/>
                </a:ext>
              </a:extLst>
            </p:cNvPr>
            <p:cNvSpPr/>
            <p:nvPr/>
          </p:nvSpPr>
          <p:spPr>
            <a:xfrm>
              <a:off x="4664267" y="6297352"/>
              <a:ext cx="108000" cy="108000"/>
            </a:xfrm>
            <a:prstGeom prst="rect">
              <a:avLst/>
            </a:prstGeom>
            <a:solidFill>
              <a:srgbClr val="A8D75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2" name="Rectangle 81">
              <a:extLst>
                <a:ext uri="{FF2B5EF4-FFF2-40B4-BE49-F238E27FC236}">
                  <a16:creationId xmlns:a16="http://schemas.microsoft.com/office/drawing/2014/main" id="{983FC5D5-E65D-0B4D-86FC-6764FF9910F9}"/>
                </a:ext>
              </a:extLst>
            </p:cNvPr>
            <p:cNvSpPr/>
            <p:nvPr/>
          </p:nvSpPr>
          <p:spPr>
            <a:xfrm>
              <a:off x="4747760" y="6080327"/>
              <a:ext cx="61908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Missense</a:t>
              </a:r>
              <a:endParaRPr lang="en-US" sz="800" dirty="0">
                <a:latin typeface="Helvetica" pitchFamily="2" charset="0"/>
                <a:cs typeface="Arial" panose="020B0604020202020204" pitchFamily="34" charset="0"/>
              </a:endParaRPr>
            </a:p>
          </p:txBody>
        </p:sp>
        <p:sp>
          <p:nvSpPr>
            <p:cNvPr id="83" name="Rectangle 82">
              <a:extLst>
                <a:ext uri="{FF2B5EF4-FFF2-40B4-BE49-F238E27FC236}">
                  <a16:creationId xmlns:a16="http://schemas.microsoft.com/office/drawing/2014/main" id="{7390A74C-AEC9-454D-8854-82AAF76CD8FD}"/>
                </a:ext>
              </a:extLst>
            </p:cNvPr>
            <p:cNvSpPr/>
            <p:nvPr/>
          </p:nvSpPr>
          <p:spPr>
            <a:xfrm>
              <a:off x="4747760" y="6247879"/>
              <a:ext cx="809837" cy="215444"/>
            </a:xfrm>
            <a:prstGeom prst="rect">
              <a:avLst/>
            </a:prstGeom>
          </p:spPr>
          <p:txBody>
            <a:bodyPr wrap="none">
              <a:spAutoFit/>
            </a:bodyPr>
            <a:lstStyle/>
            <a:p>
              <a:r>
                <a:rPr lang="en-US" altLang="zh-CN" sz="800" dirty="0">
                  <a:latin typeface="Helvetica" pitchFamily="2" charset="0"/>
                  <a:cs typeface="Arial" panose="020B0604020202020204" pitchFamily="34" charset="0"/>
                </a:rPr>
                <a:t>In</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frame</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indel</a:t>
              </a:r>
              <a:endParaRPr lang="en-US" sz="800" dirty="0">
                <a:latin typeface="Helvetica" pitchFamily="2" charset="0"/>
                <a:cs typeface="Arial" panose="020B0604020202020204" pitchFamily="34" charset="0"/>
              </a:endParaRPr>
            </a:p>
          </p:txBody>
        </p:sp>
        <p:sp>
          <p:nvSpPr>
            <p:cNvPr id="84" name="Rectangle 83">
              <a:extLst>
                <a:ext uri="{FF2B5EF4-FFF2-40B4-BE49-F238E27FC236}">
                  <a16:creationId xmlns:a16="http://schemas.microsoft.com/office/drawing/2014/main" id="{F33B0900-F3B2-9C4F-B593-4EF3AFEF584F}"/>
                </a:ext>
              </a:extLst>
            </p:cNvPr>
            <p:cNvSpPr/>
            <p:nvPr/>
          </p:nvSpPr>
          <p:spPr>
            <a:xfrm>
              <a:off x="4664267" y="6463241"/>
              <a:ext cx="108000" cy="108000"/>
            </a:xfrm>
            <a:prstGeom prst="rect">
              <a:avLst/>
            </a:prstGeom>
            <a:solidFill>
              <a:srgbClr val="619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5" name="Rectangle 84">
              <a:extLst>
                <a:ext uri="{FF2B5EF4-FFF2-40B4-BE49-F238E27FC236}">
                  <a16:creationId xmlns:a16="http://schemas.microsoft.com/office/drawing/2014/main" id="{E3CF8EC6-1B06-6840-B7F6-BC57643BF694}"/>
                </a:ext>
              </a:extLst>
            </p:cNvPr>
            <p:cNvSpPr/>
            <p:nvPr/>
          </p:nvSpPr>
          <p:spPr>
            <a:xfrm>
              <a:off x="5578248" y="6127941"/>
              <a:ext cx="108000" cy="108000"/>
            </a:xfrm>
            <a:prstGeom prst="rect">
              <a:avLst/>
            </a:prstGeom>
            <a:solidFill>
              <a:srgbClr val="FC8D6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6" name="Rectangle 85">
              <a:extLst>
                <a:ext uri="{FF2B5EF4-FFF2-40B4-BE49-F238E27FC236}">
                  <a16:creationId xmlns:a16="http://schemas.microsoft.com/office/drawing/2014/main" id="{27685427-FD45-9241-AA70-A545616B1F5E}"/>
                </a:ext>
              </a:extLst>
            </p:cNvPr>
            <p:cNvSpPr/>
            <p:nvPr/>
          </p:nvSpPr>
          <p:spPr>
            <a:xfrm>
              <a:off x="4743922" y="6417300"/>
              <a:ext cx="654346" cy="215444"/>
            </a:xfrm>
            <a:prstGeom prst="rect">
              <a:avLst/>
            </a:prstGeom>
          </p:spPr>
          <p:txBody>
            <a:bodyPr wrap="none">
              <a:spAutoFit/>
            </a:bodyPr>
            <a:lstStyle/>
            <a:p>
              <a:r>
                <a:rPr lang="en-US" altLang="zh-CN" sz="800" dirty="0">
                  <a:latin typeface="Helvetica" pitchFamily="2" charset="0"/>
                  <a:cs typeface="Arial" panose="020B0604020202020204" pitchFamily="34" charset="0"/>
                </a:rPr>
                <a:t>Splice</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site</a:t>
              </a:r>
              <a:endParaRPr lang="en-US" sz="800" dirty="0">
                <a:latin typeface="Helvetica" pitchFamily="2" charset="0"/>
                <a:cs typeface="Arial" panose="020B0604020202020204" pitchFamily="34" charset="0"/>
              </a:endParaRPr>
            </a:p>
          </p:txBody>
        </p:sp>
        <p:sp>
          <p:nvSpPr>
            <p:cNvPr id="87" name="Rectangle 86">
              <a:extLst>
                <a:ext uri="{FF2B5EF4-FFF2-40B4-BE49-F238E27FC236}">
                  <a16:creationId xmlns:a16="http://schemas.microsoft.com/office/drawing/2014/main" id="{78A08303-B470-8845-A864-7BAFB809B5F3}"/>
                </a:ext>
              </a:extLst>
            </p:cNvPr>
            <p:cNvSpPr/>
            <p:nvPr/>
          </p:nvSpPr>
          <p:spPr>
            <a:xfrm>
              <a:off x="5661407" y="6080327"/>
              <a:ext cx="69923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Frame</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shift</a:t>
              </a:r>
              <a:endParaRPr lang="en-US" sz="800" dirty="0">
                <a:latin typeface="Helvetica" pitchFamily="2" charset="0"/>
                <a:cs typeface="Arial" panose="020B0604020202020204" pitchFamily="34" charset="0"/>
              </a:endParaRPr>
            </a:p>
          </p:txBody>
        </p:sp>
        <p:sp>
          <p:nvSpPr>
            <p:cNvPr id="117" name="Rectangle 116">
              <a:extLst>
                <a:ext uri="{FF2B5EF4-FFF2-40B4-BE49-F238E27FC236}">
                  <a16:creationId xmlns:a16="http://schemas.microsoft.com/office/drawing/2014/main" id="{FB9B91AC-E06C-2E43-B20B-1EDB7440EA3E}"/>
                </a:ext>
              </a:extLst>
            </p:cNvPr>
            <p:cNvSpPr/>
            <p:nvPr/>
          </p:nvSpPr>
          <p:spPr>
            <a:xfrm>
              <a:off x="5578248" y="6297352"/>
              <a:ext cx="108000" cy="108000"/>
            </a:xfrm>
            <a:prstGeom prst="rect">
              <a:avLst/>
            </a:prstGeom>
            <a:solidFill>
              <a:srgbClr val="E065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8" name="Rectangle 117">
              <a:extLst>
                <a:ext uri="{FF2B5EF4-FFF2-40B4-BE49-F238E27FC236}">
                  <a16:creationId xmlns:a16="http://schemas.microsoft.com/office/drawing/2014/main" id="{4D4F48D2-B0AA-6C43-9E31-791C83346F61}"/>
                </a:ext>
              </a:extLst>
            </p:cNvPr>
            <p:cNvSpPr/>
            <p:nvPr/>
          </p:nvSpPr>
          <p:spPr>
            <a:xfrm>
              <a:off x="5662509" y="6247879"/>
              <a:ext cx="737702" cy="215444"/>
            </a:xfrm>
            <a:prstGeom prst="rect">
              <a:avLst/>
            </a:prstGeom>
          </p:spPr>
          <p:txBody>
            <a:bodyPr wrap="none">
              <a:spAutoFit/>
            </a:bodyPr>
            <a:lstStyle/>
            <a:p>
              <a:r>
                <a:rPr lang="en-US" altLang="zh-CN" sz="800" dirty="0">
                  <a:latin typeface="Helvetica" pitchFamily="2" charset="0"/>
                  <a:cs typeface="Arial" panose="020B0604020202020204" pitchFamily="34" charset="0"/>
                </a:rPr>
                <a:t>Stop</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gained</a:t>
              </a:r>
              <a:endParaRPr lang="en-US" sz="800" dirty="0">
                <a:latin typeface="Helvetica" pitchFamily="2" charset="0"/>
                <a:cs typeface="Arial" panose="020B0604020202020204" pitchFamily="34" charset="0"/>
              </a:endParaRPr>
            </a:p>
          </p:txBody>
        </p:sp>
        <p:sp>
          <p:nvSpPr>
            <p:cNvPr id="119" name="Rectangle 118">
              <a:extLst>
                <a:ext uri="{FF2B5EF4-FFF2-40B4-BE49-F238E27FC236}">
                  <a16:creationId xmlns:a16="http://schemas.microsoft.com/office/drawing/2014/main" id="{CA7F0E74-33B5-A042-B2F5-B02D50363975}"/>
                </a:ext>
              </a:extLst>
            </p:cNvPr>
            <p:cNvSpPr/>
            <p:nvPr/>
          </p:nvSpPr>
          <p:spPr>
            <a:xfrm>
              <a:off x="5578248" y="6463241"/>
              <a:ext cx="108000" cy="108000"/>
            </a:xfrm>
            <a:prstGeom prst="rect">
              <a:avLst/>
            </a:prstGeom>
            <a:solidFill>
              <a:srgbClr val="762A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20" name="Rectangle 119">
              <a:extLst>
                <a:ext uri="{FF2B5EF4-FFF2-40B4-BE49-F238E27FC236}">
                  <a16:creationId xmlns:a16="http://schemas.microsoft.com/office/drawing/2014/main" id="{46A86735-872F-0649-A151-2E50A5AE6D7A}"/>
                </a:ext>
              </a:extLst>
            </p:cNvPr>
            <p:cNvSpPr/>
            <p:nvPr/>
          </p:nvSpPr>
          <p:spPr>
            <a:xfrm>
              <a:off x="5667248" y="6417300"/>
              <a:ext cx="59183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Start</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lost</a:t>
              </a:r>
              <a:endParaRPr lang="en-US" sz="800" dirty="0">
                <a:latin typeface="Helvetica" pitchFamily="2" charset="0"/>
                <a:cs typeface="Arial" panose="020B0604020202020204" pitchFamily="34" charset="0"/>
              </a:endParaRPr>
            </a:p>
          </p:txBody>
        </p:sp>
        <p:sp>
          <p:nvSpPr>
            <p:cNvPr id="121" name="Rectangle 120">
              <a:extLst>
                <a:ext uri="{FF2B5EF4-FFF2-40B4-BE49-F238E27FC236}">
                  <a16:creationId xmlns:a16="http://schemas.microsoft.com/office/drawing/2014/main" id="{D071256D-1E52-4D45-A202-5C02963B6282}"/>
                </a:ext>
              </a:extLst>
            </p:cNvPr>
            <p:cNvSpPr/>
            <p:nvPr/>
          </p:nvSpPr>
          <p:spPr>
            <a:xfrm>
              <a:off x="6459531" y="6127941"/>
              <a:ext cx="108000" cy="108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22" name="Rectangle 121">
              <a:extLst>
                <a:ext uri="{FF2B5EF4-FFF2-40B4-BE49-F238E27FC236}">
                  <a16:creationId xmlns:a16="http://schemas.microsoft.com/office/drawing/2014/main" id="{5AFD754C-00C2-454A-8162-7FC20BB70638}"/>
                </a:ext>
              </a:extLst>
            </p:cNvPr>
            <p:cNvSpPr/>
            <p:nvPr/>
          </p:nvSpPr>
          <p:spPr>
            <a:xfrm>
              <a:off x="6543921" y="6080327"/>
              <a:ext cx="901209" cy="215444"/>
            </a:xfrm>
            <a:prstGeom prst="rect">
              <a:avLst/>
            </a:prstGeom>
          </p:spPr>
          <p:txBody>
            <a:bodyPr wrap="none">
              <a:spAutoFit/>
            </a:bodyPr>
            <a:lstStyle/>
            <a:p>
              <a:r>
                <a:rPr lang="en-US" altLang="zh-CN" sz="800" dirty="0">
                  <a:latin typeface="Helvetica" pitchFamily="2" charset="0"/>
                  <a:cs typeface="Arial" panose="020B0604020202020204" pitchFamily="34" charset="0"/>
                </a:rPr>
                <a:t>Rearrangement</a:t>
              </a:r>
              <a:endParaRPr lang="en-US" sz="800" dirty="0">
                <a:latin typeface="Helvetica" pitchFamily="2" charset="0"/>
                <a:cs typeface="Arial" panose="020B0604020202020204" pitchFamily="34" charset="0"/>
              </a:endParaRPr>
            </a:p>
          </p:txBody>
        </p:sp>
        <p:sp>
          <p:nvSpPr>
            <p:cNvPr id="123" name="Rectangle 122">
              <a:extLst>
                <a:ext uri="{FF2B5EF4-FFF2-40B4-BE49-F238E27FC236}">
                  <a16:creationId xmlns:a16="http://schemas.microsoft.com/office/drawing/2014/main" id="{2F8084FC-586B-6440-801A-0D9ED4851D27}"/>
                </a:ext>
              </a:extLst>
            </p:cNvPr>
            <p:cNvSpPr/>
            <p:nvPr/>
          </p:nvSpPr>
          <p:spPr>
            <a:xfrm>
              <a:off x="6459531" y="6297352"/>
              <a:ext cx="108000" cy="108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24" name="Rectangle 123">
              <a:extLst>
                <a:ext uri="{FF2B5EF4-FFF2-40B4-BE49-F238E27FC236}">
                  <a16:creationId xmlns:a16="http://schemas.microsoft.com/office/drawing/2014/main" id="{AE9F78D6-3D3E-064B-BAB8-321C6E08EB87}"/>
                </a:ext>
              </a:extLst>
            </p:cNvPr>
            <p:cNvSpPr/>
            <p:nvPr/>
          </p:nvSpPr>
          <p:spPr>
            <a:xfrm>
              <a:off x="6540984" y="6247879"/>
              <a:ext cx="768159" cy="215444"/>
            </a:xfrm>
            <a:prstGeom prst="rect">
              <a:avLst/>
            </a:prstGeom>
          </p:spPr>
          <p:txBody>
            <a:bodyPr wrap="none">
              <a:spAutoFit/>
            </a:bodyPr>
            <a:lstStyle/>
            <a:p>
              <a:r>
                <a:rPr lang="en-US" altLang="zh-CN" sz="800" dirty="0">
                  <a:latin typeface="Helvetica" pitchFamily="2" charset="0"/>
                  <a:cs typeface="Arial" panose="020B0604020202020204" pitchFamily="34" charset="0"/>
                </a:rPr>
                <a:t>Amplification</a:t>
              </a:r>
              <a:endParaRPr lang="en-US" sz="800" dirty="0">
                <a:latin typeface="Helvetica" pitchFamily="2" charset="0"/>
                <a:cs typeface="Arial" panose="020B0604020202020204" pitchFamily="34" charset="0"/>
              </a:endParaRPr>
            </a:p>
          </p:txBody>
        </p:sp>
        <p:sp>
          <p:nvSpPr>
            <p:cNvPr id="125" name="Rectangle 124">
              <a:extLst>
                <a:ext uri="{FF2B5EF4-FFF2-40B4-BE49-F238E27FC236}">
                  <a16:creationId xmlns:a16="http://schemas.microsoft.com/office/drawing/2014/main" id="{6219E26C-7088-FB42-9948-9B946D1AAA75}"/>
                </a:ext>
              </a:extLst>
            </p:cNvPr>
            <p:cNvSpPr/>
            <p:nvPr/>
          </p:nvSpPr>
          <p:spPr>
            <a:xfrm>
              <a:off x="6459531" y="6463241"/>
              <a:ext cx="108000" cy="108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26" name="Rectangle 125">
              <a:extLst>
                <a:ext uri="{FF2B5EF4-FFF2-40B4-BE49-F238E27FC236}">
                  <a16:creationId xmlns:a16="http://schemas.microsoft.com/office/drawing/2014/main" id="{A155CA88-4ED3-784B-8BAD-01F77779E884}"/>
                </a:ext>
              </a:extLst>
            </p:cNvPr>
            <p:cNvSpPr/>
            <p:nvPr/>
          </p:nvSpPr>
          <p:spPr>
            <a:xfrm>
              <a:off x="6543371" y="6417300"/>
              <a:ext cx="562975" cy="215444"/>
            </a:xfrm>
            <a:prstGeom prst="rect">
              <a:avLst/>
            </a:prstGeom>
          </p:spPr>
          <p:txBody>
            <a:bodyPr wrap="none">
              <a:spAutoFit/>
            </a:bodyPr>
            <a:lstStyle/>
            <a:p>
              <a:r>
                <a:rPr lang="en-US" altLang="zh-CN" sz="800" dirty="0">
                  <a:latin typeface="Helvetica" pitchFamily="2" charset="0"/>
                  <a:cs typeface="Arial" panose="020B0604020202020204" pitchFamily="34" charset="0"/>
                </a:rPr>
                <a:t>Deletion</a:t>
              </a:r>
              <a:endParaRPr lang="en-US" sz="800" dirty="0">
                <a:latin typeface="Helvetica" pitchFamily="2" charset="0"/>
                <a:cs typeface="Arial" panose="020B0604020202020204" pitchFamily="34" charset="0"/>
              </a:endParaRPr>
            </a:p>
          </p:txBody>
        </p:sp>
        <p:sp>
          <p:nvSpPr>
            <p:cNvPr id="127" name="Diamond 126">
              <a:extLst>
                <a:ext uri="{FF2B5EF4-FFF2-40B4-BE49-F238E27FC236}">
                  <a16:creationId xmlns:a16="http://schemas.microsoft.com/office/drawing/2014/main" id="{EEC1747A-3958-574D-8CEA-21780A09ABF4}"/>
                </a:ext>
              </a:extLst>
            </p:cNvPr>
            <p:cNvSpPr/>
            <p:nvPr/>
          </p:nvSpPr>
          <p:spPr>
            <a:xfrm>
              <a:off x="6477429" y="6144465"/>
              <a:ext cx="72000" cy="7200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8" name="Triangle 127">
              <a:extLst>
                <a:ext uri="{FF2B5EF4-FFF2-40B4-BE49-F238E27FC236}">
                  <a16:creationId xmlns:a16="http://schemas.microsoft.com/office/drawing/2014/main" id="{5B875FE7-96DC-1049-A36D-7D56EC4029B0}"/>
                </a:ext>
              </a:extLst>
            </p:cNvPr>
            <p:cNvSpPr/>
            <p:nvPr/>
          </p:nvSpPr>
          <p:spPr>
            <a:xfrm>
              <a:off x="6477429" y="6310452"/>
              <a:ext cx="72000" cy="72000"/>
            </a:xfrm>
            <a:prstGeom prst="triangle">
              <a:avLst/>
            </a:prstGeom>
            <a:solidFill>
              <a:srgbClr val="FE02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9" name="Triangle 128">
              <a:extLst>
                <a:ext uri="{FF2B5EF4-FFF2-40B4-BE49-F238E27FC236}">
                  <a16:creationId xmlns:a16="http://schemas.microsoft.com/office/drawing/2014/main" id="{26814042-408C-B54F-B797-0CC727F44735}"/>
                </a:ext>
              </a:extLst>
            </p:cNvPr>
            <p:cNvSpPr/>
            <p:nvPr/>
          </p:nvSpPr>
          <p:spPr>
            <a:xfrm rot="10800000">
              <a:off x="6477429" y="6489205"/>
              <a:ext cx="72000" cy="72000"/>
            </a:xfrm>
            <a:prstGeom prst="triangle">
              <a:avLst/>
            </a:prstGeom>
            <a:solidFill>
              <a:srgbClr val="020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3" name="Group 2">
            <a:extLst>
              <a:ext uri="{FF2B5EF4-FFF2-40B4-BE49-F238E27FC236}">
                <a16:creationId xmlns:a16="http://schemas.microsoft.com/office/drawing/2014/main" id="{287C61C9-16D1-CE4D-8DD6-4B3D0433FFF9}"/>
              </a:ext>
            </a:extLst>
          </p:cNvPr>
          <p:cNvGrpSpPr/>
          <p:nvPr/>
        </p:nvGrpSpPr>
        <p:grpSpPr>
          <a:xfrm>
            <a:off x="11675146" y="6795237"/>
            <a:ext cx="5799035" cy="6922853"/>
            <a:chOff x="235505" y="8517312"/>
            <a:chExt cx="6280998" cy="7498218"/>
          </a:xfrm>
        </p:grpSpPr>
        <p:pic>
          <p:nvPicPr>
            <p:cNvPr id="154" name="Picture 153">
              <a:extLst>
                <a:ext uri="{FF2B5EF4-FFF2-40B4-BE49-F238E27FC236}">
                  <a16:creationId xmlns:a16="http://schemas.microsoft.com/office/drawing/2014/main" id="{83A0A38F-3DAE-DB4A-ACE9-0FCC03F3C431}"/>
                </a:ext>
              </a:extLst>
            </p:cNvPr>
            <p:cNvPicPr>
              <a:picLocks noChangeAspect="1"/>
            </p:cNvPicPr>
            <p:nvPr/>
          </p:nvPicPr>
          <p:blipFill rotWithShape="1">
            <a:blip r:embed="rId6">
              <a:clrChange>
                <a:clrFrom>
                  <a:srgbClr val="FFFFFF"/>
                </a:clrFrom>
                <a:clrTo>
                  <a:srgbClr val="FFFFFF">
                    <a:alpha val="0"/>
                  </a:srgbClr>
                </a:clrTo>
              </a:clrChange>
            </a:blip>
            <a:srcRect l="18822" b="3321"/>
            <a:stretch/>
          </p:blipFill>
          <p:spPr>
            <a:xfrm>
              <a:off x="3471513" y="8659183"/>
              <a:ext cx="3044990" cy="7252829"/>
            </a:xfrm>
            <a:prstGeom prst="rect">
              <a:avLst/>
            </a:prstGeom>
          </p:spPr>
        </p:pic>
        <p:sp>
          <p:nvSpPr>
            <p:cNvPr id="156" name="TextBox 155">
              <a:extLst>
                <a:ext uri="{FF2B5EF4-FFF2-40B4-BE49-F238E27FC236}">
                  <a16:creationId xmlns:a16="http://schemas.microsoft.com/office/drawing/2014/main" id="{3BA456F6-FC03-F548-8D9D-21FBD06F36D3}"/>
                </a:ext>
              </a:extLst>
            </p:cNvPr>
            <p:cNvSpPr txBox="1"/>
            <p:nvPr/>
          </p:nvSpPr>
          <p:spPr>
            <a:xfrm>
              <a:off x="3617415" y="8517312"/>
              <a:ext cx="2018398" cy="233350"/>
            </a:xfrm>
            <a:prstGeom prst="rect">
              <a:avLst/>
            </a:prstGeom>
            <a:noFill/>
          </p:spPr>
          <p:txBody>
            <a:bodyPr wrap="square" rtlCol="0">
              <a:spAutoFit/>
            </a:bodyPr>
            <a:lstStyle/>
            <a:p>
              <a:pPr algn="ctr"/>
              <a:r>
                <a:rPr lang="en-US" altLang="zh-CN" sz="800" dirty="0">
                  <a:latin typeface="Helvetica" pitchFamily="2" charset="0"/>
                </a:rPr>
                <a:t>Total</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number</a:t>
              </a:r>
              <a:endParaRPr lang="en-US" sz="800" dirty="0">
                <a:latin typeface="Helvetica" pitchFamily="2" charset="0"/>
              </a:endParaRPr>
            </a:p>
          </p:txBody>
        </p:sp>
        <p:pic>
          <p:nvPicPr>
            <p:cNvPr id="158" name="Picture 157">
              <a:extLst>
                <a:ext uri="{FF2B5EF4-FFF2-40B4-BE49-F238E27FC236}">
                  <a16:creationId xmlns:a16="http://schemas.microsoft.com/office/drawing/2014/main" id="{29B38EAA-8475-A74A-B9D9-53770FCB2016}"/>
                </a:ext>
              </a:extLst>
            </p:cNvPr>
            <p:cNvPicPr>
              <a:picLocks noChangeAspect="1"/>
            </p:cNvPicPr>
            <p:nvPr/>
          </p:nvPicPr>
          <p:blipFill rotWithShape="1">
            <a:blip r:embed="rId7"/>
            <a:srcRect t="3431"/>
            <a:stretch/>
          </p:blipFill>
          <p:spPr>
            <a:xfrm>
              <a:off x="235505" y="8585939"/>
              <a:ext cx="3236008" cy="7429591"/>
            </a:xfrm>
            <a:prstGeom prst="rect">
              <a:avLst/>
            </a:prstGeom>
          </p:spPr>
        </p:pic>
      </p:grpSp>
      <p:grpSp>
        <p:nvGrpSpPr>
          <p:cNvPr id="2" name="Group 1">
            <a:extLst>
              <a:ext uri="{FF2B5EF4-FFF2-40B4-BE49-F238E27FC236}">
                <a16:creationId xmlns:a16="http://schemas.microsoft.com/office/drawing/2014/main" id="{112D7F41-ABAE-6147-A4DA-1E526BC33F96}"/>
              </a:ext>
            </a:extLst>
          </p:cNvPr>
          <p:cNvGrpSpPr/>
          <p:nvPr/>
        </p:nvGrpSpPr>
        <p:grpSpPr>
          <a:xfrm>
            <a:off x="4832214" y="11771874"/>
            <a:ext cx="1458833" cy="1385844"/>
            <a:chOff x="8412021" y="10010135"/>
            <a:chExt cx="1458833" cy="1385844"/>
          </a:xfrm>
        </p:grpSpPr>
        <p:pic>
          <p:nvPicPr>
            <p:cNvPr id="166" name="Picture 165">
              <a:extLst>
                <a:ext uri="{FF2B5EF4-FFF2-40B4-BE49-F238E27FC236}">
                  <a16:creationId xmlns:a16="http://schemas.microsoft.com/office/drawing/2014/main" id="{8AE62714-16BB-1247-B066-360834B9EA53}"/>
                </a:ext>
              </a:extLst>
            </p:cNvPr>
            <p:cNvPicPr>
              <a:picLocks noChangeAspect="1"/>
            </p:cNvPicPr>
            <p:nvPr/>
          </p:nvPicPr>
          <p:blipFill rotWithShape="1">
            <a:blip r:embed="rId8"/>
            <a:srcRect r="53479"/>
            <a:stretch/>
          </p:blipFill>
          <p:spPr>
            <a:xfrm>
              <a:off x="9156470" y="10187571"/>
              <a:ext cx="272767" cy="1208408"/>
            </a:xfrm>
            <a:prstGeom prst="rect">
              <a:avLst/>
            </a:prstGeom>
          </p:spPr>
        </p:pic>
        <p:sp>
          <p:nvSpPr>
            <p:cNvPr id="167" name="TextBox 166">
              <a:extLst>
                <a:ext uri="{FF2B5EF4-FFF2-40B4-BE49-F238E27FC236}">
                  <a16:creationId xmlns:a16="http://schemas.microsoft.com/office/drawing/2014/main" id="{D2F27A4A-E034-4C43-BF3D-5EC93FF11FF1}"/>
                </a:ext>
              </a:extLst>
            </p:cNvPr>
            <p:cNvSpPr txBox="1"/>
            <p:nvPr/>
          </p:nvSpPr>
          <p:spPr>
            <a:xfrm>
              <a:off x="8412021" y="10011952"/>
              <a:ext cx="768626" cy="215444"/>
            </a:xfrm>
            <a:prstGeom prst="rect">
              <a:avLst/>
            </a:prstGeom>
            <a:noFill/>
          </p:spPr>
          <p:txBody>
            <a:bodyPr wrap="square" rtlCol="0">
              <a:spAutoFit/>
            </a:bodyPr>
            <a:lstStyle/>
            <a:p>
              <a:r>
                <a:rPr lang="en-US" altLang="zh-CN" sz="800" dirty="0">
                  <a:latin typeface="Helvetica" pitchFamily="2" charset="0"/>
                </a:rPr>
                <a:t>Grade</a:t>
              </a:r>
              <a:endParaRPr lang="en-US" sz="800" dirty="0">
                <a:latin typeface="Helvetica" pitchFamily="2" charset="0"/>
              </a:endParaRPr>
            </a:p>
          </p:txBody>
        </p:sp>
        <p:sp>
          <p:nvSpPr>
            <p:cNvPr id="168" name="Rectangle 167">
              <a:extLst>
                <a:ext uri="{FF2B5EF4-FFF2-40B4-BE49-F238E27FC236}">
                  <a16:creationId xmlns:a16="http://schemas.microsoft.com/office/drawing/2014/main" id="{F0012DCC-E1FE-0940-8C02-712B1DBAA9C5}"/>
                </a:ext>
              </a:extLst>
            </p:cNvPr>
            <p:cNvSpPr>
              <a:spLocks noChangeAspect="1"/>
            </p:cNvSpPr>
            <p:nvPr/>
          </p:nvSpPr>
          <p:spPr>
            <a:xfrm>
              <a:off x="8545774" y="10232043"/>
              <a:ext cx="125999" cy="125999"/>
            </a:xfrm>
            <a:prstGeom prst="rect">
              <a:avLst/>
            </a:prstGeom>
            <a:solidFill>
              <a:srgbClr val="05BA3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Helvetica" pitchFamily="2" charset="0"/>
              </a:endParaRPr>
            </a:p>
          </p:txBody>
        </p:sp>
        <p:sp>
          <p:nvSpPr>
            <p:cNvPr id="169" name="Rectangle 168">
              <a:extLst>
                <a:ext uri="{FF2B5EF4-FFF2-40B4-BE49-F238E27FC236}">
                  <a16:creationId xmlns:a16="http://schemas.microsoft.com/office/drawing/2014/main" id="{957D4FE1-1B5B-DE41-B946-3C7C73AF8DDE}"/>
                </a:ext>
              </a:extLst>
            </p:cNvPr>
            <p:cNvSpPr>
              <a:spLocks noChangeAspect="1"/>
            </p:cNvSpPr>
            <p:nvPr/>
          </p:nvSpPr>
          <p:spPr>
            <a:xfrm>
              <a:off x="8545774" y="10404941"/>
              <a:ext cx="125999" cy="125999"/>
            </a:xfrm>
            <a:prstGeom prst="rect">
              <a:avLst/>
            </a:prstGeom>
            <a:solidFill>
              <a:srgbClr val="F8776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170" name="Rectangle 169">
              <a:extLst>
                <a:ext uri="{FF2B5EF4-FFF2-40B4-BE49-F238E27FC236}">
                  <a16:creationId xmlns:a16="http://schemas.microsoft.com/office/drawing/2014/main" id="{F078A1F7-B5FD-484D-8573-A9027090C021}"/>
                </a:ext>
              </a:extLst>
            </p:cNvPr>
            <p:cNvSpPr/>
            <p:nvPr/>
          </p:nvSpPr>
          <p:spPr>
            <a:xfrm>
              <a:off x="8642798" y="10189497"/>
              <a:ext cx="304892" cy="215444"/>
            </a:xfrm>
            <a:prstGeom prst="rect">
              <a:avLst/>
            </a:prstGeom>
          </p:spPr>
          <p:txBody>
            <a:bodyPr wrap="none">
              <a:spAutoFit/>
            </a:bodyPr>
            <a:lstStyle/>
            <a:p>
              <a:r>
                <a:rPr lang="en-US" altLang="zh-CN" sz="800" dirty="0">
                  <a:latin typeface="Helvetica" pitchFamily="2" charset="0"/>
                  <a:cs typeface="Arial" panose="020B0604020202020204" pitchFamily="34" charset="0"/>
                </a:rPr>
                <a:t>FL</a:t>
              </a:r>
              <a:endParaRPr lang="en-US" sz="800" dirty="0">
                <a:latin typeface="Helvetica" pitchFamily="2" charset="0"/>
                <a:cs typeface="Arial" panose="020B0604020202020204" pitchFamily="34" charset="0"/>
              </a:endParaRPr>
            </a:p>
          </p:txBody>
        </p:sp>
        <p:sp>
          <p:nvSpPr>
            <p:cNvPr id="171" name="Rectangle 170">
              <a:extLst>
                <a:ext uri="{FF2B5EF4-FFF2-40B4-BE49-F238E27FC236}">
                  <a16:creationId xmlns:a16="http://schemas.microsoft.com/office/drawing/2014/main" id="{65706D95-11C8-CE46-806E-83431EB19C6D}"/>
                </a:ext>
              </a:extLst>
            </p:cNvPr>
            <p:cNvSpPr/>
            <p:nvPr/>
          </p:nvSpPr>
          <p:spPr>
            <a:xfrm>
              <a:off x="8630587" y="10366728"/>
              <a:ext cx="38985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DHL</a:t>
              </a:r>
              <a:endParaRPr lang="en-US" sz="800" dirty="0">
                <a:latin typeface="Helvetica" pitchFamily="2" charset="0"/>
                <a:cs typeface="Arial" panose="020B0604020202020204" pitchFamily="34" charset="0"/>
              </a:endParaRPr>
            </a:p>
          </p:txBody>
        </p:sp>
        <p:sp>
          <p:nvSpPr>
            <p:cNvPr id="172" name="TextBox 171">
              <a:extLst>
                <a:ext uri="{FF2B5EF4-FFF2-40B4-BE49-F238E27FC236}">
                  <a16:creationId xmlns:a16="http://schemas.microsoft.com/office/drawing/2014/main" id="{87F73CD0-5032-8441-B184-B760AF33CA14}"/>
                </a:ext>
              </a:extLst>
            </p:cNvPr>
            <p:cNvSpPr txBox="1"/>
            <p:nvPr/>
          </p:nvSpPr>
          <p:spPr>
            <a:xfrm>
              <a:off x="9095593" y="10010135"/>
              <a:ext cx="768627" cy="215444"/>
            </a:xfrm>
            <a:prstGeom prst="rect">
              <a:avLst/>
            </a:prstGeom>
            <a:noFill/>
          </p:spPr>
          <p:txBody>
            <a:bodyPr wrap="square" rtlCol="0">
              <a:spAutoFit/>
            </a:bodyPr>
            <a:lstStyle/>
            <a:p>
              <a:r>
                <a:rPr lang="en-US" altLang="zh-CN" sz="800" dirty="0">
                  <a:latin typeface="Helvetica" pitchFamily="2" charset="0"/>
                </a:rPr>
                <a:t>Mut.</a:t>
              </a:r>
              <a:r>
                <a:rPr lang="zh-CN" altLang="en-US" sz="800" dirty="0">
                  <a:latin typeface="Helvetica" pitchFamily="2" charset="0"/>
                </a:rPr>
                <a:t> </a:t>
              </a:r>
              <a:r>
                <a:rPr lang="en-US" altLang="zh-CN" sz="800" dirty="0">
                  <a:latin typeface="Helvetica" pitchFamily="2" charset="0"/>
                </a:rPr>
                <a:t>number</a:t>
              </a:r>
              <a:endParaRPr lang="en-US" sz="800" dirty="0">
                <a:latin typeface="Helvetica" pitchFamily="2" charset="0"/>
              </a:endParaRPr>
            </a:p>
          </p:txBody>
        </p:sp>
        <p:sp>
          <p:nvSpPr>
            <p:cNvPr id="173" name="Rectangle 172">
              <a:extLst>
                <a:ext uri="{FF2B5EF4-FFF2-40B4-BE49-F238E27FC236}">
                  <a16:creationId xmlns:a16="http://schemas.microsoft.com/office/drawing/2014/main" id="{59756BD6-8BD7-264C-8272-2E7536C0444A}"/>
                </a:ext>
              </a:extLst>
            </p:cNvPr>
            <p:cNvSpPr/>
            <p:nvPr/>
          </p:nvSpPr>
          <p:spPr>
            <a:xfrm>
              <a:off x="9335130" y="10183130"/>
              <a:ext cx="535724" cy="1208408"/>
            </a:xfrm>
            <a:prstGeom prst="rect">
              <a:avLst/>
            </a:prstGeom>
            <a:noFill/>
          </p:spPr>
          <p:txBody>
            <a:bodyPr wrap="none">
              <a:spAutoFit/>
            </a:bodyPr>
            <a:lstStyle/>
            <a:p>
              <a:pPr>
                <a:lnSpc>
                  <a:spcPct val="114000"/>
                </a:lnSpc>
              </a:pPr>
              <a:r>
                <a:rPr lang="en-US" altLang="zh-CN" sz="800" dirty="0">
                  <a:latin typeface="Helvetica" pitchFamily="2" charset="0"/>
                  <a:cs typeface="Arial" panose="020B0604020202020204" pitchFamily="34" charset="0"/>
                </a:rPr>
                <a:t>0</a:t>
              </a:r>
            </a:p>
            <a:p>
              <a:pPr>
                <a:lnSpc>
                  <a:spcPct val="114000"/>
                </a:lnSpc>
              </a:pPr>
              <a:r>
                <a:rPr lang="en-US" altLang="zh-CN" sz="800" dirty="0">
                  <a:latin typeface="Helvetica" pitchFamily="2" charset="0"/>
                  <a:cs typeface="Arial" panose="020B0604020202020204" pitchFamily="34" charset="0"/>
                </a:rPr>
                <a:t>1</a:t>
              </a:r>
            </a:p>
            <a:p>
              <a:pPr>
                <a:lnSpc>
                  <a:spcPct val="114000"/>
                </a:lnSpc>
              </a:pPr>
              <a:r>
                <a:rPr lang="en-US" altLang="zh-CN" sz="800" dirty="0">
                  <a:latin typeface="Helvetica" pitchFamily="2" charset="0"/>
                  <a:cs typeface="Arial" panose="020B0604020202020204" pitchFamily="34" charset="0"/>
                </a:rPr>
                <a:t>[2,</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5)</a:t>
              </a:r>
            </a:p>
            <a:p>
              <a:pPr>
                <a:lnSpc>
                  <a:spcPct val="114000"/>
                </a:lnSpc>
              </a:pPr>
              <a:r>
                <a:rPr lang="en-US" altLang="zh-CN" sz="800" dirty="0">
                  <a:latin typeface="Helvetica" pitchFamily="2" charset="0"/>
                  <a:cs typeface="Arial" panose="020B0604020202020204" pitchFamily="34" charset="0"/>
                </a:rPr>
                <a:t>[5,</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10)</a:t>
              </a:r>
            </a:p>
            <a:p>
              <a:pPr>
                <a:lnSpc>
                  <a:spcPct val="114000"/>
                </a:lnSpc>
              </a:pPr>
              <a:r>
                <a:rPr lang="en-US" altLang="zh-CN" sz="800" dirty="0">
                  <a:latin typeface="Helvetica" pitchFamily="2" charset="0"/>
                  <a:cs typeface="Arial" panose="020B0604020202020204" pitchFamily="34" charset="0"/>
                </a:rPr>
                <a:t>[10,</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20)</a:t>
              </a:r>
            </a:p>
            <a:p>
              <a:pPr>
                <a:lnSpc>
                  <a:spcPct val="114000"/>
                </a:lnSpc>
              </a:pPr>
              <a:r>
                <a:rPr lang="en-US" altLang="zh-CN" sz="800" dirty="0">
                  <a:latin typeface="Helvetica" pitchFamily="2" charset="0"/>
                  <a:cs typeface="Arial" panose="020B0604020202020204" pitchFamily="34" charset="0"/>
                </a:rPr>
                <a:t>[20,</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30)</a:t>
              </a:r>
            </a:p>
            <a:p>
              <a:pPr>
                <a:lnSpc>
                  <a:spcPct val="114000"/>
                </a:lnSpc>
              </a:pPr>
              <a:r>
                <a:rPr lang="en-US" altLang="zh-CN" sz="800" dirty="0">
                  <a:latin typeface="Helvetica" pitchFamily="2" charset="0"/>
                  <a:cs typeface="Arial" panose="020B0604020202020204" pitchFamily="34" charset="0"/>
                </a:rPr>
                <a:t>[30,</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40)</a:t>
              </a:r>
            </a:p>
            <a:p>
              <a:pPr>
                <a:lnSpc>
                  <a:spcPct val="114000"/>
                </a:lnSpc>
              </a:pPr>
              <a:r>
                <a:rPr lang="en-US" altLang="zh-CN" sz="800" dirty="0">
                  <a:latin typeface="Helvetica" pitchFamily="2" charset="0"/>
                  <a:cs typeface="Arial" panose="020B0604020202020204" pitchFamily="34" charset="0"/>
                </a:rPr>
                <a:t>&gt;=40</a:t>
              </a:r>
            </a:p>
          </p:txBody>
        </p:sp>
      </p:grpSp>
      <p:sp>
        <p:nvSpPr>
          <p:cNvPr id="174" name="TextBox 173">
            <a:extLst>
              <a:ext uri="{FF2B5EF4-FFF2-40B4-BE49-F238E27FC236}">
                <a16:creationId xmlns:a16="http://schemas.microsoft.com/office/drawing/2014/main" id="{6BD61674-FDC1-C147-8850-3D1C08D3169F}"/>
              </a:ext>
            </a:extLst>
          </p:cNvPr>
          <p:cNvSpPr txBox="1"/>
          <p:nvPr/>
        </p:nvSpPr>
        <p:spPr>
          <a:xfrm>
            <a:off x="275251" y="6535982"/>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d.</a:t>
            </a:r>
            <a:endParaRPr lang="en-US" sz="1938" b="1" dirty="0">
              <a:latin typeface="Helvetica" pitchFamily="2" charset="0"/>
            </a:endParaRPr>
          </a:p>
        </p:txBody>
      </p:sp>
      <p:grpSp>
        <p:nvGrpSpPr>
          <p:cNvPr id="28" name="Group 27">
            <a:extLst>
              <a:ext uri="{FF2B5EF4-FFF2-40B4-BE49-F238E27FC236}">
                <a16:creationId xmlns:a16="http://schemas.microsoft.com/office/drawing/2014/main" id="{DB322107-58E4-BE42-9E56-E58BDE4EC615}"/>
              </a:ext>
            </a:extLst>
          </p:cNvPr>
          <p:cNvGrpSpPr/>
          <p:nvPr/>
        </p:nvGrpSpPr>
        <p:grpSpPr>
          <a:xfrm>
            <a:off x="628950" y="578463"/>
            <a:ext cx="2453223" cy="2446201"/>
            <a:chOff x="628950" y="578463"/>
            <a:chExt cx="2453223" cy="2446201"/>
          </a:xfrm>
        </p:grpSpPr>
        <p:pic>
          <p:nvPicPr>
            <p:cNvPr id="67" name="Picture 66">
              <a:extLst>
                <a:ext uri="{FF2B5EF4-FFF2-40B4-BE49-F238E27FC236}">
                  <a16:creationId xmlns:a16="http://schemas.microsoft.com/office/drawing/2014/main" id="{E075075E-4138-BE47-B310-4CB415600E09}"/>
                </a:ext>
              </a:extLst>
            </p:cNvPr>
            <p:cNvPicPr>
              <a:picLocks noChangeAspect="1"/>
            </p:cNvPicPr>
            <p:nvPr/>
          </p:nvPicPr>
          <p:blipFill>
            <a:blip r:embed="rId9"/>
            <a:stretch>
              <a:fillRect/>
            </a:stretch>
          </p:blipFill>
          <p:spPr>
            <a:xfrm>
              <a:off x="628950" y="758987"/>
              <a:ext cx="2453223" cy="2265677"/>
            </a:xfrm>
            <a:prstGeom prst="rect">
              <a:avLst/>
            </a:prstGeom>
          </p:spPr>
        </p:pic>
        <p:sp>
          <p:nvSpPr>
            <p:cNvPr id="188" name="TextBox 187">
              <a:extLst>
                <a:ext uri="{FF2B5EF4-FFF2-40B4-BE49-F238E27FC236}">
                  <a16:creationId xmlns:a16="http://schemas.microsoft.com/office/drawing/2014/main" id="{B3AF1B3B-8813-C04B-B44A-4C20BD62EDE6}"/>
                </a:ext>
              </a:extLst>
            </p:cNvPr>
            <p:cNvSpPr txBox="1"/>
            <p:nvPr/>
          </p:nvSpPr>
          <p:spPr>
            <a:xfrm>
              <a:off x="2244828" y="582788"/>
              <a:ext cx="665207" cy="215444"/>
            </a:xfrm>
            <a:prstGeom prst="rect">
              <a:avLst/>
            </a:prstGeom>
            <a:noFill/>
          </p:spPr>
          <p:txBody>
            <a:bodyPr wrap="square" rtlCol="0">
              <a:spAutoFit/>
            </a:bodyPr>
            <a:lstStyle/>
            <a:p>
              <a:r>
                <a:rPr lang="en-US" sz="800" b="1" dirty="0">
                  <a:latin typeface="Helvetica" pitchFamily="2" charset="0"/>
                </a:rPr>
                <a:t>DHL</a:t>
              </a:r>
            </a:p>
          </p:txBody>
        </p:sp>
        <p:sp>
          <p:nvSpPr>
            <p:cNvPr id="189" name="TextBox 188">
              <a:extLst>
                <a:ext uri="{FF2B5EF4-FFF2-40B4-BE49-F238E27FC236}">
                  <a16:creationId xmlns:a16="http://schemas.microsoft.com/office/drawing/2014/main" id="{B3AF1B3B-8813-C04B-B44A-4C20BD62EDE6}"/>
                </a:ext>
              </a:extLst>
            </p:cNvPr>
            <p:cNvSpPr txBox="1"/>
            <p:nvPr/>
          </p:nvSpPr>
          <p:spPr>
            <a:xfrm>
              <a:off x="1009094" y="578463"/>
              <a:ext cx="665207" cy="215444"/>
            </a:xfrm>
            <a:prstGeom prst="rect">
              <a:avLst/>
            </a:prstGeom>
            <a:noFill/>
          </p:spPr>
          <p:txBody>
            <a:bodyPr wrap="square" rtlCol="0">
              <a:spAutoFit/>
            </a:bodyPr>
            <a:lstStyle/>
            <a:p>
              <a:r>
                <a:rPr lang="en-US" sz="800" b="1" dirty="0">
                  <a:latin typeface="Helvetica" pitchFamily="2" charset="0"/>
                </a:rPr>
                <a:t>   FL</a:t>
              </a:r>
            </a:p>
          </p:txBody>
        </p:sp>
      </p:grpSp>
      <p:grpSp>
        <p:nvGrpSpPr>
          <p:cNvPr id="25" name="Group 24">
            <a:extLst>
              <a:ext uri="{FF2B5EF4-FFF2-40B4-BE49-F238E27FC236}">
                <a16:creationId xmlns:a16="http://schemas.microsoft.com/office/drawing/2014/main" id="{2969DF46-41D1-3E4A-9EC4-2D0F39D5C6A6}"/>
              </a:ext>
            </a:extLst>
          </p:cNvPr>
          <p:cNvGrpSpPr/>
          <p:nvPr/>
        </p:nvGrpSpPr>
        <p:grpSpPr>
          <a:xfrm>
            <a:off x="452100" y="3620333"/>
            <a:ext cx="2717060" cy="2777030"/>
            <a:chOff x="461263" y="3635859"/>
            <a:chExt cx="2717060" cy="2777030"/>
          </a:xfrm>
        </p:grpSpPr>
        <p:pic>
          <p:nvPicPr>
            <p:cNvPr id="111" name="Picture 110">
              <a:extLst>
                <a:ext uri="{FF2B5EF4-FFF2-40B4-BE49-F238E27FC236}">
                  <a16:creationId xmlns:a16="http://schemas.microsoft.com/office/drawing/2014/main" id="{E0F66C74-0DCE-E641-8FB9-241E96135082}"/>
                </a:ext>
              </a:extLst>
            </p:cNvPr>
            <p:cNvPicPr>
              <a:picLocks noChangeAspect="1"/>
            </p:cNvPicPr>
            <p:nvPr/>
          </p:nvPicPr>
          <p:blipFill rotWithShape="1">
            <a:blip r:embed="rId10"/>
            <a:srcRect l="33458" r="22631" b="25051"/>
            <a:stretch/>
          </p:blipFill>
          <p:spPr>
            <a:xfrm>
              <a:off x="961574" y="3922470"/>
              <a:ext cx="778574" cy="2328534"/>
            </a:xfrm>
            <a:prstGeom prst="rect">
              <a:avLst/>
            </a:prstGeom>
          </p:spPr>
        </p:pic>
        <p:sp>
          <p:nvSpPr>
            <p:cNvPr id="113" name="Rectangle 112">
              <a:extLst>
                <a:ext uri="{FF2B5EF4-FFF2-40B4-BE49-F238E27FC236}">
                  <a16:creationId xmlns:a16="http://schemas.microsoft.com/office/drawing/2014/main" id="{FCC1421C-E518-BF48-8AD1-12FEF45F464B}"/>
                </a:ext>
              </a:extLst>
            </p:cNvPr>
            <p:cNvSpPr/>
            <p:nvPr/>
          </p:nvSpPr>
          <p:spPr>
            <a:xfrm rot="16200000">
              <a:off x="-246262" y="5082928"/>
              <a:ext cx="1662635" cy="215444"/>
            </a:xfrm>
            <a:prstGeom prst="rect">
              <a:avLst/>
            </a:prstGeom>
          </p:spPr>
          <p:txBody>
            <a:bodyPr wrap="none">
              <a:spAutoFit/>
            </a:bodyPr>
            <a:lstStyle/>
            <a:p>
              <a:r>
                <a:rPr lang="en-US" altLang="zh-CN" sz="800" dirty="0">
                  <a:latin typeface="Helvetica" pitchFamily="2" charset="0"/>
                </a:rPr>
                <a:t>Fraction</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all</a:t>
              </a:r>
              <a:r>
                <a:rPr lang="zh-CN" altLang="en-US" sz="800" dirty="0">
                  <a:latin typeface="Helvetica" pitchFamily="2" charset="0"/>
                </a:rPr>
                <a:t> </a:t>
              </a: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p>
          </p:txBody>
        </p:sp>
        <p:sp>
          <p:nvSpPr>
            <p:cNvPr id="114" name="Rectangle 113">
              <a:extLst>
                <a:ext uri="{FF2B5EF4-FFF2-40B4-BE49-F238E27FC236}">
                  <a16:creationId xmlns:a16="http://schemas.microsoft.com/office/drawing/2014/main" id="{AE5FC1F2-5941-B440-AE2B-860E87DFFB5C}"/>
                </a:ext>
              </a:extLst>
            </p:cNvPr>
            <p:cNvSpPr/>
            <p:nvPr/>
          </p:nvSpPr>
          <p:spPr>
            <a:xfrm>
              <a:off x="1038426" y="6197445"/>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104" name="Rectangle 103">
              <a:extLst>
                <a:ext uri="{FF2B5EF4-FFF2-40B4-BE49-F238E27FC236}">
                  <a16:creationId xmlns:a16="http://schemas.microsoft.com/office/drawing/2014/main" id="{A4C1A234-64F8-D045-BB3C-A83074A50EDA}"/>
                </a:ext>
              </a:extLst>
            </p:cNvPr>
            <p:cNvSpPr/>
            <p:nvPr/>
          </p:nvSpPr>
          <p:spPr>
            <a:xfrm>
              <a:off x="2239142" y="4126691"/>
              <a:ext cx="939181" cy="338554"/>
            </a:xfrm>
            <a:prstGeom prst="rect">
              <a:avLst/>
            </a:prstGeom>
          </p:spPr>
          <p:txBody>
            <a:bodyPr wrap="square">
              <a:spAutoFit/>
            </a:bodyPr>
            <a:lstStyle/>
            <a:p>
              <a:pPr algn="ctr"/>
              <a:r>
                <a:rPr lang="en-US" altLang="zh-CN" sz="800" dirty="0">
                  <a:latin typeface="Helvetica" pitchFamily="2" charset="0"/>
                </a:rPr>
                <a:t>Chi-square</a:t>
              </a:r>
              <a:r>
                <a:rPr lang="zh-CN" altLang="en-US" sz="800" dirty="0">
                  <a:latin typeface="Helvetica" pitchFamily="2" charset="0"/>
                </a:rPr>
                <a:t> </a:t>
              </a:r>
              <a:r>
                <a:rPr lang="en-US" altLang="zh-CN" sz="800" dirty="0">
                  <a:latin typeface="Helvetica" pitchFamily="2" charset="0"/>
                </a:rPr>
                <a:t>test</a:t>
              </a:r>
            </a:p>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 4.03</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10</a:t>
              </a:r>
              <a:r>
                <a:rPr lang="en-US" altLang="zh-CN" sz="800" baseline="30000" dirty="0">
                  <a:latin typeface="Helvetica" pitchFamily="2" charset="0"/>
                </a:rPr>
                <a:t>-15</a:t>
              </a:r>
              <a:endParaRPr lang="en-HK" altLang="zh-CN" sz="800" dirty="0">
                <a:latin typeface="Helvetica" pitchFamily="2" charset="0"/>
              </a:endParaRPr>
            </a:p>
          </p:txBody>
        </p:sp>
        <p:pic>
          <p:nvPicPr>
            <p:cNvPr id="109" name="Picture 108">
              <a:extLst>
                <a:ext uri="{FF2B5EF4-FFF2-40B4-BE49-F238E27FC236}">
                  <a16:creationId xmlns:a16="http://schemas.microsoft.com/office/drawing/2014/main" id="{8C3F5ECC-4C82-014E-AE8C-32A799484B5E}"/>
                </a:ext>
              </a:extLst>
            </p:cNvPr>
            <p:cNvPicPr>
              <a:picLocks noChangeAspect="1"/>
            </p:cNvPicPr>
            <p:nvPr/>
          </p:nvPicPr>
          <p:blipFill rotWithShape="1">
            <a:blip r:embed="rId11"/>
            <a:srcRect l="29082" t="17868" r="24868" b="25225"/>
            <a:stretch/>
          </p:blipFill>
          <p:spPr>
            <a:xfrm>
              <a:off x="2355859" y="4522164"/>
              <a:ext cx="756000" cy="1720734"/>
            </a:xfrm>
            <a:prstGeom prst="rect">
              <a:avLst/>
            </a:prstGeom>
          </p:spPr>
        </p:pic>
        <p:sp>
          <p:nvSpPr>
            <p:cNvPr id="106" name="Right Bracket 105">
              <a:extLst>
                <a:ext uri="{FF2B5EF4-FFF2-40B4-BE49-F238E27FC236}">
                  <a16:creationId xmlns:a16="http://schemas.microsoft.com/office/drawing/2014/main" id="{B8024061-4BBF-6A46-BF9C-287D7B421897}"/>
                </a:ext>
              </a:extLst>
            </p:cNvPr>
            <p:cNvSpPr/>
            <p:nvPr/>
          </p:nvSpPr>
          <p:spPr>
            <a:xfrm rot="16200000">
              <a:off x="2711616" y="4297112"/>
              <a:ext cx="63979" cy="348205"/>
            </a:xfrm>
            <a:prstGeom prst="rightBracket">
              <a:avLst/>
            </a:prstGeom>
            <a:ln w="9525">
              <a:solidFill>
                <a:schemeClr val="tx1"/>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cxnSp>
          <p:nvCxnSpPr>
            <p:cNvPr id="91" name="Straight Connector 90">
              <a:extLst>
                <a:ext uri="{FF2B5EF4-FFF2-40B4-BE49-F238E27FC236}">
                  <a16:creationId xmlns:a16="http://schemas.microsoft.com/office/drawing/2014/main" id="{7AC7FC8D-58B2-2249-B343-C83A24363DA2}"/>
                </a:ext>
              </a:extLst>
            </p:cNvPr>
            <p:cNvCxnSpPr>
              <a:cxnSpLocks/>
              <a:endCxn id="199" idx="2"/>
            </p:cNvCxnSpPr>
            <p:nvPr/>
          </p:nvCxnSpPr>
          <p:spPr>
            <a:xfrm flipV="1">
              <a:off x="1642583" y="4814665"/>
              <a:ext cx="505507" cy="13108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26D8557-A119-4844-9D59-13CBB0C1E671}"/>
                </a:ext>
              </a:extLst>
            </p:cNvPr>
            <p:cNvCxnSpPr>
              <a:cxnSpLocks/>
            </p:cNvCxnSpPr>
            <p:nvPr/>
          </p:nvCxnSpPr>
          <p:spPr>
            <a:xfrm>
              <a:off x="1740148" y="6209650"/>
              <a:ext cx="49899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E8602E77-D50F-9441-826E-39E78B38182F}"/>
                </a:ext>
              </a:extLst>
            </p:cNvPr>
            <p:cNvSpPr/>
            <p:nvPr/>
          </p:nvSpPr>
          <p:spPr>
            <a:xfrm>
              <a:off x="938500" y="3687050"/>
              <a:ext cx="108000" cy="108000"/>
            </a:xfrm>
            <a:prstGeom prst="rect">
              <a:avLst/>
            </a:prstGeom>
            <a:solidFill>
              <a:srgbClr val="9FBCD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5" name="Rectangle 94">
              <a:extLst>
                <a:ext uri="{FF2B5EF4-FFF2-40B4-BE49-F238E27FC236}">
                  <a16:creationId xmlns:a16="http://schemas.microsoft.com/office/drawing/2014/main" id="{B1969EF4-4CFE-B14F-AE61-DAD1C0B5AC7A}"/>
                </a:ext>
              </a:extLst>
            </p:cNvPr>
            <p:cNvSpPr/>
            <p:nvPr/>
          </p:nvSpPr>
          <p:spPr>
            <a:xfrm>
              <a:off x="1033062" y="3635859"/>
              <a:ext cx="638316" cy="215444"/>
            </a:xfrm>
            <a:prstGeom prst="rect">
              <a:avLst/>
            </a:prstGeom>
          </p:spPr>
          <p:txBody>
            <a:bodyPr wrap="none">
              <a:spAutoFit/>
            </a:bodyPr>
            <a:lstStyle/>
            <a:p>
              <a:r>
                <a:rPr lang="en-US" altLang="zh-CN" sz="800" dirty="0">
                  <a:latin typeface="Helvetica" pitchFamily="2" charset="0"/>
                </a:rPr>
                <a:t>Intergenic</a:t>
              </a:r>
              <a:endParaRPr lang="en-US" sz="800" dirty="0"/>
            </a:p>
          </p:txBody>
        </p:sp>
        <p:sp>
          <p:nvSpPr>
            <p:cNvPr id="96" name="Rectangle 95">
              <a:extLst>
                <a:ext uri="{FF2B5EF4-FFF2-40B4-BE49-F238E27FC236}">
                  <a16:creationId xmlns:a16="http://schemas.microsoft.com/office/drawing/2014/main" id="{5CD484F8-947C-4F48-8A44-0743FBFA7E25}"/>
                </a:ext>
              </a:extLst>
            </p:cNvPr>
            <p:cNvSpPr/>
            <p:nvPr/>
          </p:nvSpPr>
          <p:spPr>
            <a:xfrm>
              <a:off x="1774373" y="3687050"/>
              <a:ext cx="108000" cy="108000"/>
            </a:xfrm>
            <a:prstGeom prst="rect">
              <a:avLst/>
            </a:prstGeom>
            <a:solidFill>
              <a:srgbClr val="CAB2D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97" name="Rectangle 96">
              <a:extLst>
                <a:ext uri="{FF2B5EF4-FFF2-40B4-BE49-F238E27FC236}">
                  <a16:creationId xmlns:a16="http://schemas.microsoft.com/office/drawing/2014/main" id="{C040091B-7D1F-E44A-8CDC-90A26178BF9C}"/>
                </a:ext>
              </a:extLst>
            </p:cNvPr>
            <p:cNvSpPr/>
            <p:nvPr/>
          </p:nvSpPr>
          <p:spPr>
            <a:xfrm>
              <a:off x="1871539" y="3636525"/>
              <a:ext cx="511679" cy="215444"/>
            </a:xfrm>
            <a:prstGeom prst="rect">
              <a:avLst/>
            </a:prstGeom>
          </p:spPr>
          <p:txBody>
            <a:bodyPr wrap="none">
              <a:spAutoFit/>
            </a:bodyPr>
            <a:lstStyle/>
            <a:p>
              <a:r>
                <a:rPr lang="en-US" altLang="zh-CN" sz="800" dirty="0">
                  <a:latin typeface="Helvetica" pitchFamily="2" charset="0"/>
                </a:rPr>
                <a:t>Coding</a:t>
              </a:r>
              <a:endParaRPr lang="en-US" sz="800" dirty="0"/>
            </a:p>
          </p:txBody>
        </p:sp>
        <p:sp>
          <p:nvSpPr>
            <p:cNvPr id="98" name="Rectangle 97">
              <a:extLst>
                <a:ext uri="{FF2B5EF4-FFF2-40B4-BE49-F238E27FC236}">
                  <a16:creationId xmlns:a16="http://schemas.microsoft.com/office/drawing/2014/main" id="{B593A3C8-EDC1-C64A-83A5-8EAB347DBA60}"/>
                </a:ext>
              </a:extLst>
            </p:cNvPr>
            <p:cNvSpPr/>
            <p:nvPr/>
          </p:nvSpPr>
          <p:spPr>
            <a:xfrm>
              <a:off x="938500" y="3870232"/>
              <a:ext cx="108000" cy="108000"/>
            </a:xfrm>
            <a:prstGeom prst="rect">
              <a:avLst/>
            </a:prstGeom>
            <a:solidFill>
              <a:srgbClr val="FB9B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99" name="Rectangle 98">
              <a:extLst>
                <a:ext uri="{FF2B5EF4-FFF2-40B4-BE49-F238E27FC236}">
                  <a16:creationId xmlns:a16="http://schemas.microsoft.com/office/drawing/2014/main" id="{FA4CCF70-B1CB-7443-A159-008910415810}"/>
                </a:ext>
              </a:extLst>
            </p:cNvPr>
            <p:cNvSpPr/>
            <p:nvPr/>
          </p:nvSpPr>
          <p:spPr>
            <a:xfrm>
              <a:off x="1036345" y="3825530"/>
              <a:ext cx="522900" cy="215444"/>
            </a:xfrm>
            <a:prstGeom prst="rect">
              <a:avLst/>
            </a:prstGeom>
          </p:spPr>
          <p:txBody>
            <a:bodyPr wrap="none">
              <a:spAutoFit/>
            </a:bodyPr>
            <a:lstStyle/>
            <a:p>
              <a:r>
                <a:rPr lang="en-US" altLang="zh-CN" sz="800" dirty="0">
                  <a:latin typeface="Helvetica" pitchFamily="2" charset="0"/>
                </a:rPr>
                <a:t>Intronic</a:t>
              </a:r>
              <a:endParaRPr lang="en-US" sz="800" dirty="0"/>
            </a:p>
          </p:txBody>
        </p:sp>
        <p:sp>
          <p:nvSpPr>
            <p:cNvPr id="100" name="Rectangle 99">
              <a:extLst>
                <a:ext uri="{FF2B5EF4-FFF2-40B4-BE49-F238E27FC236}">
                  <a16:creationId xmlns:a16="http://schemas.microsoft.com/office/drawing/2014/main" id="{81A8CC30-AECB-3349-9EDD-6392E432EB96}"/>
                </a:ext>
              </a:extLst>
            </p:cNvPr>
            <p:cNvSpPr/>
            <p:nvPr/>
          </p:nvSpPr>
          <p:spPr>
            <a:xfrm>
              <a:off x="1774373" y="3873484"/>
              <a:ext cx="108000" cy="108000"/>
            </a:xfrm>
            <a:prstGeom prst="rect">
              <a:avLst/>
            </a:prstGeom>
            <a:solidFill>
              <a:srgbClr val="B3DF8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1" name="Rectangle 100">
              <a:extLst>
                <a:ext uri="{FF2B5EF4-FFF2-40B4-BE49-F238E27FC236}">
                  <a16:creationId xmlns:a16="http://schemas.microsoft.com/office/drawing/2014/main" id="{FF36B3F6-BB82-974E-92EE-989CB29B68D5}"/>
                </a:ext>
              </a:extLst>
            </p:cNvPr>
            <p:cNvSpPr/>
            <p:nvPr/>
          </p:nvSpPr>
          <p:spPr>
            <a:xfrm>
              <a:off x="1879016" y="3825530"/>
              <a:ext cx="503664" cy="215444"/>
            </a:xfrm>
            <a:prstGeom prst="rect">
              <a:avLst/>
            </a:prstGeom>
          </p:spPr>
          <p:txBody>
            <a:bodyPr wrap="none">
              <a:spAutoFit/>
            </a:bodyPr>
            <a:lstStyle/>
            <a:p>
              <a:r>
                <a:rPr lang="en-US" altLang="zh-CN" sz="800" dirty="0">
                  <a:latin typeface="Helvetica" pitchFamily="2" charset="0"/>
                </a:rPr>
                <a:t>5’</a:t>
              </a:r>
              <a:r>
                <a:rPr lang="zh-CN" altLang="en-US" sz="800" dirty="0">
                  <a:latin typeface="Helvetica" pitchFamily="2" charset="0"/>
                </a:rPr>
                <a:t> </a:t>
              </a:r>
              <a:r>
                <a:rPr lang="en-US" altLang="zh-CN" sz="800" dirty="0">
                  <a:latin typeface="Helvetica" pitchFamily="2" charset="0"/>
                </a:rPr>
                <a:t>UTR</a:t>
              </a:r>
              <a:endParaRPr lang="en-US" sz="800" dirty="0"/>
            </a:p>
          </p:txBody>
        </p:sp>
        <p:sp>
          <p:nvSpPr>
            <p:cNvPr id="102" name="Rectangle 101">
              <a:extLst>
                <a:ext uri="{FF2B5EF4-FFF2-40B4-BE49-F238E27FC236}">
                  <a16:creationId xmlns:a16="http://schemas.microsoft.com/office/drawing/2014/main" id="{9CF1E48A-0344-BD46-960B-911413EA35FF}"/>
                </a:ext>
              </a:extLst>
            </p:cNvPr>
            <p:cNvSpPr/>
            <p:nvPr/>
          </p:nvSpPr>
          <p:spPr>
            <a:xfrm>
              <a:off x="2504338" y="3687050"/>
              <a:ext cx="108000" cy="108000"/>
            </a:xfrm>
            <a:prstGeom prst="rect">
              <a:avLst/>
            </a:prstGeom>
            <a:solidFill>
              <a:srgbClr val="FFBE6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03" name="Rectangle 102">
              <a:extLst>
                <a:ext uri="{FF2B5EF4-FFF2-40B4-BE49-F238E27FC236}">
                  <a16:creationId xmlns:a16="http://schemas.microsoft.com/office/drawing/2014/main" id="{80CDC923-5BA4-CA4A-AB24-9E6C47FEB057}"/>
                </a:ext>
              </a:extLst>
            </p:cNvPr>
            <p:cNvSpPr/>
            <p:nvPr/>
          </p:nvSpPr>
          <p:spPr>
            <a:xfrm>
              <a:off x="2598491" y="3635859"/>
              <a:ext cx="503664" cy="215444"/>
            </a:xfrm>
            <a:prstGeom prst="rect">
              <a:avLst/>
            </a:prstGeom>
          </p:spPr>
          <p:txBody>
            <a:bodyPr wrap="none">
              <a:spAutoFit/>
            </a:bodyPr>
            <a:lstStyle/>
            <a:p>
              <a:r>
                <a:rPr lang="en-US" altLang="zh-CN" sz="800" dirty="0">
                  <a:latin typeface="Helvetica" pitchFamily="2" charset="0"/>
                </a:rPr>
                <a:t>3’</a:t>
              </a:r>
              <a:r>
                <a:rPr lang="zh-CN" altLang="en-US" sz="800" dirty="0">
                  <a:latin typeface="Helvetica" pitchFamily="2" charset="0"/>
                </a:rPr>
                <a:t> </a:t>
              </a:r>
              <a:r>
                <a:rPr lang="en-US" altLang="zh-CN" sz="800" dirty="0">
                  <a:latin typeface="Helvetica" pitchFamily="2" charset="0"/>
                </a:rPr>
                <a:t>UTR</a:t>
              </a:r>
              <a:endParaRPr lang="en-US" sz="800" dirty="0"/>
            </a:p>
          </p:txBody>
        </p:sp>
        <p:sp>
          <p:nvSpPr>
            <p:cNvPr id="145" name="Rectangle 144">
              <a:extLst>
                <a:ext uri="{FF2B5EF4-FFF2-40B4-BE49-F238E27FC236}">
                  <a16:creationId xmlns:a16="http://schemas.microsoft.com/office/drawing/2014/main" id="{2AADB83B-F679-634B-AE2E-AFC0991D7847}"/>
                </a:ext>
              </a:extLst>
            </p:cNvPr>
            <p:cNvSpPr/>
            <p:nvPr/>
          </p:nvSpPr>
          <p:spPr>
            <a:xfrm>
              <a:off x="461263" y="4041126"/>
              <a:ext cx="583916" cy="215444"/>
            </a:xfrm>
            <a:prstGeom prst="rect">
              <a:avLst/>
            </a:prstGeom>
          </p:spPr>
          <p:txBody>
            <a:bodyPr wrap="square">
              <a:spAutoFit/>
            </a:bodyPr>
            <a:lstStyle/>
            <a:p>
              <a:pPr algn="r"/>
              <a:r>
                <a:rPr lang="en-US" altLang="zh-CN" sz="800" dirty="0">
                  <a:latin typeface="Helvetica" pitchFamily="2" charset="0"/>
                </a:rPr>
                <a:t>100%</a:t>
              </a:r>
            </a:p>
          </p:txBody>
        </p:sp>
        <p:sp>
          <p:nvSpPr>
            <p:cNvPr id="150" name="Rectangle 149">
              <a:extLst>
                <a:ext uri="{FF2B5EF4-FFF2-40B4-BE49-F238E27FC236}">
                  <a16:creationId xmlns:a16="http://schemas.microsoft.com/office/drawing/2014/main" id="{164318F2-00DF-2E42-A3EB-64A53AAEEF95}"/>
                </a:ext>
              </a:extLst>
            </p:cNvPr>
            <p:cNvSpPr/>
            <p:nvPr/>
          </p:nvSpPr>
          <p:spPr>
            <a:xfrm>
              <a:off x="461263" y="4454113"/>
              <a:ext cx="583916" cy="215444"/>
            </a:xfrm>
            <a:prstGeom prst="rect">
              <a:avLst/>
            </a:prstGeom>
          </p:spPr>
          <p:txBody>
            <a:bodyPr wrap="square">
              <a:spAutoFit/>
            </a:bodyPr>
            <a:lstStyle/>
            <a:p>
              <a:pPr algn="r"/>
              <a:r>
                <a:rPr lang="en-US" altLang="zh-CN" sz="800" dirty="0">
                  <a:latin typeface="Helvetica" pitchFamily="2" charset="0"/>
                </a:rPr>
                <a:t>80%</a:t>
              </a:r>
            </a:p>
          </p:txBody>
        </p:sp>
        <p:sp>
          <p:nvSpPr>
            <p:cNvPr id="151" name="Rectangle 150">
              <a:extLst>
                <a:ext uri="{FF2B5EF4-FFF2-40B4-BE49-F238E27FC236}">
                  <a16:creationId xmlns:a16="http://schemas.microsoft.com/office/drawing/2014/main" id="{84383DF3-F732-3446-A1D4-765AE88A84DF}"/>
                </a:ext>
              </a:extLst>
            </p:cNvPr>
            <p:cNvSpPr/>
            <p:nvPr/>
          </p:nvSpPr>
          <p:spPr>
            <a:xfrm>
              <a:off x="461263" y="4867100"/>
              <a:ext cx="583916" cy="215444"/>
            </a:xfrm>
            <a:prstGeom prst="rect">
              <a:avLst/>
            </a:prstGeom>
          </p:spPr>
          <p:txBody>
            <a:bodyPr wrap="square">
              <a:spAutoFit/>
            </a:bodyPr>
            <a:lstStyle/>
            <a:p>
              <a:pPr algn="r"/>
              <a:r>
                <a:rPr lang="en-US" altLang="zh-CN" sz="800" dirty="0">
                  <a:latin typeface="Helvetica" pitchFamily="2" charset="0"/>
                </a:rPr>
                <a:t>60%</a:t>
              </a:r>
            </a:p>
          </p:txBody>
        </p:sp>
        <p:sp>
          <p:nvSpPr>
            <p:cNvPr id="152" name="Rectangle 151">
              <a:extLst>
                <a:ext uri="{FF2B5EF4-FFF2-40B4-BE49-F238E27FC236}">
                  <a16:creationId xmlns:a16="http://schemas.microsoft.com/office/drawing/2014/main" id="{A1AE1B7B-1E9B-9849-B444-2BB28DC96E3B}"/>
                </a:ext>
              </a:extLst>
            </p:cNvPr>
            <p:cNvSpPr/>
            <p:nvPr/>
          </p:nvSpPr>
          <p:spPr>
            <a:xfrm>
              <a:off x="461263" y="5280087"/>
              <a:ext cx="583916" cy="215444"/>
            </a:xfrm>
            <a:prstGeom prst="rect">
              <a:avLst/>
            </a:prstGeom>
          </p:spPr>
          <p:txBody>
            <a:bodyPr wrap="square">
              <a:spAutoFit/>
            </a:bodyPr>
            <a:lstStyle/>
            <a:p>
              <a:pPr algn="r"/>
              <a:r>
                <a:rPr lang="en-US" altLang="zh-CN" sz="800" dirty="0">
                  <a:latin typeface="Helvetica" pitchFamily="2" charset="0"/>
                </a:rPr>
                <a:t>40%</a:t>
              </a:r>
            </a:p>
          </p:txBody>
        </p:sp>
        <p:sp>
          <p:nvSpPr>
            <p:cNvPr id="153" name="Rectangle 152">
              <a:extLst>
                <a:ext uri="{FF2B5EF4-FFF2-40B4-BE49-F238E27FC236}">
                  <a16:creationId xmlns:a16="http://schemas.microsoft.com/office/drawing/2014/main" id="{66DD4EFC-FAD2-534E-B49F-3DCFAECB5161}"/>
                </a:ext>
              </a:extLst>
            </p:cNvPr>
            <p:cNvSpPr/>
            <p:nvPr/>
          </p:nvSpPr>
          <p:spPr>
            <a:xfrm>
              <a:off x="461263" y="5693074"/>
              <a:ext cx="583916" cy="215444"/>
            </a:xfrm>
            <a:prstGeom prst="rect">
              <a:avLst/>
            </a:prstGeom>
          </p:spPr>
          <p:txBody>
            <a:bodyPr wrap="square">
              <a:spAutoFit/>
            </a:bodyPr>
            <a:lstStyle/>
            <a:p>
              <a:pPr algn="r"/>
              <a:r>
                <a:rPr lang="en-US" altLang="zh-CN" sz="800" dirty="0">
                  <a:latin typeface="Helvetica" pitchFamily="2" charset="0"/>
                </a:rPr>
                <a:t>20%</a:t>
              </a:r>
            </a:p>
          </p:txBody>
        </p:sp>
        <p:sp>
          <p:nvSpPr>
            <p:cNvPr id="155" name="Rectangle 154">
              <a:extLst>
                <a:ext uri="{FF2B5EF4-FFF2-40B4-BE49-F238E27FC236}">
                  <a16:creationId xmlns:a16="http://schemas.microsoft.com/office/drawing/2014/main" id="{6E3FE9B5-C333-ED4A-8D5E-901468184CE8}"/>
                </a:ext>
              </a:extLst>
            </p:cNvPr>
            <p:cNvSpPr/>
            <p:nvPr/>
          </p:nvSpPr>
          <p:spPr>
            <a:xfrm>
              <a:off x="461263" y="6106061"/>
              <a:ext cx="583916" cy="215444"/>
            </a:xfrm>
            <a:prstGeom prst="rect">
              <a:avLst/>
            </a:prstGeom>
          </p:spPr>
          <p:txBody>
            <a:bodyPr wrap="square">
              <a:spAutoFit/>
            </a:bodyPr>
            <a:lstStyle/>
            <a:p>
              <a:pPr algn="r"/>
              <a:r>
                <a:rPr lang="en-US" altLang="zh-CN" sz="800" dirty="0">
                  <a:latin typeface="Helvetica" pitchFamily="2" charset="0"/>
                </a:rPr>
                <a:t>0</a:t>
              </a:r>
            </a:p>
          </p:txBody>
        </p:sp>
        <p:sp>
          <p:nvSpPr>
            <p:cNvPr id="11" name="Rectangle 10">
              <a:extLst>
                <a:ext uri="{FF2B5EF4-FFF2-40B4-BE49-F238E27FC236}">
                  <a16:creationId xmlns:a16="http://schemas.microsoft.com/office/drawing/2014/main" id="{A65E8896-6278-2246-9E8F-8AC7518E96E1}"/>
                </a:ext>
              </a:extLst>
            </p:cNvPr>
            <p:cNvSpPr/>
            <p:nvPr/>
          </p:nvSpPr>
          <p:spPr>
            <a:xfrm>
              <a:off x="1310485" y="6197445"/>
              <a:ext cx="389850" cy="21544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197" name="Rectangle 196">
              <a:extLst>
                <a:ext uri="{FF2B5EF4-FFF2-40B4-BE49-F238E27FC236}">
                  <a16:creationId xmlns:a16="http://schemas.microsoft.com/office/drawing/2014/main" id="{A24A2B7D-536B-BC47-AC76-B71429C510D6}"/>
                </a:ext>
              </a:extLst>
            </p:cNvPr>
            <p:cNvSpPr/>
            <p:nvPr/>
          </p:nvSpPr>
          <p:spPr>
            <a:xfrm>
              <a:off x="2429578" y="6197445"/>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198" name="Rectangle 197">
              <a:extLst>
                <a:ext uri="{FF2B5EF4-FFF2-40B4-BE49-F238E27FC236}">
                  <a16:creationId xmlns:a16="http://schemas.microsoft.com/office/drawing/2014/main" id="{72490EFE-1253-ED46-9353-38F2A9CA105A}"/>
                </a:ext>
              </a:extLst>
            </p:cNvPr>
            <p:cNvSpPr/>
            <p:nvPr/>
          </p:nvSpPr>
          <p:spPr>
            <a:xfrm>
              <a:off x="2699878" y="6197445"/>
              <a:ext cx="389850" cy="21544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199" name="Rectangle 198">
              <a:extLst>
                <a:ext uri="{FF2B5EF4-FFF2-40B4-BE49-F238E27FC236}">
                  <a16:creationId xmlns:a16="http://schemas.microsoft.com/office/drawing/2014/main" id="{F81C2697-BF95-BD42-8AFB-0185EDBDDEFD}"/>
                </a:ext>
              </a:extLst>
            </p:cNvPr>
            <p:cNvSpPr/>
            <p:nvPr/>
          </p:nvSpPr>
          <p:spPr>
            <a:xfrm>
              <a:off x="1856132" y="4599221"/>
              <a:ext cx="583916" cy="215444"/>
            </a:xfrm>
            <a:prstGeom prst="rect">
              <a:avLst/>
            </a:prstGeom>
          </p:spPr>
          <p:txBody>
            <a:bodyPr wrap="square">
              <a:spAutoFit/>
            </a:bodyPr>
            <a:lstStyle/>
            <a:p>
              <a:pPr algn="r"/>
              <a:r>
                <a:rPr lang="en-US" altLang="zh-CN" sz="800" dirty="0">
                  <a:latin typeface="Helvetica" pitchFamily="2" charset="0"/>
                </a:rPr>
                <a:t>3%</a:t>
              </a:r>
            </a:p>
          </p:txBody>
        </p:sp>
        <p:sp>
          <p:nvSpPr>
            <p:cNvPr id="200" name="Rectangle 199">
              <a:extLst>
                <a:ext uri="{FF2B5EF4-FFF2-40B4-BE49-F238E27FC236}">
                  <a16:creationId xmlns:a16="http://schemas.microsoft.com/office/drawing/2014/main" id="{201F6D10-C9C0-2941-8E05-41325E64B272}"/>
                </a:ext>
              </a:extLst>
            </p:cNvPr>
            <p:cNvSpPr/>
            <p:nvPr/>
          </p:nvSpPr>
          <p:spPr>
            <a:xfrm>
              <a:off x="1856132" y="5102010"/>
              <a:ext cx="583916" cy="215444"/>
            </a:xfrm>
            <a:prstGeom prst="rect">
              <a:avLst/>
            </a:prstGeom>
          </p:spPr>
          <p:txBody>
            <a:bodyPr wrap="square">
              <a:spAutoFit/>
            </a:bodyPr>
            <a:lstStyle/>
            <a:p>
              <a:pPr algn="r"/>
              <a:r>
                <a:rPr lang="en-US" altLang="zh-CN" sz="800" dirty="0">
                  <a:latin typeface="Helvetica" pitchFamily="2" charset="0"/>
                </a:rPr>
                <a:t>2%</a:t>
              </a:r>
            </a:p>
          </p:txBody>
        </p:sp>
        <p:sp>
          <p:nvSpPr>
            <p:cNvPr id="201" name="Rectangle 200">
              <a:extLst>
                <a:ext uri="{FF2B5EF4-FFF2-40B4-BE49-F238E27FC236}">
                  <a16:creationId xmlns:a16="http://schemas.microsoft.com/office/drawing/2014/main" id="{A6D947DA-E8E0-504C-9D91-4535A16E81BE}"/>
                </a:ext>
              </a:extLst>
            </p:cNvPr>
            <p:cNvSpPr/>
            <p:nvPr/>
          </p:nvSpPr>
          <p:spPr>
            <a:xfrm>
              <a:off x="1856132" y="5604799"/>
              <a:ext cx="583916" cy="215444"/>
            </a:xfrm>
            <a:prstGeom prst="rect">
              <a:avLst/>
            </a:prstGeom>
          </p:spPr>
          <p:txBody>
            <a:bodyPr wrap="square">
              <a:spAutoFit/>
            </a:bodyPr>
            <a:lstStyle/>
            <a:p>
              <a:pPr algn="r"/>
              <a:r>
                <a:rPr lang="en-US" altLang="zh-CN" sz="800" dirty="0">
                  <a:latin typeface="Helvetica" pitchFamily="2" charset="0"/>
                </a:rPr>
                <a:t>1%</a:t>
              </a:r>
            </a:p>
          </p:txBody>
        </p:sp>
        <p:sp>
          <p:nvSpPr>
            <p:cNvPr id="202" name="Rectangle 201">
              <a:extLst>
                <a:ext uri="{FF2B5EF4-FFF2-40B4-BE49-F238E27FC236}">
                  <a16:creationId xmlns:a16="http://schemas.microsoft.com/office/drawing/2014/main" id="{725424F9-B921-4B4D-A197-66AA380E78C0}"/>
                </a:ext>
              </a:extLst>
            </p:cNvPr>
            <p:cNvSpPr/>
            <p:nvPr/>
          </p:nvSpPr>
          <p:spPr>
            <a:xfrm>
              <a:off x="1856132" y="6107587"/>
              <a:ext cx="583916" cy="215444"/>
            </a:xfrm>
            <a:prstGeom prst="rect">
              <a:avLst/>
            </a:prstGeom>
          </p:spPr>
          <p:txBody>
            <a:bodyPr wrap="square">
              <a:spAutoFit/>
            </a:bodyPr>
            <a:lstStyle/>
            <a:p>
              <a:pPr algn="r"/>
              <a:r>
                <a:rPr lang="en-US" altLang="zh-CN" sz="800" dirty="0">
                  <a:latin typeface="Helvetica" pitchFamily="2" charset="0"/>
                </a:rPr>
                <a:t>0</a:t>
              </a:r>
            </a:p>
          </p:txBody>
        </p:sp>
      </p:grpSp>
      <p:grpSp>
        <p:nvGrpSpPr>
          <p:cNvPr id="27" name="Group 26">
            <a:extLst>
              <a:ext uri="{FF2B5EF4-FFF2-40B4-BE49-F238E27FC236}">
                <a16:creationId xmlns:a16="http://schemas.microsoft.com/office/drawing/2014/main" id="{7FC8FCC4-16AA-FC47-91E4-B5B09DB546C7}"/>
              </a:ext>
            </a:extLst>
          </p:cNvPr>
          <p:cNvGrpSpPr/>
          <p:nvPr/>
        </p:nvGrpSpPr>
        <p:grpSpPr>
          <a:xfrm>
            <a:off x="5028966" y="8161044"/>
            <a:ext cx="4890102" cy="3102165"/>
            <a:chOff x="5599368" y="8212193"/>
            <a:chExt cx="4890102" cy="3102165"/>
          </a:xfrm>
        </p:grpSpPr>
        <p:sp>
          <p:nvSpPr>
            <p:cNvPr id="175" name="Rectangle 174">
              <a:extLst>
                <a:ext uri="{FF2B5EF4-FFF2-40B4-BE49-F238E27FC236}">
                  <a16:creationId xmlns:a16="http://schemas.microsoft.com/office/drawing/2014/main" id="{74694501-416D-4A4D-89E6-8AB9C56870E1}"/>
                </a:ext>
              </a:extLst>
            </p:cNvPr>
            <p:cNvSpPr/>
            <p:nvPr/>
          </p:nvSpPr>
          <p:spPr>
            <a:xfrm>
              <a:off x="5599368" y="8427637"/>
              <a:ext cx="643125"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176" name="Rectangle 175">
              <a:extLst>
                <a:ext uri="{FF2B5EF4-FFF2-40B4-BE49-F238E27FC236}">
                  <a16:creationId xmlns:a16="http://schemas.microsoft.com/office/drawing/2014/main" id="{B4A8876C-2E66-0242-8852-CBD98840E5E9}"/>
                </a:ext>
              </a:extLst>
            </p:cNvPr>
            <p:cNvSpPr/>
            <p:nvPr/>
          </p:nvSpPr>
          <p:spPr>
            <a:xfrm>
              <a:off x="5631606" y="8660757"/>
              <a:ext cx="609462"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177" name="Rectangle 176">
              <a:extLst>
                <a:ext uri="{FF2B5EF4-FFF2-40B4-BE49-F238E27FC236}">
                  <a16:creationId xmlns:a16="http://schemas.microsoft.com/office/drawing/2014/main" id="{6E64BE8F-8A6F-2845-BB11-F571CC61C886}"/>
                </a:ext>
              </a:extLst>
            </p:cNvPr>
            <p:cNvSpPr/>
            <p:nvPr/>
          </p:nvSpPr>
          <p:spPr>
            <a:xfrm rot="16200000">
              <a:off x="5632569" y="9305029"/>
              <a:ext cx="309700" cy="215444"/>
            </a:xfrm>
            <a:prstGeom prst="rect">
              <a:avLst/>
            </a:prstGeom>
          </p:spPr>
          <p:txBody>
            <a:bodyPr wrap="none" anchor="ctr">
              <a:spAutoFit/>
            </a:bodyPr>
            <a:lstStyle/>
            <a:p>
              <a:pPr algn="ctr"/>
              <a:r>
                <a:rPr lang="en-US" altLang="zh-CN" sz="800" b="1" dirty="0">
                  <a:latin typeface="Helvetica" pitchFamily="2" charset="0"/>
                </a:rPr>
                <a:t>FL</a:t>
              </a:r>
            </a:p>
          </p:txBody>
        </p:sp>
        <p:sp>
          <p:nvSpPr>
            <p:cNvPr id="180" name="Rectangle 179">
              <a:extLst>
                <a:ext uri="{FF2B5EF4-FFF2-40B4-BE49-F238E27FC236}">
                  <a16:creationId xmlns:a16="http://schemas.microsoft.com/office/drawing/2014/main" id="{129B8576-28FA-A941-BB25-EA8DEC068249}"/>
                </a:ext>
              </a:extLst>
            </p:cNvPr>
            <p:cNvSpPr/>
            <p:nvPr/>
          </p:nvSpPr>
          <p:spPr>
            <a:xfrm rot="16200000">
              <a:off x="5162416" y="10328069"/>
              <a:ext cx="1256198" cy="215444"/>
            </a:xfrm>
            <a:prstGeom prst="rect">
              <a:avLst/>
            </a:prstGeom>
          </p:spPr>
          <p:txBody>
            <a:bodyPr wrap="square">
              <a:spAutoFit/>
            </a:bodyPr>
            <a:lstStyle/>
            <a:p>
              <a:pPr algn="ctr"/>
              <a:r>
                <a:rPr lang="en-US" altLang="zh-CN" sz="800" b="1" dirty="0">
                  <a:latin typeface="Helvetica" pitchFamily="2" charset="0"/>
                </a:rPr>
                <a:t>DHL</a:t>
              </a:r>
            </a:p>
          </p:txBody>
        </p:sp>
        <p:sp>
          <p:nvSpPr>
            <p:cNvPr id="142" name="Rectangle 141">
              <a:extLst>
                <a:ext uri="{FF2B5EF4-FFF2-40B4-BE49-F238E27FC236}">
                  <a16:creationId xmlns:a16="http://schemas.microsoft.com/office/drawing/2014/main" id="{B9BCCFA4-7B1F-164A-9A7E-318F3B24B08A}"/>
                </a:ext>
              </a:extLst>
            </p:cNvPr>
            <p:cNvSpPr/>
            <p:nvPr/>
          </p:nvSpPr>
          <p:spPr>
            <a:xfrm>
              <a:off x="6111561" y="8212193"/>
              <a:ext cx="1486304" cy="215444"/>
            </a:xfrm>
            <a:prstGeom prst="rect">
              <a:avLst/>
            </a:prstGeom>
          </p:spPr>
          <p:txBody>
            <a:bodyPr wrap="none">
              <a:spAutoFit/>
            </a:bodyPr>
            <a:lstStyle/>
            <a:p>
              <a:r>
                <a:rPr lang="en-US" sz="800" dirty="0">
                  <a:latin typeface="Helvetica" pitchFamily="2" charset="0"/>
                </a:rPr>
                <a:t>chr6:37,169,101-37,176,736</a:t>
              </a:r>
            </a:p>
          </p:txBody>
        </p:sp>
        <p:pic>
          <p:nvPicPr>
            <p:cNvPr id="143" name="Picture 142">
              <a:extLst>
                <a:ext uri="{FF2B5EF4-FFF2-40B4-BE49-F238E27FC236}">
                  <a16:creationId xmlns:a16="http://schemas.microsoft.com/office/drawing/2014/main" id="{D5C7B9FE-CB37-EF46-AD14-38F5E005C8B9}"/>
                </a:ext>
              </a:extLst>
            </p:cNvPr>
            <p:cNvPicPr>
              <a:picLocks noChangeAspect="1"/>
            </p:cNvPicPr>
            <p:nvPr/>
          </p:nvPicPr>
          <p:blipFill>
            <a:blip r:embed="rId12"/>
            <a:stretch>
              <a:fillRect/>
            </a:stretch>
          </p:blipFill>
          <p:spPr>
            <a:xfrm>
              <a:off x="6183276" y="8408413"/>
              <a:ext cx="4306194" cy="2709725"/>
            </a:xfrm>
            <a:prstGeom prst="rect">
              <a:avLst/>
            </a:prstGeom>
          </p:spPr>
        </p:pic>
        <p:sp>
          <p:nvSpPr>
            <p:cNvPr id="144" name="Rectangle 143">
              <a:extLst>
                <a:ext uri="{FF2B5EF4-FFF2-40B4-BE49-F238E27FC236}">
                  <a16:creationId xmlns:a16="http://schemas.microsoft.com/office/drawing/2014/main" id="{11E30AF3-B406-9749-B7F1-589C6CA8DC2B}"/>
                </a:ext>
              </a:extLst>
            </p:cNvPr>
            <p:cNvSpPr/>
            <p:nvPr/>
          </p:nvSpPr>
          <p:spPr>
            <a:xfrm>
              <a:off x="7553452" y="11077305"/>
              <a:ext cx="1321750" cy="237053"/>
            </a:xfrm>
            <a:prstGeom prst="rect">
              <a:avLst/>
            </a:prstGeom>
          </p:spPr>
          <p:txBody>
            <a:bodyPr wrap="square">
              <a:spAutoFit/>
            </a:bodyPr>
            <a:lstStyle/>
            <a:p>
              <a:pPr algn="ctr">
                <a:lnSpc>
                  <a:spcPct val="126000"/>
                </a:lnSpc>
              </a:pPr>
              <a:r>
                <a:rPr lang="en-US" altLang="zh-CN" sz="800" b="1" i="1" dirty="0">
                  <a:latin typeface="Helvetica" pitchFamily="2" charset="0"/>
                </a:rPr>
                <a:t>PIM1</a:t>
              </a:r>
            </a:p>
          </p:txBody>
        </p:sp>
        <p:sp>
          <p:nvSpPr>
            <p:cNvPr id="190" name="Rectangle 189">
              <a:extLst>
                <a:ext uri="{FF2B5EF4-FFF2-40B4-BE49-F238E27FC236}">
                  <a16:creationId xmlns:a16="http://schemas.microsoft.com/office/drawing/2014/main" id="{AEF84538-857B-7A44-BBD7-DBC8780E00C2}"/>
                </a:ext>
              </a:extLst>
            </p:cNvPr>
            <p:cNvSpPr/>
            <p:nvPr/>
          </p:nvSpPr>
          <p:spPr>
            <a:xfrm>
              <a:off x="5799536" y="8870001"/>
              <a:ext cx="445131" cy="2308902"/>
            </a:xfrm>
            <a:prstGeom prst="rect">
              <a:avLst/>
            </a:prstGeom>
          </p:spPr>
          <p:txBody>
            <a:bodyPr wrap="square">
              <a:spAutoFit/>
            </a:bodyPr>
            <a:lstStyle/>
            <a:p>
              <a:pPr algn="r">
                <a:lnSpc>
                  <a:spcPct val="90000"/>
                </a:lnSpc>
              </a:pPr>
              <a:r>
                <a:rPr lang="en-US" altLang="zh-CN" sz="800" dirty="0">
                  <a:solidFill>
                    <a:srgbClr val="000000"/>
                  </a:solidFill>
                  <a:latin typeface="Helvetica" pitchFamily="2" charset="0"/>
                  <a:ea typeface="宋体" panose="02010600030101010101" pitchFamily="2" charset="-122"/>
                </a:rPr>
                <a:t>P1</a:t>
              </a:r>
            </a:p>
            <a:p>
              <a:pPr algn="r">
                <a:lnSpc>
                  <a:spcPct val="90000"/>
                </a:lnSpc>
              </a:pPr>
              <a:r>
                <a:rPr lang="en-US" altLang="zh-CN" sz="800" dirty="0">
                  <a:solidFill>
                    <a:srgbClr val="000000"/>
                  </a:solidFill>
                  <a:latin typeface="Helvetica" pitchFamily="2" charset="0"/>
                  <a:ea typeface="宋体" panose="02010600030101010101" pitchFamily="2" charset="-122"/>
                </a:rPr>
                <a:t>P2</a:t>
              </a:r>
            </a:p>
            <a:p>
              <a:pPr algn="r">
                <a:lnSpc>
                  <a:spcPct val="90000"/>
                </a:lnSpc>
              </a:pPr>
              <a:r>
                <a:rPr lang="en-US" altLang="zh-CN" sz="800" dirty="0">
                  <a:latin typeface="Helvetica" pitchFamily="2" charset="0"/>
                </a:rPr>
                <a:t>P3</a:t>
              </a:r>
            </a:p>
            <a:p>
              <a:pPr algn="r">
                <a:lnSpc>
                  <a:spcPct val="90000"/>
                </a:lnSpc>
              </a:pPr>
              <a:r>
                <a:rPr lang="en-US" altLang="zh-CN" sz="800" dirty="0">
                  <a:latin typeface="Helvetica" pitchFamily="2" charset="0"/>
                </a:rPr>
                <a:t>P4</a:t>
              </a:r>
            </a:p>
            <a:p>
              <a:pPr algn="r">
                <a:lnSpc>
                  <a:spcPct val="90000"/>
                </a:lnSpc>
              </a:pPr>
              <a:r>
                <a:rPr lang="en-US" altLang="zh-CN" sz="800" dirty="0">
                  <a:latin typeface="Helvetica" pitchFamily="2" charset="0"/>
                </a:rPr>
                <a:t>P5</a:t>
              </a:r>
            </a:p>
            <a:p>
              <a:pPr algn="r">
                <a:lnSpc>
                  <a:spcPct val="90000"/>
                </a:lnSpc>
              </a:pPr>
              <a:r>
                <a:rPr lang="en-US" altLang="zh-CN" sz="800" dirty="0">
                  <a:latin typeface="Helvetica" pitchFamily="2" charset="0"/>
                </a:rPr>
                <a:t>P6</a:t>
              </a:r>
            </a:p>
            <a:p>
              <a:pPr algn="r">
                <a:lnSpc>
                  <a:spcPct val="90000"/>
                </a:lnSpc>
              </a:pPr>
              <a:r>
                <a:rPr lang="en-US" altLang="zh-CN" sz="800" dirty="0">
                  <a:latin typeface="Helvetica" pitchFamily="2" charset="0"/>
                </a:rPr>
                <a:t>P7</a:t>
              </a:r>
            </a:p>
            <a:p>
              <a:pPr algn="r">
                <a:lnSpc>
                  <a:spcPct val="90000"/>
                </a:lnSpc>
              </a:pPr>
              <a:r>
                <a:rPr lang="en-US" altLang="zh-CN" sz="800" dirty="0">
                  <a:latin typeface="Helvetica" pitchFamily="2" charset="0"/>
                </a:rPr>
                <a:t>P8.a</a:t>
              </a:r>
            </a:p>
            <a:p>
              <a:pPr algn="r">
                <a:lnSpc>
                  <a:spcPct val="90000"/>
                </a:lnSpc>
              </a:pPr>
              <a:r>
                <a:rPr lang="en-US" altLang="zh-CN" sz="800" dirty="0">
                  <a:latin typeface="Helvetica" pitchFamily="2" charset="0"/>
                </a:rPr>
                <a:t>P8.b</a:t>
              </a:r>
            </a:p>
            <a:p>
              <a:pPr algn="r">
                <a:lnSpc>
                  <a:spcPct val="90000"/>
                </a:lnSpc>
              </a:pPr>
              <a:r>
                <a:rPr lang="en-US" altLang="zh-CN" sz="800" dirty="0">
                  <a:latin typeface="Helvetica" pitchFamily="2" charset="0"/>
                </a:rPr>
                <a:t>P9</a:t>
              </a:r>
            </a:p>
            <a:p>
              <a:pPr algn="r">
                <a:lnSpc>
                  <a:spcPct val="90000"/>
                </a:lnSpc>
              </a:pPr>
              <a:r>
                <a:rPr lang="en-US" altLang="zh-CN" sz="800" dirty="0">
                  <a:solidFill>
                    <a:srgbClr val="000000"/>
                  </a:solidFill>
                  <a:latin typeface="Helvetica" pitchFamily="2" charset="0"/>
                  <a:ea typeface="宋体" panose="02010600030101010101" pitchFamily="2" charset="-122"/>
                </a:rPr>
                <a:t>P1</a:t>
              </a:r>
            </a:p>
            <a:p>
              <a:pPr algn="r">
                <a:lnSpc>
                  <a:spcPct val="90000"/>
                </a:lnSpc>
              </a:pPr>
              <a:r>
                <a:rPr lang="en-US" altLang="zh-CN" sz="800" dirty="0">
                  <a:solidFill>
                    <a:srgbClr val="000000"/>
                  </a:solidFill>
                  <a:latin typeface="Helvetica" pitchFamily="2" charset="0"/>
                  <a:ea typeface="宋体" panose="02010600030101010101" pitchFamily="2" charset="-122"/>
                </a:rPr>
                <a:t>P2</a:t>
              </a:r>
            </a:p>
            <a:p>
              <a:pPr algn="r">
                <a:lnSpc>
                  <a:spcPct val="90000"/>
                </a:lnSpc>
              </a:pPr>
              <a:r>
                <a:rPr lang="en-US" altLang="zh-CN" sz="800" dirty="0">
                  <a:latin typeface="Helvetica" pitchFamily="2" charset="0"/>
                </a:rPr>
                <a:t>P3</a:t>
              </a:r>
            </a:p>
            <a:p>
              <a:pPr algn="r">
                <a:lnSpc>
                  <a:spcPct val="90000"/>
                </a:lnSpc>
              </a:pPr>
              <a:r>
                <a:rPr lang="en-US" altLang="zh-CN" sz="800" dirty="0">
                  <a:latin typeface="Helvetica" pitchFamily="2" charset="0"/>
                </a:rPr>
                <a:t>P4</a:t>
              </a:r>
            </a:p>
            <a:p>
              <a:pPr algn="r">
                <a:lnSpc>
                  <a:spcPct val="90000"/>
                </a:lnSpc>
              </a:pPr>
              <a:r>
                <a:rPr lang="en-US" altLang="zh-CN" sz="800" dirty="0">
                  <a:latin typeface="Helvetica" pitchFamily="2" charset="0"/>
                </a:rPr>
                <a:t>P5</a:t>
              </a:r>
            </a:p>
            <a:p>
              <a:pPr algn="r">
                <a:lnSpc>
                  <a:spcPct val="90000"/>
                </a:lnSpc>
              </a:pPr>
              <a:r>
                <a:rPr lang="en-US" altLang="zh-CN" sz="800" dirty="0">
                  <a:latin typeface="Helvetica" pitchFamily="2" charset="0"/>
                </a:rPr>
                <a:t>P6</a:t>
              </a:r>
            </a:p>
            <a:p>
              <a:pPr algn="r">
                <a:lnSpc>
                  <a:spcPct val="90000"/>
                </a:lnSpc>
              </a:pPr>
              <a:r>
                <a:rPr lang="en-US" altLang="zh-CN" sz="800" dirty="0">
                  <a:latin typeface="Helvetica" pitchFamily="2" charset="0"/>
                </a:rPr>
                <a:t>P7</a:t>
              </a:r>
            </a:p>
            <a:p>
              <a:pPr algn="r">
                <a:lnSpc>
                  <a:spcPct val="90000"/>
                </a:lnSpc>
              </a:pPr>
              <a:r>
                <a:rPr lang="en-US" altLang="zh-CN" sz="800" dirty="0">
                  <a:latin typeface="Helvetica" pitchFamily="2" charset="0"/>
                </a:rPr>
                <a:t>P8</a:t>
              </a:r>
            </a:p>
            <a:p>
              <a:pPr algn="r">
                <a:lnSpc>
                  <a:spcPct val="90000"/>
                </a:lnSpc>
              </a:pPr>
              <a:r>
                <a:rPr lang="en-US" altLang="zh-CN" sz="800" dirty="0">
                  <a:latin typeface="Helvetica" pitchFamily="2" charset="0"/>
                </a:rPr>
                <a:t>P9</a:t>
              </a:r>
            </a:p>
            <a:p>
              <a:pPr algn="r">
                <a:lnSpc>
                  <a:spcPct val="90000"/>
                </a:lnSpc>
              </a:pPr>
              <a:endParaRPr lang="en-US" altLang="zh-CN" sz="800" dirty="0">
                <a:latin typeface="Helvetica" pitchFamily="2" charset="0"/>
              </a:endParaRPr>
            </a:p>
          </p:txBody>
        </p:sp>
        <p:grpSp>
          <p:nvGrpSpPr>
            <p:cNvPr id="204" name="Group 203">
              <a:extLst>
                <a:ext uri="{FF2B5EF4-FFF2-40B4-BE49-F238E27FC236}">
                  <a16:creationId xmlns:a16="http://schemas.microsoft.com/office/drawing/2014/main" id="{33F3B8D2-48B7-5F4E-BF72-28899ACE5B34}"/>
                </a:ext>
              </a:extLst>
            </p:cNvPr>
            <p:cNvGrpSpPr/>
            <p:nvPr/>
          </p:nvGrpSpPr>
          <p:grpSpPr>
            <a:xfrm>
              <a:off x="8874754" y="8212193"/>
              <a:ext cx="1479182" cy="215444"/>
              <a:chOff x="1760737" y="5632393"/>
              <a:chExt cx="1479182" cy="215444"/>
            </a:xfrm>
          </p:grpSpPr>
          <p:sp>
            <p:nvSpPr>
              <p:cNvPr id="205" name="Rectangle 204">
                <a:extLst>
                  <a:ext uri="{FF2B5EF4-FFF2-40B4-BE49-F238E27FC236}">
                    <a16:creationId xmlns:a16="http://schemas.microsoft.com/office/drawing/2014/main" id="{53BF6832-AD03-AD48-8C82-156F4D424CB8}"/>
                  </a:ext>
                </a:extLst>
              </p:cNvPr>
              <p:cNvSpPr/>
              <p:nvPr/>
            </p:nvSpPr>
            <p:spPr>
              <a:xfrm>
                <a:off x="2968263" y="568348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206" name="Rectangle 205">
                <a:extLst>
                  <a:ext uri="{FF2B5EF4-FFF2-40B4-BE49-F238E27FC236}">
                    <a16:creationId xmlns:a16="http://schemas.microsoft.com/office/drawing/2014/main" id="{BF6ADD7F-4AE0-6B44-AF62-B5E9793FD69C}"/>
                  </a:ext>
                </a:extLst>
              </p:cNvPr>
              <p:cNvSpPr/>
              <p:nvPr/>
            </p:nvSpPr>
            <p:spPr>
              <a:xfrm>
                <a:off x="1760737" y="5632393"/>
                <a:ext cx="1250101" cy="215444"/>
              </a:xfrm>
              <a:prstGeom prst="rect">
                <a:avLst/>
              </a:prstGeom>
            </p:spPr>
            <p:txBody>
              <a:bodyPr wrap="square">
                <a:spAutoFit/>
              </a:bodyPr>
              <a:lstStyle/>
              <a:p>
                <a:pPr algn="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endParaRPr lang="en-US" sz="800" dirty="0">
                  <a:latin typeface="Helvetica" pitchFamily="2" charset="0"/>
                </a:endParaRPr>
              </a:p>
            </p:txBody>
          </p:sp>
          <p:cxnSp>
            <p:nvCxnSpPr>
              <p:cNvPr id="207" name="Straight Connector 206">
                <a:extLst>
                  <a:ext uri="{FF2B5EF4-FFF2-40B4-BE49-F238E27FC236}">
                    <a16:creationId xmlns:a16="http://schemas.microsoft.com/office/drawing/2014/main" id="{89C2166D-602F-CF4F-8989-AC0AC75A053A}"/>
                  </a:ext>
                </a:extLst>
              </p:cNvPr>
              <p:cNvCxnSpPr>
                <a:cxnSpLocks/>
              </p:cNvCxnSpPr>
              <p:nvPr/>
            </p:nvCxnSpPr>
            <p:spPr>
              <a:xfrm>
                <a:off x="3098711" y="5717354"/>
                <a:ext cx="0" cy="7560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sp>
        <p:nvSpPr>
          <p:cNvPr id="211" name="TextBox 210">
            <a:extLst>
              <a:ext uri="{FF2B5EF4-FFF2-40B4-BE49-F238E27FC236}">
                <a16:creationId xmlns:a16="http://schemas.microsoft.com/office/drawing/2014/main" id="{33F34281-E4A1-7640-87F6-EF142371D048}"/>
              </a:ext>
            </a:extLst>
          </p:cNvPr>
          <p:cNvSpPr txBox="1"/>
          <p:nvPr/>
        </p:nvSpPr>
        <p:spPr>
          <a:xfrm>
            <a:off x="4907335" y="8007720"/>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e.</a:t>
            </a:r>
            <a:endParaRPr lang="en-US" sz="1938" b="1" dirty="0">
              <a:latin typeface="Helvetica" pitchFamily="2" charset="0"/>
            </a:endParaRPr>
          </a:p>
        </p:txBody>
      </p:sp>
    </p:spTree>
    <p:extLst>
      <p:ext uri="{BB962C8B-B14F-4D97-AF65-F5344CB8AC3E}">
        <p14:creationId xmlns:p14="http://schemas.microsoft.com/office/powerpoint/2010/main" val="378000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D4CEF7EA-1DA3-0F46-801A-B44904F3C555}"/>
              </a:ext>
            </a:extLst>
          </p:cNvPr>
          <p:cNvSpPr txBox="1"/>
          <p:nvPr/>
        </p:nvSpPr>
        <p:spPr>
          <a:xfrm>
            <a:off x="176238" y="183035"/>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sp>
        <p:nvSpPr>
          <p:cNvPr id="25" name="TextBox 24">
            <a:extLst>
              <a:ext uri="{FF2B5EF4-FFF2-40B4-BE49-F238E27FC236}">
                <a16:creationId xmlns:a16="http://schemas.microsoft.com/office/drawing/2014/main" id="{8B29FA85-1507-BF4D-94EB-F5BD5BBA5891}"/>
              </a:ext>
            </a:extLst>
          </p:cNvPr>
          <p:cNvSpPr txBox="1"/>
          <p:nvPr/>
        </p:nvSpPr>
        <p:spPr>
          <a:xfrm>
            <a:off x="176237" y="3391646"/>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26" name="TextBox 25">
            <a:extLst>
              <a:ext uri="{FF2B5EF4-FFF2-40B4-BE49-F238E27FC236}">
                <a16:creationId xmlns:a16="http://schemas.microsoft.com/office/drawing/2014/main" id="{1BD4AA7E-C870-FC41-8912-0AE97DF8F41C}"/>
              </a:ext>
            </a:extLst>
          </p:cNvPr>
          <p:cNvSpPr txBox="1"/>
          <p:nvPr/>
        </p:nvSpPr>
        <p:spPr>
          <a:xfrm>
            <a:off x="9168562" y="15831106"/>
            <a:ext cx="2185214" cy="369332"/>
          </a:xfrm>
          <a:prstGeom prst="rect">
            <a:avLst/>
          </a:prstGeom>
          <a:noFill/>
        </p:spPr>
        <p:txBody>
          <a:bodyPr wrap="none" rtlCol="0">
            <a:spAutoFit/>
          </a:bodyPr>
          <a:lstStyle/>
          <a:p>
            <a:r>
              <a:rPr lang="en-US" b="1" dirty="0">
                <a:latin typeface="Helvetica" pitchFamily="2" charset="0"/>
              </a:rPr>
              <a:t>Extended Figure 2</a:t>
            </a:r>
          </a:p>
        </p:txBody>
      </p:sp>
      <p:sp>
        <p:nvSpPr>
          <p:cNvPr id="53" name="TextBox 52">
            <a:extLst>
              <a:ext uri="{FF2B5EF4-FFF2-40B4-BE49-F238E27FC236}">
                <a16:creationId xmlns:a16="http://schemas.microsoft.com/office/drawing/2014/main" id="{928DB053-9108-7246-843F-482EFD67EAE5}"/>
              </a:ext>
            </a:extLst>
          </p:cNvPr>
          <p:cNvSpPr txBox="1"/>
          <p:nvPr/>
        </p:nvSpPr>
        <p:spPr>
          <a:xfrm>
            <a:off x="174146" y="666328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pic>
        <p:nvPicPr>
          <p:cNvPr id="2" name="Picture 1">
            <a:extLst>
              <a:ext uri="{FF2B5EF4-FFF2-40B4-BE49-F238E27FC236}">
                <a16:creationId xmlns:a16="http://schemas.microsoft.com/office/drawing/2014/main" id="{BF0E5109-4FFB-6642-A1C3-2B55C2F3B34D}"/>
              </a:ext>
            </a:extLst>
          </p:cNvPr>
          <p:cNvPicPr>
            <a:picLocks noChangeAspect="1"/>
          </p:cNvPicPr>
          <p:nvPr/>
        </p:nvPicPr>
        <p:blipFill>
          <a:blip r:embed="rId2"/>
          <a:stretch>
            <a:fillRect/>
          </a:stretch>
        </p:blipFill>
        <p:spPr>
          <a:xfrm>
            <a:off x="900261" y="620707"/>
            <a:ext cx="6322868" cy="2282169"/>
          </a:xfrm>
          <a:prstGeom prst="rect">
            <a:avLst/>
          </a:prstGeom>
        </p:spPr>
      </p:pic>
      <p:sp>
        <p:nvSpPr>
          <p:cNvPr id="49" name="Rectangle 48">
            <a:extLst>
              <a:ext uri="{FF2B5EF4-FFF2-40B4-BE49-F238E27FC236}">
                <a16:creationId xmlns:a16="http://schemas.microsoft.com/office/drawing/2014/main" id="{6FCC0A20-1F9A-DD4C-9726-B0F59DCF3090}"/>
              </a:ext>
            </a:extLst>
          </p:cNvPr>
          <p:cNvSpPr/>
          <p:nvPr/>
        </p:nvSpPr>
        <p:spPr>
          <a:xfrm>
            <a:off x="925635" y="430625"/>
            <a:ext cx="407484" cy="215444"/>
          </a:xfrm>
          <a:prstGeom prst="rect">
            <a:avLst/>
          </a:prstGeom>
        </p:spPr>
        <p:txBody>
          <a:bodyPr wrap="square">
            <a:spAutoFit/>
          </a:bodyPr>
          <a:lstStyle/>
          <a:p>
            <a:r>
              <a:rPr lang="en-US" altLang="zh-CN" sz="800" dirty="0">
                <a:latin typeface="Helvetica" pitchFamily="2" charset="0"/>
              </a:rPr>
              <a:t>Chr2</a:t>
            </a:r>
            <a:endParaRPr lang="en-US" sz="800" dirty="0">
              <a:latin typeface="Helvetica" pitchFamily="2" charset="0"/>
            </a:endParaRPr>
          </a:p>
        </p:txBody>
      </p:sp>
      <p:pic>
        <p:nvPicPr>
          <p:cNvPr id="28" name="Picture 27">
            <a:extLst>
              <a:ext uri="{FF2B5EF4-FFF2-40B4-BE49-F238E27FC236}">
                <a16:creationId xmlns:a16="http://schemas.microsoft.com/office/drawing/2014/main" id="{AF64FF1D-3985-0B42-8187-50CE50E1F7F3}"/>
              </a:ext>
            </a:extLst>
          </p:cNvPr>
          <p:cNvPicPr>
            <a:picLocks noChangeAspect="1"/>
          </p:cNvPicPr>
          <p:nvPr/>
        </p:nvPicPr>
        <p:blipFill>
          <a:blip r:embed="rId3"/>
          <a:stretch>
            <a:fillRect/>
          </a:stretch>
        </p:blipFill>
        <p:spPr>
          <a:xfrm>
            <a:off x="931573" y="2967279"/>
            <a:ext cx="6141600" cy="372873"/>
          </a:xfrm>
          <a:prstGeom prst="rect">
            <a:avLst/>
          </a:prstGeom>
        </p:spPr>
      </p:pic>
      <p:sp>
        <p:nvSpPr>
          <p:cNvPr id="73" name="Right Brace 72">
            <a:extLst>
              <a:ext uri="{FF2B5EF4-FFF2-40B4-BE49-F238E27FC236}">
                <a16:creationId xmlns:a16="http://schemas.microsoft.com/office/drawing/2014/main" id="{66D4AF0B-CCAD-6D4A-9D25-F84976217D4B}"/>
              </a:ext>
            </a:extLst>
          </p:cNvPr>
          <p:cNvSpPr/>
          <p:nvPr/>
        </p:nvSpPr>
        <p:spPr>
          <a:xfrm rot="16200000">
            <a:off x="3793135" y="506395"/>
            <a:ext cx="418482" cy="6141601"/>
          </a:xfrm>
          <a:prstGeom prst="rightBrace">
            <a:avLst>
              <a:gd name="adj1" fmla="val 75565"/>
              <a:gd name="adj2" fmla="val 56517"/>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5" name="Rectangle 104">
            <a:extLst>
              <a:ext uri="{FF2B5EF4-FFF2-40B4-BE49-F238E27FC236}">
                <a16:creationId xmlns:a16="http://schemas.microsoft.com/office/drawing/2014/main" id="{ECEB97B4-B457-8045-9B19-E8C811A4F7A3}"/>
              </a:ext>
            </a:extLst>
          </p:cNvPr>
          <p:cNvSpPr/>
          <p:nvPr/>
        </p:nvSpPr>
        <p:spPr>
          <a:xfrm>
            <a:off x="257980" y="3017557"/>
            <a:ext cx="719885" cy="338554"/>
          </a:xfrm>
          <a:prstGeom prst="rect">
            <a:avLst/>
          </a:prstGeom>
        </p:spPr>
        <p:txBody>
          <a:bodyPr wrap="square">
            <a:spAutoFit/>
          </a:bodyPr>
          <a:lstStyle/>
          <a:p>
            <a:pPr algn="r"/>
            <a:r>
              <a:rPr lang="en-US" altLang="zh-CN" sz="800" dirty="0">
                <a:latin typeface="Helvetica" pitchFamily="2" charset="0"/>
              </a:rPr>
              <a:t>H3K27ac</a:t>
            </a:r>
            <a:r>
              <a:rPr lang="zh-CN" altLang="en-US" sz="800" dirty="0">
                <a:latin typeface="Helvetica" pitchFamily="2" charset="0"/>
              </a:rPr>
              <a:t> </a:t>
            </a:r>
            <a:endParaRPr lang="en-HK" altLang="zh-CN" sz="800" dirty="0">
              <a:latin typeface="Helvetica" pitchFamily="2" charset="0"/>
            </a:endParaRPr>
          </a:p>
          <a:p>
            <a:pPr algn="r"/>
            <a:r>
              <a:rPr lang="en-US" altLang="zh-CN" sz="800" dirty="0">
                <a:latin typeface="Helvetica" pitchFamily="2" charset="0"/>
              </a:rPr>
              <a:t>SE</a:t>
            </a:r>
          </a:p>
        </p:txBody>
      </p:sp>
      <p:sp>
        <p:nvSpPr>
          <p:cNvPr id="106" name="Rectangle 105">
            <a:extLst>
              <a:ext uri="{FF2B5EF4-FFF2-40B4-BE49-F238E27FC236}">
                <a16:creationId xmlns:a16="http://schemas.microsoft.com/office/drawing/2014/main" id="{15E75E84-7127-A749-BE37-5041A4124CC0}"/>
              </a:ext>
            </a:extLst>
          </p:cNvPr>
          <p:cNvSpPr/>
          <p:nvPr/>
        </p:nvSpPr>
        <p:spPr>
          <a:xfrm rot="16200000">
            <a:off x="-344995" y="1667673"/>
            <a:ext cx="1446230" cy="215444"/>
          </a:xfrm>
          <a:prstGeom prst="rect">
            <a:avLst/>
          </a:prstGeom>
        </p:spPr>
        <p:txBody>
          <a:bodyPr wrap="none">
            <a:spAutoFit/>
          </a:bodyPr>
          <a:lstStyle/>
          <a:p>
            <a:r>
              <a:rPr lang="en-US" altLang="zh-CN" sz="800" dirty="0">
                <a:latin typeface="Helvetica" pitchFamily="2" charset="0"/>
              </a:rPr>
              <a:t>Inter-mutation</a:t>
            </a:r>
            <a:r>
              <a:rPr lang="zh-CN" altLang="en-US" sz="800" dirty="0">
                <a:latin typeface="Helvetica" pitchFamily="2" charset="0"/>
              </a:rPr>
              <a:t> </a:t>
            </a:r>
            <a:r>
              <a:rPr lang="en-US" altLang="zh-CN" sz="800" dirty="0">
                <a:latin typeface="Helvetica" pitchFamily="2" charset="0"/>
              </a:rPr>
              <a:t>distance</a:t>
            </a:r>
            <a:r>
              <a:rPr lang="zh-CN" altLang="en-US" sz="800" dirty="0">
                <a:latin typeface="Helvetica" pitchFamily="2" charset="0"/>
              </a:rPr>
              <a:t> </a:t>
            </a:r>
            <a:r>
              <a:rPr lang="en-US" altLang="zh-CN" sz="800" dirty="0">
                <a:latin typeface="Helvetica" pitchFamily="2" charset="0"/>
              </a:rPr>
              <a:t>(bp)</a:t>
            </a:r>
            <a:endParaRPr lang="en-US" sz="800" dirty="0">
              <a:latin typeface="Helvetica" pitchFamily="2" charset="0"/>
            </a:endParaRPr>
          </a:p>
        </p:txBody>
      </p:sp>
      <p:sp>
        <p:nvSpPr>
          <p:cNvPr id="107" name="Rectangle 106">
            <a:extLst>
              <a:ext uri="{FF2B5EF4-FFF2-40B4-BE49-F238E27FC236}">
                <a16:creationId xmlns:a16="http://schemas.microsoft.com/office/drawing/2014/main" id="{7FE4FE9C-4512-0548-B7D3-355612B00E59}"/>
              </a:ext>
            </a:extLst>
          </p:cNvPr>
          <p:cNvSpPr/>
          <p:nvPr/>
        </p:nvSpPr>
        <p:spPr>
          <a:xfrm rot="16200000">
            <a:off x="412373" y="2215699"/>
            <a:ext cx="394660" cy="215444"/>
          </a:xfrm>
          <a:prstGeom prst="rect">
            <a:avLst/>
          </a:prstGeom>
        </p:spPr>
        <p:txBody>
          <a:bodyPr wrap="none">
            <a:spAutoFit/>
          </a:bodyPr>
          <a:lstStyle/>
          <a:p>
            <a:r>
              <a:rPr lang="en-US" altLang="zh-CN" sz="800" b="1" dirty="0">
                <a:latin typeface="Helvetica" pitchFamily="2" charset="0"/>
              </a:rPr>
              <a:t>DHL</a:t>
            </a:r>
            <a:endParaRPr lang="en-US" sz="800" b="1" dirty="0">
              <a:latin typeface="Helvetica" pitchFamily="2" charset="0"/>
            </a:endParaRPr>
          </a:p>
        </p:txBody>
      </p:sp>
      <p:sp>
        <p:nvSpPr>
          <p:cNvPr id="108" name="Rectangle 107">
            <a:extLst>
              <a:ext uri="{FF2B5EF4-FFF2-40B4-BE49-F238E27FC236}">
                <a16:creationId xmlns:a16="http://schemas.microsoft.com/office/drawing/2014/main" id="{D2931FF5-9618-FF46-98DF-E55B1F59CDFF}"/>
              </a:ext>
            </a:extLst>
          </p:cNvPr>
          <p:cNvSpPr/>
          <p:nvPr/>
        </p:nvSpPr>
        <p:spPr>
          <a:xfrm rot="16200000">
            <a:off x="439751" y="1081949"/>
            <a:ext cx="309700" cy="215444"/>
          </a:xfrm>
          <a:prstGeom prst="rect">
            <a:avLst/>
          </a:prstGeom>
        </p:spPr>
        <p:txBody>
          <a:bodyPr wrap="none">
            <a:spAutoFit/>
          </a:bodyPr>
          <a:lstStyle/>
          <a:p>
            <a:r>
              <a:rPr lang="en-US" altLang="zh-CN" sz="800" b="1" dirty="0">
                <a:latin typeface="Helvetica" pitchFamily="2" charset="0"/>
              </a:rPr>
              <a:t>FL</a:t>
            </a:r>
            <a:endParaRPr lang="en-US" sz="800" b="1" dirty="0">
              <a:latin typeface="Helvetica" pitchFamily="2" charset="0"/>
            </a:endParaRPr>
          </a:p>
        </p:txBody>
      </p:sp>
      <p:sp>
        <p:nvSpPr>
          <p:cNvPr id="109" name="Rectangle 108">
            <a:extLst>
              <a:ext uri="{FF2B5EF4-FFF2-40B4-BE49-F238E27FC236}">
                <a16:creationId xmlns:a16="http://schemas.microsoft.com/office/drawing/2014/main" id="{4982184A-A45E-D242-A22A-4DF75A355D00}"/>
              </a:ext>
            </a:extLst>
          </p:cNvPr>
          <p:cNvSpPr/>
          <p:nvPr/>
        </p:nvSpPr>
        <p:spPr>
          <a:xfrm>
            <a:off x="431166" y="1749518"/>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sp>
        <p:nvSpPr>
          <p:cNvPr id="110" name="Rectangle 109">
            <a:extLst>
              <a:ext uri="{FF2B5EF4-FFF2-40B4-BE49-F238E27FC236}">
                <a16:creationId xmlns:a16="http://schemas.microsoft.com/office/drawing/2014/main" id="{ABF942DB-B73E-434B-A6A8-A96AB6B54990}"/>
              </a:ext>
            </a:extLst>
          </p:cNvPr>
          <p:cNvSpPr/>
          <p:nvPr/>
        </p:nvSpPr>
        <p:spPr>
          <a:xfrm>
            <a:off x="431166" y="545604"/>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grpSp>
        <p:nvGrpSpPr>
          <p:cNvPr id="3" name="Group 2">
            <a:extLst>
              <a:ext uri="{FF2B5EF4-FFF2-40B4-BE49-F238E27FC236}">
                <a16:creationId xmlns:a16="http://schemas.microsoft.com/office/drawing/2014/main" id="{D509CC24-3B8D-C04B-8891-7657AAC99912}"/>
              </a:ext>
            </a:extLst>
          </p:cNvPr>
          <p:cNvGrpSpPr/>
          <p:nvPr/>
        </p:nvGrpSpPr>
        <p:grpSpPr>
          <a:xfrm>
            <a:off x="257980" y="3698131"/>
            <a:ext cx="6815193" cy="2709191"/>
            <a:chOff x="257980" y="3953631"/>
            <a:chExt cx="6815193" cy="2709191"/>
          </a:xfrm>
        </p:grpSpPr>
        <p:pic>
          <p:nvPicPr>
            <p:cNvPr id="29" name="Picture 28">
              <a:extLst>
                <a:ext uri="{FF2B5EF4-FFF2-40B4-BE49-F238E27FC236}">
                  <a16:creationId xmlns:a16="http://schemas.microsoft.com/office/drawing/2014/main" id="{49FE5D0E-B558-9B47-8D96-F73746F952ED}"/>
                </a:ext>
              </a:extLst>
            </p:cNvPr>
            <p:cNvPicPr>
              <a:picLocks noChangeAspect="1"/>
            </p:cNvPicPr>
            <p:nvPr/>
          </p:nvPicPr>
          <p:blipFill>
            <a:blip r:embed="rId4"/>
            <a:stretch>
              <a:fillRect/>
            </a:stretch>
          </p:blipFill>
          <p:spPr>
            <a:xfrm>
              <a:off x="919594" y="4007716"/>
              <a:ext cx="6153579" cy="2458316"/>
            </a:xfrm>
            <a:prstGeom prst="rect">
              <a:avLst/>
            </a:prstGeom>
          </p:spPr>
        </p:pic>
        <p:sp>
          <p:nvSpPr>
            <p:cNvPr id="67" name="Rectangle 66">
              <a:extLst>
                <a:ext uri="{FF2B5EF4-FFF2-40B4-BE49-F238E27FC236}">
                  <a16:creationId xmlns:a16="http://schemas.microsoft.com/office/drawing/2014/main" id="{8A91AD7B-D202-F441-A9F6-1B3324E0DA78}"/>
                </a:ext>
              </a:extLst>
            </p:cNvPr>
            <p:cNvSpPr/>
            <p:nvPr/>
          </p:nvSpPr>
          <p:spPr>
            <a:xfrm>
              <a:off x="2709247" y="6425769"/>
              <a:ext cx="876702" cy="237053"/>
            </a:xfrm>
            <a:prstGeom prst="rect">
              <a:avLst/>
            </a:prstGeom>
          </p:spPr>
          <p:txBody>
            <a:bodyPr wrap="square">
              <a:spAutoFit/>
            </a:bodyPr>
            <a:lstStyle/>
            <a:p>
              <a:pPr algn="ctr">
                <a:lnSpc>
                  <a:spcPct val="126000"/>
                </a:lnSpc>
              </a:pPr>
              <a:r>
                <a:rPr lang="en-US" altLang="zh-CN" sz="800" b="1" i="1" dirty="0">
                  <a:latin typeface="Helvetica" pitchFamily="2" charset="0"/>
                </a:rPr>
                <a:t>CXCR4</a:t>
              </a:r>
            </a:p>
          </p:txBody>
        </p:sp>
        <p:sp>
          <p:nvSpPr>
            <p:cNvPr id="68" name="Rectangle 67">
              <a:extLst>
                <a:ext uri="{FF2B5EF4-FFF2-40B4-BE49-F238E27FC236}">
                  <a16:creationId xmlns:a16="http://schemas.microsoft.com/office/drawing/2014/main" id="{11B5F058-9C45-3542-B90F-7225B66EF98D}"/>
                </a:ext>
              </a:extLst>
            </p:cNvPr>
            <p:cNvSpPr/>
            <p:nvPr/>
          </p:nvSpPr>
          <p:spPr>
            <a:xfrm rot="16200000">
              <a:off x="207106" y="5722477"/>
              <a:ext cx="734205" cy="215444"/>
            </a:xfrm>
            <a:prstGeom prst="rect">
              <a:avLst/>
            </a:prstGeom>
          </p:spPr>
          <p:txBody>
            <a:bodyPr wrap="square">
              <a:spAutoFit/>
            </a:bodyPr>
            <a:lstStyle/>
            <a:p>
              <a:pPr algn="ctr"/>
              <a:r>
                <a:rPr lang="en-US" altLang="zh-CN" sz="800" b="1" dirty="0">
                  <a:latin typeface="Helvetica" pitchFamily="2" charset="0"/>
                </a:rPr>
                <a:t>DHL</a:t>
              </a:r>
              <a:endParaRPr lang="en-US" sz="800" b="1" dirty="0"/>
            </a:p>
          </p:txBody>
        </p:sp>
        <p:sp>
          <p:nvSpPr>
            <p:cNvPr id="69" name="Rectangle 68">
              <a:extLst>
                <a:ext uri="{FF2B5EF4-FFF2-40B4-BE49-F238E27FC236}">
                  <a16:creationId xmlns:a16="http://schemas.microsoft.com/office/drawing/2014/main" id="{AE1417BB-04D8-2246-A06A-0986CEA16C08}"/>
                </a:ext>
              </a:extLst>
            </p:cNvPr>
            <p:cNvSpPr/>
            <p:nvPr/>
          </p:nvSpPr>
          <p:spPr>
            <a:xfrm rot="16200000">
              <a:off x="292779" y="4765981"/>
              <a:ext cx="553356" cy="215444"/>
            </a:xfrm>
            <a:prstGeom prst="rect">
              <a:avLst/>
            </a:prstGeom>
          </p:spPr>
          <p:txBody>
            <a:bodyPr wrap="square">
              <a:spAutoFit/>
            </a:bodyPr>
            <a:lstStyle/>
            <a:p>
              <a:pPr algn="ctr"/>
              <a:r>
                <a:rPr lang="en-US" altLang="zh-CN" sz="800" b="1" dirty="0">
                  <a:latin typeface="Helvetica" pitchFamily="2" charset="0"/>
                </a:rPr>
                <a:t>FL</a:t>
              </a:r>
              <a:endParaRPr lang="en-US" sz="800" b="1" dirty="0"/>
            </a:p>
          </p:txBody>
        </p:sp>
        <p:sp>
          <p:nvSpPr>
            <p:cNvPr id="70" name="Rectangle 69">
              <a:extLst>
                <a:ext uri="{FF2B5EF4-FFF2-40B4-BE49-F238E27FC236}">
                  <a16:creationId xmlns:a16="http://schemas.microsoft.com/office/drawing/2014/main" id="{8B386FBB-0E71-7F4E-979B-5838661E7ACF}"/>
                </a:ext>
              </a:extLst>
            </p:cNvPr>
            <p:cNvSpPr/>
            <p:nvPr/>
          </p:nvSpPr>
          <p:spPr>
            <a:xfrm>
              <a:off x="257980" y="3953631"/>
              <a:ext cx="719885" cy="215444"/>
            </a:xfrm>
            <a:prstGeom prst="rect">
              <a:avLst/>
            </a:prstGeom>
          </p:spPr>
          <p:txBody>
            <a:bodyPr wrap="square">
              <a:spAutoFit/>
            </a:bodyPr>
            <a:lstStyle/>
            <a:p>
              <a:pPr algn="r"/>
              <a:r>
                <a:rPr lang="en-US" altLang="zh-CN" sz="800" dirty="0">
                  <a:latin typeface="Helvetica" pitchFamily="2" charset="0"/>
                </a:rPr>
                <a:t>H3K4me3</a:t>
              </a:r>
              <a:r>
                <a:rPr lang="zh-CN" altLang="en-US" sz="800" dirty="0">
                  <a:latin typeface="Helvetica" pitchFamily="2" charset="0"/>
                </a:rPr>
                <a:t> </a:t>
              </a:r>
              <a:endParaRPr lang="en-HK" altLang="zh-CN" sz="800" dirty="0">
                <a:latin typeface="Helvetica" pitchFamily="2" charset="0"/>
              </a:endParaRPr>
            </a:p>
          </p:txBody>
        </p:sp>
        <p:sp>
          <p:nvSpPr>
            <p:cNvPr id="71" name="Rectangle 70">
              <a:extLst>
                <a:ext uri="{FF2B5EF4-FFF2-40B4-BE49-F238E27FC236}">
                  <a16:creationId xmlns:a16="http://schemas.microsoft.com/office/drawing/2014/main" id="{98073673-AEFD-E243-90A2-2368B6837507}"/>
                </a:ext>
              </a:extLst>
            </p:cNvPr>
            <p:cNvSpPr/>
            <p:nvPr/>
          </p:nvSpPr>
          <p:spPr>
            <a:xfrm>
              <a:off x="257980" y="4124476"/>
              <a:ext cx="719885" cy="215444"/>
            </a:xfrm>
            <a:prstGeom prst="rect">
              <a:avLst/>
            </a:prstGeom>
          </p:spPr>
          <p:txBody>
            <a:bodyPr wrap="square">
              <a:spAutoFit/>
            </a:bodyPr>
            <a:lstStyle/>
            <a:p>
              <a:pPr algn="r"/>
              <a:r>
                <a:rPr lang="en-US" altLang="zh-CN" sz="800" dirty="0">
                  <a:latin typeface="Helvetica" pitchFamily="2" charset="0"/>
                </a:rPr>
                <a:t>H3K27ac</a:t>
              </a:r>
              <a:r>
                <a:rPr lang="zh-CN" altLang="en-US" sz="800" dirty="0">
                  <a:latin typeface="Helvetica" pitchFamily="2" charset="0"/>
                </a:rPr>
                <a:t> </a:t>
              </a:r>
              <a:endParaRPr lang="en-HK" altLang="zh-CN" sz="800" dirty="0">
                <a:latin typeface="Helvetica" pitchFamily="2" charset="0"/>
              </a:endParaRPr>
            </a:p>
          </p:txBody>
        </p:sp>
        <p:sp>
          <p:nvSpPr>
            <p:cNvPr id="72" name="Rectangle 71">
              <a:extLst>
                <a:ext uri="{FF2B5EF4-FFF2-40B4-BE49-F238E27FC236}">
                  <a16:creationId xmlns:a16="http://schemas.microsoft.com/office/drawing/2014/main" id="{2B35F4F8-F163-854A-AACC-3938C6E6263D}"/>
                </a:ext>
              </a:extLst>
            </p:cNvPr>
            <p:cNvSpPr/>
            <p:nvPr/>
          </p:nvSpPr>
          <p:spPr>
            <a:xfrm>
              <a:off x="636894" y="4298215"/>
              <a:ext cx="340971" cy="215444"/>
            </a:xfrm>
            <a:prstGeom prst="rect">
              <a:avLst/>
            </a:prstGeom>
          </p:spPr>
          <p:txBody>
            <a:bodyPr wrap="square">
              <a:spAutoFit/>
            </a:bodyPr>
            <a:lstStyle/>
            <a:p>
              <a:pPr algn="r"/>
              <a:r>
                <a:rPr lang="en-US" altLang="zh-CN" sz="800" dirty="0">
                  <a:latin typeface="Helvetica" pitchFamily="2" charset="0"/>
                </a:rPr>
                <a:t>SE</a:t>
              </a:r>
              <a:endParaRPr lang="en-HK" altLang="zh-CN" sz="800" dirty="0">
                <a:latin typeface="Helvetica" pitchFamily="2" charset="0"/>
              </a:endParaRPr>
            </a:p>
          </p:txBody>
        </p:sp>
        <p:sp>
          <p:nvSpPr>
            <p:cNvPr id="77" name="Rectangle 76">
              <a:extLst>
                <a:ext uri="{FF2B5EF4-FFF2-40B4-BE49-F238E27FC236}">
                  <a16:creationId xmlns:a16="http://schemas.microsoft.com/office/drawing/2014/main" id="{D9BDF097-8B23-1A48-BECE-4EEC6FF9877A}"/>
                </a:ext>
              </a:extLst>
            </p:cNvPr>
            <p:cNvSpPr/>
            <p:nvPr/>
          </p:nvSpPr>
          <p:spPr>
            <a:xfrm>
              <a:off x="530297" y="4449956"/>
              <a:ext cx="445131" cy="1990160"/>
            </a:xfrm>
            <a:prstGeom prst="rect">
              <a:avLst/>
            </a:prstGeom>
          </p:spPr>
          <p:txBody>
            <a:bodyPr wrap="square">
              <a:spAutoFit/>
            </a:bodyPr>
            <a:lstStyle/>
            <a:p>
              <a:pPr algn="r">
                <a:lnSpc>
                  <a:spcPct val="81000"/>
                </a:lnSpc>
              </a:pPr>
              <a:r>
                <a:rPr lang="en-US" altLang="zh-CN" sz="800" dirty="0">
                  <a:solidFill>
                    <a:srgbClr val="000000"/>
                  </a:solidFill>
                  <a:latin typeface="Helvetica" pitchFamily="2" charset="0"/>
                  <a:ea typeface="宋体" panose="02010600030101010101" pitchFamily="2" charset="-122"/>
                </a:rPr>
                <a:t>P1</a:t>
              </a:r>
            </a:p>
            <a:p>
              <a:pPr algn="r">
                <a:lnSpc>
                  <a:spcPct val="81000"/>
                </a:lnSpc>
              </a:pPr>
              <a:r>
                <a:rPr lang="en-US" altLang="zh-CN" sz="800" dirty="0">
                  <a:solidFill>
                    <a:srgbClr val="000000"/>
                  </a:solidFill>
                  <a:latin typeface="Helvetica" pitchFamily="2" charset="0"/>
                  <a:ea typeface="宋体" panose="02010600030101010101" pitchFamily="2" charset="-122"/>
                </a:rPr>
                <a:t>P2</a:t>
              </a:r>
            </a:p>
            <a:p>
              <a:pPr algn="r">
                <a:lnSpc>
                  <a:spcPct val="81000"/>
                </a:lnSpc>
              </a:pPr>
              <a:r>
                <a:rPr lang="en-US" altLang="zh-CN" sz="800" dirty="0">
                  <a:latin typeface="Helvetica" pitchFamily="2" charset="0"/>
                </a:rPr>
                <a:t>P3</a:t>
              </a:r>
            </a:p>
            <a:p>
              <a:pPr algn="r">
                <a:lnSpc>
                  <a:spcPct val="81000"/>
                </a:lnSpc>
              </a:pPr>
              <a:r>
                <a:rPr lang="en-US" altLang="zh-CN" sz="800" dirty="0">
                  <a:latin typeface="Helvetica" pitchFamily="2" charset="0"/>
                </a:rPr>
                <a:t>P4</a:t>
              </a:r>
            </a:p>
            <a:p>
              <a:pPr algn="r">
                <a:lnSpc>
                  <a:spcPct val="81000"/>
                </a:lnSpc>
              </a:pPr>
              <a:r>
                <a:rPr lang="en-US" altLang="zh-CN" sz="800" dirty="0">
                  <a:latin typeface="Helvetica" pitchFamily="2" charset="0"/>
                </a:rPr>
                <a:t>P5</a:t>
              </a:r>
            </a:p>
            <a:p>
              <a:pPr algn="r">
                <a:lnSpc>
                  <a:spcPct val="81000"/>
                </a:lnSpc>
              </a:pPr>
              <a:r>
                <a:rPr lang="en-US" altLang="zh-CN" sz="800" dirty="0">
                  <a:latin typeface="Helvetica" pitchFamily="2" charset="0"/>
                </a:rPr>
                <a:t>P6</a:t>
              </a:r>
            </a:p>
            <a:p>
              <a:pPr algn="r">
                <a:lnSpc>
                  <a:spcPct val="81000"/>
                </a:lnSpc>
              </a:pPr>
              <a:r>
                <a:rPr lang="en-US" altLang="zh-CN" sz="800" dirty="0">
                  <a:latin typeface="Helvetica" pitchFamily="2" charset="0"/>
                </a:rPr>
                <a:t>P7</a:t>
              </a:r>
            </a:p>
            <a:p>
              <a:pPr algn="r">
                <a:lnSpc>
                  <a:spcPct val="81000"/>
                </a:lnSpc>
              </a:pPr>
              <a:r>
                <a:rPr lang="en-US" altLang="zh-CN" sz="800" dirty="0">
                  <a:latin typeface="Helvetica" pitchFamily="2" charset="0"/>
                </a:rPr>
                <a:t>P8.a</a:t>
              </a:r>
            </a:p>
            <a:p>
              <a:pPr algn="r">
                <a:lnSpc>
                  <a:spcPct val="81000"/>
                </a:lnSpc>
              </a:pPr>
              <a:r>
                <a:rPr lang="en-US" altLang="zh-CN" sz="800" dirty="0">
                  <a:latin typeface="Helvetica" pitchFamily="2" charset="0"/>
                </a:rPr>
                <a:t>P8.b</a:t>
              </a:r>
            </a:p>
            <a:p>
              <a:pPr algn="r">
                <a:lnSpc>
                  <a:spcPct val="81000"/>
                </a:lnSpc>
              </a:pPr>
              <a:r>
                <a:rPr lang="en-US" altLang="zh-CN" sz="800" dirty="0">
                  <a:latin typeface="Helvetica" pitchFamily="2" charset="0"/>
                </a:rPr>
                <a:t>P9</a:t>
              </a:r>
            </a:p>
            <a:p>
              <a:pPr algn="r">
                <a:lnSpc>
                  <a:spcPct val="81000"/>
                </a:lnSpc>
              </a:pPr>
              <a:r>
                <a:rPr lang="en-US" altLang="zh-CN" sz="800" dirty="0">
                  <a:solidFill>
                    <a:srgbClr val="000000"/>
                  </a:solidFill>
                  <a:latin typeface="Helvetica" pitchFamily="2" charset="0"/>
                  <a:ea typeface="宋体" panose="02010600030101010101" pitchFamily="2" charset="-122"/>
                </a:rPr>
                <a:t>P1</a:t>
              </a:r>
            </a:p>
            <a:p>
              <a:pPr algn="r">
                <a:lnSpc>
                  <a:spcPct val="81000"/>
                </a:lnSpc>
              </a:pPr>
              <a:r>
                <a:rPr lang="en-US" altLang="zh-CN" sz="800" dirty="0">
                  <a:solidFill>
                    <a:srgbClr val="000000"/>
                  </a:solidFill>
                  <a:latin typeface="Helvetica" pitchFamily="2" charset="0"/>
                  <a:ea typeface="宋体" panose="02010600030101010101" pitchFamily="2" charset="-122"/>
                </a:rPr>
                <a:t>P2</a:t>
              </a:r>
            </a:p>
            <a:p>
              <a:pPr algn="r">
                <a:lnSpc>
                  <a:spcPct val="81000"/>
                </a:lnSpc>
              </a:pPr>
              <a:r>
                <a:rPr lang="en-US" altLang="zh-CN" sz="800" dirty="0">
                  <a:latin typeface="Helvetica" pitchFamily="2" charset="0"/>
                </a:rPr>
                <a:t>P3</a:t>
              </a:r>
            </a:p>
            <a:p>
              <a:pPr algn="r">
                <a:lnSpc>
                  <a:spcPct val="81000"/>
                </a:lnSpc>
              </a:pPr>
              <a:r>
                <a:rPr lang="en-US" altLang="zh-CN" sz="800" dirty="0">
                  <a:latin typeface="Helvetica" pitchFamily="2" charset="0"/>
                </a:rPr>
                <a:t>P4</a:t>
              </a:r>
            </a:p>
            <a:p>
              <a:pPr algn="r">
                <a:lnSpc>
                  <a:spcPct val="81000"/>
                </a:lnSpc>
              </a:pPr>
              <a:r>
                <a:rPr lang="en-US" altLang="zh-CN" sz="800" dirty="0">
                  <a:latin typeface="Helvetica" pitchFamily="2" charset="0"/>
                </a:rPr>
                <a:t>P5</a:t>
              </a:r>
            </a:p>
            <a:p>
              <a:pPr algn="r">
                <a:lnSpc>
                  <a:spcPct val="81000"/>
                </a:lnSpc>
              </a:pPr>
              <a:r>
                <a:rPr lang="en-US" altLang="zh-CN" sz="800" dirty="0">
                  <a:latin typeface="Helvetica" pitchFamily="2" charset="0"/>
                </a:rPr>
                <a:t>P6</a:t>
              </a:r>
            </a:p>
            <a:p>
              <a:pPr algn="r">
                <a:lnSpc>
                  <a:spcPct val="81000"/>
                </a:lnSpc>
              </a:pPr>
              <a:r>
                <a:rPr lang="en-US" altLang="zh-CN" sz="800" dirty="0">
                  <a:latin typeface="Helvetica" pitchFamily="2" charset="0"/>
                </a:rPr>
                <a:t>P7</a:t>
              </a:r>
            </a:p>
            <a:p>
              <a:pPr algn="r">
                <a:lnSpc>
                  <a:spcPct val="81000"/>
                </a:lnSpc>
              </a:pPr>
              <a:r>
                <a:rPr lang="en-US" altLang="zh-CN" sz="800" dirty="0">
                  <a:latin typeface="Helvetica" pitchFamily="2" charset="0"/>
                </a:rPr>
                <a:t>P8</a:t>
              </a:r>
            </a:p>
            <a:p>
              <a:pPr algn="r">
                <a:lnSpc>
                  <a:spcPct val="81000"/>
                </a:lnSpc>
              </a:pPr>
              <a:r>
                <a:rPr lang="en-US" altLang="zh-CN" sz="800" dirty="0">
                  <a:latin typeface="Helvetica" pitchFamily="2" charset="0"/>
                </a:rPr>
                <a:t>P9</a:t>
              </a:r>
            </a:p>
          </p:txBody>
        </p:sp>
        <p:sp>
          <p:nvSpPr>
            <p:cNvPr id="111" name="Rectangle 110">
              <a:extLst>
                <a:ext uri="{FF2B5EF4-FFF2-40B4-BE49-F238E27FC236}">
                  <a16:creationId xmlns:a16="http://schemas.microsoft.com/office/drawing/2014/main" id="{087205B5-7590-1C40-9C21-35A52F7B49AA}"/>
                </a:ext>
              </a:extLst>
            </p:cNvPr>
            <p:cNvSpPr/>
            <p:nvPr/>
          </p:nvSpPr>
          <p:spPr>
            <a:xfrm rot="16200000">
              <a:off x="-143796" y="5281873"/>
              <a:ext cx="1032655" cy="215444"/>
            </a:xfrm>
            <a:prstGeom prst="rect">
              <a:avLst/>
            </a:prstGeom>
          </p:spPr>
          <p:txBody>
            <a:bodyPr wrap="none">
              <a:spAutoFit/>
            </a:bodyPr>
            <a:lstStyle/>
            <a:p>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latin typeface="Helvetica" pitchFamily="2" charset="0"/>
              </a:endParaRPr>
            </a:p>
          </p:txBody>
        </p:sp>
      </p:grpSp>
      <p:grpSp>
        <p:nvGrpSpPr>
          <p:cNvPr id="7" name="Group 6">
            <a:extLst>
              <a:ext uri="{FF2B5EF4-FFF2-40B4-BE49-F238E27FC236}">
                <a16:creationId xmlns:a16="http://schemas.microsoft.com/office/drawing/2014/main" id="{20D9AFA7-AA9F-2F43-8A4A-70F612BA2E4B}"/>
              </a:ext>
            </a:extLst>
          </p:cNvPr>
          <p:cNvGrpSpPr/>
          <p:nvPr/>
        </p:nvGrpSpPr>
        <p:grpSpPr>
          <a:xfrm>
            <a:off x="269851" y="6746066"/>
            <a:ext cx="6882110" cy="2153259"/>
            <a:chOff x="269851" y="6746066"/>
            <a:chExt cx="6882110" cy="2153259"/>
          </a:xfrm>
        </p:grpSpPr>
        <p:pic>
          <p:nvPicPr>
            <p:cNvPr id="6" name="Picture 5">
              <a:extLst>
                <a:ext uri="{FF2B5EF4-FFF2-40B4-BE49-F238E27FC236}">
                  <a16:creationId xmlns:a16="http://schemas.microsoft.com/office/drawing/2014/main" id="{B6B30B3C-FBCB-C248-BD6D-8094F98DCC85}"/>
                </a:ext>
              </a:extLst>
            </p:cNvPr>
            <p:cNvPicPr>
              <a:picLocks noChangeAspect="1"/>
            </p:cNvPicPr>
            <p:nvPr/>
          </p:nvPicPr>
          <p:blipFill>
            <a:blip r:embed="rId5"/>
            <a:stretch>
              <a:fillRect/>
            </a:stretch>
          </p:blipFill>
          <p:spPr>
            <a:xfrm>
              <a:off x="859873" y="7063167"/>
              <a:ext cx="6292088" cy="732028"/>
            </a:xfrm>
            <a:prstGeom prst="rect">
              <a:avLst/>
            </a:prstGeom>
          </p:spPr>
        </p:pic>
        <p:sp>
          <p:nvSpPr>
            <p:cNvPr id="58" name="Left Brace 57">
              <a:extLst>
                <a:ext uri="{FF2B5EF4-FFF2-40B4-BE49-F238E27FC236}">
                  <a16:creationId xmlns:a16="http://schemas.microsoft.com/office/drawing/2014/main" id="{3E62E7AC-BD34-C24E-B24F-0EF8B36FEF1A}"/>
                </a:ext>
              </a:extLst>
            </p:cNvPr>
            <p:cNvSpPr/>
            <p:nvPr/>
          </p:nvSpPr>
          <p:spPr>
            <a:xfrm>
              <a:off x="670130" y="7050249"/>
              <a:ext cx="58638" cy="728705"/>
            </a:xfrm>
            <a:prstGeom prst="leftBrace">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sp>
          <p:nvSpPr>
            <p:cNvPr id="59" name="Left Brace 58">
              <a:extLst>
                <a:ext uri="{FF2B5EF4-FFF2-40B4-BE49-F238E27FC236}">
                  <a16:creationId xmlns:a16="http://schemas.microsoft.com/office/drawing/2014/main" id="{2A480900-B4C7-134A-9618-0A3DF96E7849}"/>
                </a:ext>
              </a:extLst>
            </p:cNvPr>
            <p:cNvSpPr/>
            <p:nvPr/>
          </p:nvSpPr>
          <p:spPr>
            <a:xfrm>
              <a:off x="663806" y="7929844"/>
              <a:ext cx="58638" cy="728705"/>
            </a:xfrm>
            <a:prstGeom prst="leftBrace">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pic>
          <p:nvPicPr>
            <p:cNvPr id="61" name="Picture 60">
              <a:extLst>
                <a:ext uri="{FF2B5EF4-FFF2-40B4-BE49-F238E27FC236}">
                  <a16:creationId xmlns:a16="http://schemas.microsoft.com/office/drawing/2014/main" id="{14E94096-0C79-724E-B26E-63E2007F0213}"/>
                </a:ext>
              </a:extLst>
            </p:cNvPr>
            <p:cNvPicPr>
              <a:picLocks noChangeAspect="1"/>
            </p:cNvPicPr>
            <p:nvPr/>
          </p:nvPicPr>
          <p:blipFill rotWithShape="1">
            <a:blip r:embed="rId6"/>
            <a:srcRect t="1" b="17098"/>
            <a:stretch/>
          </p:blipFill>
          <p:spPr>
            <a:xfrm>
              <a:off x="5749159" y="7056248"/>
              <a:ext cx="1388944" cy="536040"/>
            </a:xfrm>
            <a:prstGeom prst="rect">
              <a:avLst/>
            </a:prstGeom>
          </p:spPr>
        </p:pic>
        <p:pic>
          <p:nvPicPr>
            <p:cNvPr id="62" name="Picture 61">
              <a:extLst>
                <a:ext uri="{FF2B5EF4-FFF2-40B4-BE49-F238E27FC236}">
                  <a16:creationId xmlns:a16="http://schemas.microsoft.com/office/drawing/2014/main" id="{5A476F68-2374-714C-8E92-81EF4A4CC425}"/>
                </a:ext>
              </a:extLst>
            </p:cNvPr>
            <p:cNvPicPr>
              <a:picLocks noChangeAspect="1"/>
            </p:cNvPicPr>
            <p:nvPr/>
          </p:nvPicPr>
          <p:blipFill rotWithShape="1">
            <a:blip r:embed="rId7"/>
            <a:srcRect b="16786"/>
            <a:stretch/>
          </p:blipFill>
          <p:spPr>
            <a:xfrm>
              <a:off x="3953723" y="7056247"/>
              <a:ext cx="1396575" cy="536041"/>
            </a:xfrm>
            <a:prstGeom prst="rect">
              <a:avLst/>
            </a:prstGeom>
          </p:spPr>
        </p:pic>
        <p:sp>
          <p:nvSpPr>
            <p:cNvPr id="63" name="Rectangle 62">
              <a:extLst>
                <a:ext uri="{FF2B5EF4-FFF2-40B4-BE49-F238E27FC236}">
                  <a16:creationId xmlns:a16="http://schemas.microsoft.com/office/drawing/2014/main" id="{F2EAC61B-2AF9-A946-A3F1-95A4B71A49FA}"/>
                </a:ext>
              </a:extLst>
            </p:cNvPr>
            <p:cNvSpPr/>
            <p:nvPr/>
          </p:nvSpPr>
          <p:spPr>
            <a:xfrm rot="16200000">
              <a:off x="3660986" y="7205773"/>
              <a:ext cx="394936" cy="236988"/>
            </a:xfrm>
            <a:prstGeom prst="rect">
              <a:avLst/>
            </a:prstGeom>
          </p:spPr>
          <p:txBody>
            <a:bodyPr wrap="square">
              <a:spAutoFit/>
            </a:bodyPr>
            <a:lstStyle/>
            <a:p>
              <a:pPr>
                <a:lnSpc>
                  <a:spcPct val="126000"/>
                </a:lnSpc>
              </a:pPr>
              <a:r>
                <a:rPr lang="en-US" altLang="zh-CN" sz="800" dirty="0">
                  <a:latin typeface="Helvetica" pitchFamily="2" charset="0"/>
                </a:rPr>
                <a:t>bits</a:t>
              </a:r>
            </a:p>
          </p:txBody>
        </p:sp>
        <p:cxnSp>
          <p:nvCxnSpPr>
            <p:cNvPr id="64" name="Straight Arrow Connector 63">
              <a:extLst>
                <a:ext uri="{FF2B5EF4-FFF2-40B4-BE49-F238E27FC236}">
                  <a16:creationId xmlns:a16="http://schemas.microsoft.com/office/drawing/2014/main" id="{41839CA7-BABA-3543-81E1-70B8D452749A}"/>
                </a:ext>
              </a:extLst>
            </p:cNvPr>
            <p:cNvCxnSpPr>
              <a:cxnSpLocks/>
            </p:cNvCxnSpPr>
            <p:nvPr/>
          </p:nvCxnSpPr>
          <p:spPr>
            <a:xfrm>
              <a:off x="5218087" y="7328577"/>
              <a:ext cx="5031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3BF502C-1E5E-504F-B071-015DC517F767}"/>
                </a:ext>
              </a:extLst>
            </p:cNvPr>
            <p:cNvSpPr/>
            <p:nvPr/>
          </p:nvSpPr>
          <p:spPr>
            <a:xfrm>
              <a:off x="5072862" y="7092109"/>
              <a:ext cx="687382" cy="236988"/>
            </a:xfrm>
            <a:prstGeom prst="rect">
              <a:avLst/>
            </a:prstGeom>
          </p:spPr>
          <p:txBody>
            <a:bodyPr wrap="square">
              <a:spAutoFit/>
            </a:bodyPr>
            <a:lstStyle/>
            <a:p>
              <a:pPr algn="ctr">
                <a:lnSpc>
                  <a:spcPct val="126000"/>
                </a:lnSpc>
              </a:pPr>
              <a:r>
                <a:rPr lang="en-US" altLang="zh-CN" sz="800" dirty="0">
                  <a:latin typeface="Helvetica" pitchFamily="2" charset="0"/>
                </a:rPr>
                <a:t>mutation</a:t>
              </a:r>
            </a:p>
          </p:txBody>
        </p:sp>
        <p:sp>
          <p:nvSpPr>
            <p:cNvPr id="112" name="Rectangle 111">
              <a:extLst>
                <a:ext uri="{FF2B5EF4-FFF2-40B4-BE49-F238E27FC236}">
                  <a16:creationId xmlns:a16="http://schemas.microsoft.com/office/drawing/2014/main" id="{60365D35-E21F-8D4E-AEEE-DD6D288EA12E}"/>
                </a:ext>
              </a:extLst>
            </p:cNvPr>
            <p:cNvSpPr/>
            <p:nvPr/>
          </p:nvSpPr>
          <p:spPr>
            <a:xfrm rot="16200000">
              <a:off x="212147" y="8189737"/>
              <a:ext cx="734205" cy="215444"/>
            </a:xfrm>
            <a:prstGeom prst="rect">
              <a:avLst/>
            </a:prstGeom>
          </p:spPr>
          <p:txBody>
            <a:bodyPr wrap="square">
              <a:spAutoFit/>
            </a:bodyPr>
            <a:lstStyle/>
            <a:p>
              <a:pPr algn="ctr"/>
              <a:r>
                <a:rPr lang="en-US" altLang="zh-CN" sz="800" b="1" dirty="0">
                  <a:latin typeface="Helvetica" pitchFamily="2" charset="0"/>
                </a:rPr>
                <a:t>DHL</a:t>
              </a:r>
              <a:endParaRPr lang="en-US" sz="800" b="1" dirty="0"/>
            </a:p>
          </p:txBody>
        </p:sp>
        <p:sp>
          <p:nvSpPr>
            <p:cNvPr id="113" name="Rectangle 112">
              <a:extLst>
                <a:ext uri="{FF2B5EF4-FFF2-40B4-BE49-F238E27FC236}">
                  <a16:creationId xmlns:a16="http://schemas.microsoft.com/office/drawing/2014/main" id="{413F5CFA-5A70-464F-9D06-DAEAD4AB466D}"/>
                </a:ext>
              </a:extLst>
            </p:cNvPr>
            <p:cNvSpPr/>
            <p:nvPr/>
          </p:nvSpPr>
          <p:spPr>
            <a:xfrm rot="16200000">
              <a:off x="297820" y="7306981"/>
              <a:ext cx="553356" cy="215444"/>
            </a:xfrm>
            <a:prstGeom prst="rect">
              <a:avLst/>
            </a:prstGeom>
          </p:spPr>
          <p:txBody>
            <a:bodyPr wrap="square">
              <a:spAutoFit/>
            </a:bodyPr>
            <a:lstStyle/>
            <a:p>
              <a:pPr algn="ctr"/>
              <a:r>
                <a:rPr lang="en-US" altLang="zh-CN" sz="800" b="1" dirty="0">
                  <a:latin typeface="Helvetica" pitchFamily="2" charset="0"/>
                </a:rPr>
                <a:t>FL</a:t>
              </a:r>
              <a:endParaRPr lang="en-US" sz="800" b="1" dirty="0"/>
            </a:p>
          </p:txBody>
        </p:sp>
        <p:sp>
          <p:nvSpPr>
            <p:cNvPr id="114" name="Rectangle 113">
              <a:extLst>
                <a:ext uri="{FF2B5EF4-FFF2-40B4-BE49-F238E27FC236}">
                  <a16:creationId xmlns:a16="http://schemas.microsoft.com/office/drawing/2014/main" id="{5A7FF1F3-FCAD-9843-9AFA-FD8F60B4EC86}"/>
                </a:ext>
              </a:extLst>
            </p:cNvPr>
            <p:cNvSpPr/>
            <p:nvPr/>
          </p:nvSpPr>
          <p:spPr>
            <a:xfrm rot="16200000">
              <a:off x="-138755" y="7778629"/>
              <a:ext cx="1032655" cy="215444"/>
            </a:xfrm>
            <a:prstGeom prst="rect">
              <a:avLst/>
            </a:prstGeom>
          </p:spPr>
          <p:txBody>
            <a:bodyPr wrap="none">
              <a:spAutoFit/>
            </a:bodyPr>
            <a:lstStyle/>
            <a:p>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latin typeface="Helvetica" pitchFamily="2" charset="0"/>
              </a:endParaRPr>
            </a:p>
          </p:txBody>
        </p:sp>
        <p:sp>
          <p:nvSpPr>
            <p:cNvPr id="115" name="Rectangle 114">
              <a:extLst>
                <a:ext uri="{FF2B5EF4-FFF2-40B4-BE49-F238E27FC236}">
                  <a16:creationId xmlns:a16="http://schemas.microsoft.com/office/drawing/2014/main" id="{7E817C2B-1AC4-7B49-B90F-3173850EFA44}"/>
                </a:ext>
              </a:extLst>
            </p:cNvPr>
            <p:cNvSpPr/>
            <p:nvPr/>
          </p:nvSpPr>
          <p:spPr>
            <a:xfrm>
              <a:off x="4070093" y="7523671"/>
              <a:ext cx="264816" cy="215444"/>
            </a:xfrm>
            <a:prstGeom prst="rect">
              <a:avLst/>
            </a:prstGeom>
          </p:spPr>
          <p:txBody>
            <a:bodyPr wrap="none">
              <a:spAutoFit/>
            </a:bodyPr>
            <a:lstStyle/>
            <a:p>
              <a:r>
                <a:rPr lang="en-US" altLang="zh-CN" sz="800" dirty="0">
                  <a:latin typeface="Helvetica" pitchFamily="2" charset="0"/>
                </a:rPr>
                <a:t>5’</a:t>
              </a:r>
              <a:endParaRPr lang="en-US" sz="800" dirty="0">
                <a:latin typeface="Helvetica" pitchFamily="2" charset="0"/>
              </a:endParaRPr>
            </a:p>
          </p:txBody>
        </p:sp>
        <p:sp>
          <p:nvSpPr>
            <p:cNvPr id="116" name="Rectangle 115">
              <a:extLst>
                <a:ext uri="{FF2B5EF4-FFF2-40B4-BE49-F238E27FC236}">
                  <a16:creationId xmlns:a16="http://schemas.microsoft.com/office/drawing/2014/main" id="{1BE29096-70B0-C84C-9DF5-C7DD45911D67}"/>
                </a:ext>
              </a:extLst>
            </p:cNvPr>
            <p:cNvSpPr/>
            <p:nvPr/>
          </p:nvSpPr>
          <p:spPr>
            <a:xfrm>
              <a:off x="4575294" y="7523671"/>
              <a:ext cx="242374" cy="215444"/>
            </a:xfrm>
            <a:prstGeom prst="rect">
              <a:avLst/>
            </a:prstGeom>
          </p:spPr>
          <p:txBody>
            <a:bodyPr wrap="none">
              <a:spAutoFit/>
            </a:bodyPr>
            <a:lstStyle/>
            <a:p>
              <a:r>
                <a:rPr lang="en-US" altLang="zh-CN" sz="800" dirty="0">
                  <a:latin typeface="Helvetica" pitchFamily="2" charset="0"/>
                </a:rPr>
                <a:t>0</a:t>
              </a:r>
              <a:endParaRPr lang="en-US" sz="800" dirty="0">
                <a:latin typeface="Helvetica" pitchFamily="2" charset="0"/>
              </a:endParaRPr>
            </a:p>
          </p:txBody>
        </p:sp>
        <p:sp>
          <p:nvSpPr>
            <p:cNvPr id="117" name="Rectangle 116">
              <a:extLst>
                <a:ext uri="{FF2B5EF4-FFF2-40B4-BE49-F238E27FC236}">
                  <a16:creationId xmlns:a16="http://schemas.microsoft.com/office/drawing/2014/main" id="{21BB30A0-6028-264E-9814-6DD991703235}"/>
                </a:ext>
              </a:extLst>
            </p:cNvPr>
            <p:cNvSpPr/>
            <p:nvPr/>
          </p:nvSpPr>
          <p:spPr>
            <a:xfrm>
              <a:off x="5054456" y="7523671"/>
              <a:ext cx="264816" cy="215444"/>
            </a:xfrm>
            <a:prstGeom prst="rect">
              <a:avLst/>
            </a:prstGeom>
          </p:spPr>
          <p:txBody>
            <a:bodyPr wrap="none">
              <a:spAutoFit/>
            </a:bodyPr>
            <a:lstStyle/>
            <a:p>
              <a:r>
                <a:rPr lang="en-US" altLang="zh-CN" sz="800" dirty="0">
                  <a:latin typeface="Helvetica" pitchFamily="2" charset="0"/>
                </a:rPr>
                <a:t>3’</a:t>
              </a:r>
              <a:endParaRPr lang="en-US" sz="800" dirty="0">
                <a:latin typeface="Helvetica" pitchFamily="2" charset="0"/>
              </a:endParaRPr>
            </a:p>
          </p:txBody>
        </p:sp>
        <p:sp>
          <p:nvSpPr>
            <p:cNvPr id="122" name="Rectangle 121">
              <a:extLst>
                <a:ext uri="{FF2B5EF4-FFF2-40B4-BE49-F238E27FC236}">
                  <a16:creationId xmlns:a16="http://schemas.microsoft.com/office/drawing/2014/main" id="{C38C4B66-E7FF-A246-9A84-7B3FA8DC6357}"/>
                </a:ext>
              </a:extLst>
            </p:cNvPr>
            <p:cNvSpPr/>
            <p:nvPr/>
          </p:nvSpPr>
          <p:spPr>
            <a:xfrm>
              <a:off x="5861286" y="7520617"/>
              <a:ext cx="264816" cy="215444"/>
            </a:xfrm>
            <a:prstGeom prst="rect">
              <a:avLst/>
            </a:prstGeom>
          </p:spPr>
          <p:txBody>
            <a:bodyPr wrap="none">
              <a:spAutoFit/>
            </a:bodyPr>
            <a:lstStyle/>
            <a:p>
              <a:r>
                <a:rPr lang="en-US" altLang="zh-CN" sz="800" dirty="0">
                  <a:latin typeface="Helvetica" pitchFamily="2" charset="0"/>
                </a:rPr>
                <a:t>5’</a:t>
              </a:r>
              <a:endParaRPr lang="en-US" sz="800" dirty="0">
                <a:latin typeface="Helvetica" pitchFamily="2" charset="0"/>
              </a:endParaRPr>
            </a:p>
          </p:txBody>
        </p:sp>
        <p:sp>
          <p:nvSpPr>
            <p:cNvPr id="123" name="Rectangle 122">
              <a:extLst>
                <a:ext uri="{FF2B5EF4-FFF2-40B4-BE49-F238E27FC236}">
                  <a16:creationId xmlns:a16="http://schemas.microsoft.com/office/drawing/2014/main" id="{E178A0E9-30CB-A646-B118-F111417BF854}"/>
                </a:ext>
              </a:extLst>
            </p:cNvPr>
            <p:cNvSpPr/>
            <p:nvPr/>
          </p:nvSpPr>
          <p:spPr>
            <a:xfrm>
              <a:off x="6366487" y="7520617"/>
              <a:ext cx="242374" cy="215444"/>
            </a:xfrm>
            <a:prstGeom prst="rect">
              <a:avLst/>
            </a:prstGeom>
          </p:spPr>
          <p:txBody>
            <a:bodyPr wrap="none">
              <a:spAutoFit/>
            </a:bodyPr>
            <a:lstStyle/>
            <a:p>
              <a:r>
                <a:rPr lang="en-US" altLang="zh-CN" sz="800" dirty="0">
                  <a:latin typeface="Helvetica" pitchFamily="2" charset="0"/>
                </a:rPr>
                <a:t>0</a:t>
              </a:r>
              <a:endParaRPr lang="en-US" sz="800" dirty="0">
                <a:latin typeface="Helvetica" pitchFamily="2" charset="0"/>
              </a:endParaRPr>
            </a:p>
          </p:txBody>
        </p:sp>
        <p:sp>
          <p:nvSpPr>
            <p:cNvPr id="124" name="Rectangle 123">
              <a:extLst>
                <a:ext uri="{FF2B5EF4-FFF2-40B4-BE49-F238E27FC236}">
                  <a16:creationId xmlns:a16="http://schemas.microsoft.com/office/drawing/2014/main" id="{FE399863-1BAD-3043-B423-8BF38BDA4582}"/>
                </a:ext>
              </a:extLst>
            </p:cNvPr>
            <p:cNvSpPr/>
            <p:nvPr/>
          </p:nvSpPr>
          <p:spPr>
            <a:xfrm>
              <a:off x="6845649" y="7520617"/>
              <a:ext cx="264816" cy="215444"/>
            </a:xfrm>
            <a:prstGeom prst="rect">
              <a:avLst/>
            </a:prstGeom>
          </p:spPr>
          <p:txBody>
            <a:bodyPr wrap="none">
              <a:spAutoFit/>
            </a:bodyPr>
            <a:lstStyle/>
            <a:p>
              <a:r>
                <a:rPr lang="en-US" altLang="zh-CN" sz="800" dirty="0">
                  <a:latin typeface="Helvetica" pitchFamily="2" charset="0"/>
                </a:rPr>
                <a:t>3’</a:t>
              </a:r>
              <a:endParaRPr lang="en-US" sz="800" dirty="0">
                <a:latin typeface="Helvetica" pitchFamily="2" charset="0"/>
              </a:endParaRPr>
            </a:p>
          </p:txBody>
        </p:sp>
        <p:sp>
          <p:nvSpPr>
            <p:cNvPr id="4" name="Rectangle 3">
              <a:extLst>
                <a:ext uri="{FF2B5EF4-FFF2-40B4-BE49-F238E27FC236}">
                  <a16:creationId xmlns:a16="http://schemas.microsoft.com/office/drawing/2014/main" id="{7683B638-1120-CE4E-8537-22F87E94FC6D}"/>
                </a:ext>
              </a:extLst>
            </p:cNvPr>
            <p:cNvSpPr/>
            <p:nvPr/>
          </p:nvSpPr>
          <p:spPr>
            <a:xfrm>
              <a:off x="3187735" y="6746066"/>
              <a:ext cx="1508746" cy="215444"/>
            </a:xfrm>
            <a:prstGeom prst="rect">
              <a:avLst/>
            </a:prstGeom>
          </p:spPr>
          <p:txBody>
            <a:bodyPr wrap="none">
              <a:spAutoFit/>
            </a:bodyPr>
            <a:lstStyle/>
            <a:p>
              <a:r>
                <a:rPr lang="en-US" altLang="zh-CN" sz="800" dirty="0">
                  <a:latin typeface="Helvetica" pitchFamily="2" charset="0"/>
                </a:rPr>
                <a:t>Chr9:</a:t>
              </a:r>
              <a:r>
                <a:rPr lang="en-US" sz="800" dirty="0">
                  <a:latin typeface="Helvetica" pitchFamily="2" charset="0"/>
                </a:rPr>
                <a:t>37</a:t>
              </a:r>
              <a:r>
                <a:rPr lang="en-US" altLang="zh-CN" sz="800" dirty="0">
                  <a:latin typeface="Helvetica" pitchFamily="2" charset="0"/>
                </a:rPr>
                <a:t>,</a:t>
              </a:r>
              <a:r>
                <a:rPr lang="en-US" sz="800" dirty="0">
                  <a:latin typeface="Helvetica" pitchFamily="2" charset="0"/>
                </a:rPr>
                <a:t>024</a:t>
              </a:r>
              <a:r>
                <a:rPr lang="en-US" altLang="zh-CN" sz="800" dirty="0">
                  <a:latin typeface="Helvetica" pitchFamily="2" charset="0"/>
                </a:rPr>
                <a:t>,</a:t>
              </a:r>
              <a:r>
                <a:rPr lang="en-US" sz="800" dirty="0">
                  <a:latin typeface="Helvetica" pitchFamily="2" charset="0"/>
                </a:rPr>
                <a:t>400-37</a:t>
              </a:r>
              <a:r>
                <a:rPr lang="en-US" altLang="zh-CN" sz="800" dirty="0">
                  <a:latin typeface="Helvetica" pitchFamily="2" charset="0"/>
                </a:rPr>
                <a:t>,</a:t>
              </a:r>
              <a:r>
                <a:rPr lang="en-US" sz="800" dirty="0">
                  <a:latin typeface="Helvetica" pitchFamily="2" charset="0"/>
                </a:rPr>
                <a:t>027</a:t>
              </a:r>
              <a:r>
                <a:rPr lang="en-US" altLang="zh-CN" sz="800" dirty="0">
                  <a:latin typeface="Helvetica" pitchFamily="2" charset="0"/>
                </a:rPr>
                <a:t>,</a:t>
              </a:r>
              <a:r>
                <a:rPr lang="en-US" sz="800" dirty="0">
                  <a:latin typeface="Helvetica" pitchFamily="2" charset="0"/>
                </a:rPr>
                <a:t>400</a:t>
              </a:r>
            </a:p>
          </p:txBody>
        </p:sp>
        <p:pic>
          <p:nvPicPr>
            <p:cNvPr id="5" name="Picture 4">
              <a:extLst>
                <a:ext uri="{FF2B5EF4-FFF2-40B4-BE49-F238E27FC236}">
                  <a16:creationId xmlns:a16="http://schemas.microsoft.com/office/drawing/2014/main" id="{762B28DC-5AF9-4C41-9EF0-837C48E1F0EC}"/>
                </a:ext>
              </a:extLst>
            </p:cNvPr>
            <p:cNvPicPr>
              <a:picLocks noChangeAspect="1"/>
            </p:cNvPicPr>
            <p:nvPr/>
          </p:nvPicPr>
          <p:blipFill>
            <a:blip r:embed="rId8"/>
            <a:stretch>
              <a:fillRect/>
            </a:stretch>
          </p:blipFill>
          <p:spPr>
            <a:xfrm>
              <a:off x="859873" y="7915837"/>
              <a:ext cx="6286500" cy="983488"/>
            </a:xfrm>
            <a:prstGeom prst="rect">
              <a:avLst/>
            </a:prstGeom>
          </p:spPr>
        </p:pic>
      </p:grpSp>
    </p:spTree>
    <p:extLst>
      <p:ext uri="{BB962C8B-B14F-4D97-AF65-F5344CB8AC3E}">
        <p14:creationId xmlns:p14="http://schemas.microsoft.com/office/powerpoint/2010/main" val="63723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7E31F1-2301-CD47-9A2C-A78D9B2CB4E4}"/>
              </a:ext>
            </a:extLst>
          </p:cNvPr>
          <p:cNvGraphicFramePr>
            <a:graphicFrameLocks noGrp="1"/>
          </p:cNvGraphicFramePr>
          <p:nvPr>
            <p:extLst>
              <p:ext uri="{D42A27DB-BD31-4B8C-83A1-F6EECF244321}">
                <p14:modId xmlns:p14="http://schemas.microsoft.com/office/powerpoint/2010/main" val="1616281020"/>
              </p:ext>
            </p:extLst>
          </p:nvPr>
        </p:nvGraphicFramePr>
        <p:xfrm>
          <a:off x="1560378" y="9268938"/>
          <a:ext cx="5859223" cy="872102"/>
        </p:xfrm>
        <a:graphic>
          <a:graphicData uri="http://schemas.openxmlformats.org/drawingml/2006/table">
            <a:tbl>
              <a:tblPr>
                <a:tableStyleId>{5C22544A-7EE6-4342-B048-85BDC9FD1C3A}</a:tableStyleId>
              </a:tblPr>
              <a:tblGrid>
                <a:gridCol w="136261">
                  <a:extLst>
                    <a:ext uri="{9D8B030D-6E8A-4147-A177-3AD203B41FA5}">
                      <a16:colId xmlns:a16="http://schemas.microsoft.com/office/drawing/2014/main" val="1399606166"/>
                    </a:ext>
                  </a:extLst>
                </a:gridCol>
                <a:gridCol w="136261">
                  <a:extLst>
                    <a:ext uri="{9D8B030D-6E8A-4147-A177-3AD203B41FA5}">
                      <a16:colId xmlns:a16="http://schemas.microsoft.com/office/drawing/2014/main" val="975078231"/>
                    </a:ext>
                  </a:extLst>
                </a:gridCol>
                <a:gridCol w="136261">
                  <a:extLst>
                    <a:ext uri="{9D8B030D-6E8A-4147-A177-3AD203B41FA5}">
                      <a16:colId xmlns:a16="http://schemas.microsoft.com/office/drawing/2014/main" val="1016311925"/>
                    </a:ext>
                  </a:extLst>
                </a:gridCol>
                <a:gridCol w="136261">
                  <a:extLst>
                    <a:ext uri="{9D8B030D-6E8A-4147-A177-3AD203B41FA5}">
                      <a16:colId xmlns:a16="http://schemas.microsoft.com/office/drawing/2014/main" val="63221584"/>
                    </a:ext>
                  </a:extLst>
                </a:gridCol>
                <a:gridCol w="136261">
                  <a:extLst>
                    <a:ext uri="{9D8B030D-6E8A-4147-A177-3AD203B41FA5}">
                      <a16:colId xmlns:a16="http://schemas.microsoft.com/office/drawing/2014/main" val="1658385058"/>
                    </a:ext>
                  </a:extLst>
                </a:gridCol>
                <a:gridCol w="136261">
                  <a:extLst>
                    <a:ext uri="{9D8B030D-6E8A-4147-A177-3AD203B41FA5}">
                      <a16:colId xmlns:a16="http://schemas.microsoft.com/office/drawing/2014/main" val="601030741"/>
                    </a:ext>
                  </a:extLst>
                </a:gridCol>
                <a:gridCol w="136261">
                  <a:extLst>
                    <a:ext uri="{9D8B030D-6E8A-4147-A177-3AD203B41FA5}">
                      <a16:colId xmlns:a16="http://schemas.microsoft.com/office/drawing/2014/main" val="277971709"/>
                    </a:ext>
                  </a:extLst>
                </a:gridCol>
                <a:gridCol w="136261">
                  <a:extLst>
                    <a:ext uri="{9D8B030D-6E8A-4147-A177-3AD203B41FA5}">
                      <a16:colId xmlns:a16="http://schemas.microsoft.com/office/drawing/2014/main" val="189394867"/>
                    </a:ext>
                  </a:extLst>
                </a:gridCol>
                <a:gridCol w="136261">
                  <a:extLst>
                    <a:ext uri="{9D8B030D-6E8A-4147-A177-3AD203B41FA5}">
                      <a16:colId xmlns:a16="http://schemas.microsoft.com/office/drawing/2014/main" val="2239240649"/>
                    </a:ext>
                  </a:extLst>
                </a:gridCol>
                <a:gridCol w="136261">
                  <a:extLst>
                    <a:ext uri="{9D8B030D-6E8A-4147-A177-3AD203B41FA5}">
                      <a16:colId xmlns:a16="http://schemas.microsoft.com/office/drawing/2014/main" val="3442996581"/>
                    </a:ext>
                  </a:extLst>
                </a:gridCol>
                <a:gridCol w="136261">
                  <a:extLst>
                    <a:ext uri="{9D8B030D-6E8A-4147-A177-3AD203B41FA5}">
                      <a16:colId xmlns:a16="http://schemas.microsoft.com/office/drawing/2014/main" val="2711734735"/>
                    </a:ext>
                  </a:extLst>
                </a:gridCol>
                <a:gridCol w="136261">
                  <a:extLst>
                    <a:ext uri="{9D8B030D-6E8A-4147-A177-3AD203B41FA5}">
                      <a16:colId xmlns:a16="http://schemas.microsoft.com/office/drawing/2014/main" val="4269839503"/>
                    </a:ext>
                  </a:extLst>
                </a:gridCol>
                <a:gridCol w="136261">
                  <a:extLst>
                    <a:ext uri="{9D8B030D-6E8A-4147-A177-3AD203B41FA5}">
                      <a16:colId xmlns:a16="http://schemas.microsoft.com/office/drawing/2014/main" val="79177565"/>
                    </a:ext>
                  </a:extLst>
                </a:gridCol>
                <a:gridCol w="136261">
                  <a:extLst>
                    <a:ext uri="{9D8B030D-6E8A-4147-A177-3AD203B41FA5}">
                      <a16:colId xmlns:a16="http://schemas.microsoft.com/office/drawing/2014/main" val="2756609753"/>
                    </a:ext>
                  </a:extLst>
                </a:gridCol>
                <a:gridCol w="136261">
                  <a:extLst>
                    <a:ext uri="{9D8B030D-6E8A-4147-A177-3AD203B41FA5}">
                      <a16:colId xmlns:a16="http://schemas.microsoft.com/office/drawing/2014/main" val="377801835"/>
                    </a:ext>
                  </a:extLst>
                </a:gridCol>
                <a:gridCol w="136261">
                  <a:extLst>
                    <a:ext uri="{9D8B030D-6E8A-4147-A177-3AD203B41FA5}">
                      <a16:colId xmlns:a16="http://schemas.microsoft.com/office/drawing/2014/main" val="1285924207"/>
                    </a:ext>
                  </a:extLst>
                </a:gridCol>
                <a:gridCol w="136261">
                  <a:extLst>
                    <a:ext uri="{9D8B030D-6E8A-4147-A177-3AD203B41FA5}">
                      <a16:colId xmlns:a16="http://schemas.microsoft.com/office/drawing/2014/main" val="2915497203"/>
                    </a:ext>
                  </a:extLst>
                </a:gridCol>
                <a:gridCol w="136261">
                  <a:extLst>
                    <a:ext uri="{9D8B030D-6E8A-4147-A177-3AD203B41FA5}">
                      <a16:colId xmlns:a16="http://schemas.microsoft.com/office/drawing/2014/main" val="1994043856"/>
                    </a:ext>
                  </a:extLst>
                </a:gridCol>
                <a:gridCol w="136261">
                  <a:extLst>
                    <a:ext uri="{9D8B030D-6E8A-4147-A177-3AD203B41FA5}">
                      <a16:colId xmlns:a16="http://schemas.microsoft.com/office/drawing/2014/main" val="3186374647"/>
                    </a:ext>
                  </a:extLst>
                </a:gridCol>
                <a:gridCol w="136261">
                  <a:extLst>
                    <a:ext uri="{9D8B030D-6E8A-4147-A177-3AD203B41FA5}">
                      <a16:colId xmlns:a16="http://schemas.microsoft.com/office/drawing/2014/main" val="4199715185"/>
                    </a:ext>
                  </a:extLst>
                </a:gridCol>
                <a:gridCol w="136261">
                  <a:extLst>
                    <a:ext uri="{9D8B030D-6E8A-4147-A177-3AD203B41FA5}">
                      <a16:colId xmlns:a16="http://schemas.microsoft.com/office/drawing/2014/main" val="3717453954"/>
                    </a:ext>
                  </a:extLst>
                </a:gridCol>
                <a:gridCol w="136261">
                  <a:extLst>
                    <a:ext uri="{9D8B030D-6E8A-4147-A177-3AD203B41FA5}">
                      <a16:colId xmlns:a16="http://schemas.microsoft.com/office/drawing/2014/main" val="1270767326"/>
                    </a:ext>
                  </a:extLst>
                </a:gridCol>
                <a:gridCol w="136261">
                  <a:extLst>
                    <a:ext uri="{9D8B030D-6E8A-4147-A177-3AD203B41FA5}">
                      <a16:colId xmlns:a16="http://schemas.microsoft.com/office/drawing/2014/main" val="3215648146"/>
                    </a:ext>
                  </a:extLst>
                </a:gridCol>
                <a:gridCol w="136261">
                  <a:extLst>
                    <a:ext uri="{9D8B030D-6E8A-4147-A177-3AD203B41FA5}">
                      <a16:colId xmlns:a16="http://schemas.microsoft.com/office/drawing/2014/main" val="56242900"/>
                    </a:ext>
                  </a:extLst>
                </a:gridCol>
                <a:gridCol w="136261">
                  <a:extLst>
                    <a:ext uri="{9D8B030D-6E8A-4147-A177-3AD203B41FA5}">
                      <a16:colId xmlns:a16="http://schemas.microsoft.com/office/drawing/2014/main" val="3153960725"/>
                    </a:ext>
                  </a:extLst>
                </a:gridCol>
                <a:gridCol w="136261">
                  <a:extLst>
                    <a:ext uri="{9D8B030D-6E8A-4147-A177-3AD203B41FA5}">
                      <a16:colId xmlns:a16="http://schemas.microsoft.com/office/drawing/2014/main" val="192540652"/>
                    </a:ext>
                  </a:extLst>
                </a:gridCol>
                <a:gridCol w="136261">
                  <a:extLst>
                    <a:ext uri="{9D8B030D-6E8A-4147-A177-3AD203B41FA5}">
                      <a16:colId xmlns:a16="http://schemas.microsoft.com/office/drawing/2014/main" val="278941670"/>
                    </a:ext>
                  </a:extLst>
                </a:gridCol>
                <a:gridCol w="136261">
                  <a:extLst>
                    <a:ext uri="{9D8B030D-6E8A-4147-A177-3AD203B41FA5}">
                      <a16:colId xmlns:a16="http://schemas.microsoft.com/office/drawing/2014/main" val="4096090202"/>
                    </a:ext>
                  </a:extLst>
                </a:gridCol>
                <a:gridCol w="136261">
                  <a:extLst>
                    <a:ext uri="{9D8B030D-6E8A-4147-A177-3AD203B41FA5}">
                      <a16:colId xmlns:a16="http://schemas.microsoft.com/office/drawing/2014/main" val="3083070570"/>
                    </a:ext>
                  </a:extLst>
                </a:gridCol>
                <a:gridCol w="136261">
                  <a:extLst>
                    <a:ext uri="{9D8B030D-6E8A-4147-A177-3AD203B41FA5}">
                      <a16:colId xmlns:a16="http://schemas.microsoft.com/office/drawing/2014/main" val="3397479342"/>
                    </a:ext>
                  </a:extLst>
                </a:gridCol>
                <a:gridCol w="136261">
                  <a:extLst>
                    <a:ext uri="{9D8B030D-6E8A-4147-A177-3AD203B41FA5}">
                      <a16:colId xmlns:a16="http://schemas.microsoft.com/office/drawing/2014/main" val="126703160"/>
                    </a:ext>
                  </a:extLst>
                </a:gridCol>
                <a:gridCol w="136261">
                  <a:extLst>
                    <a:ext uri="{9D8B030D-6E8A-4147-A177-3AD203B41FA5}">
                      <a16:colId xmlns:a16="http://schemas.microsoft.com/office/drawing/2014/main" val="1898610490"/>
                    </a:ext>
                  </a:extLst>
                </a:gridCol>
                <a:gridCol w="136261">
                  <a:extLst>
                    <a:ext uri="{9D8B030D-6E8A-4147-A177-3AD203B41FA5}">
                      <a16:colId xmlns:a16="http://schemas.microsoft.com/office/drawing/2014/main" val="3965630580"/>
                    </a:ext>
                  </a:extLst>
                </a:gridCol>
                <a:gridCol w="136261">
                  <a:extLst>
                    <a:ext uri="{9D8B030D-6E8A-4147-A177-3AD203B41FA5}">
                      <a16:colId xmlns:a16="http://schemas.microsoft.com/office/drawing/2014/main" val="1888209912"/>
                    </a:ext>
                  </a:extLst>
                </a:gridCol>
                <a:gridCol w="136261">
                  <a:extLst>
                    <a:ext uri="{9D8B030D-6E8A-4147-A177-3AD203B41FA5}">
                      <a16:colId xmlns:a16="http://schemas.microsoft.com/office/drawing/2014/main" val="2193391562"/>
                    </a:ext>
                  </a:extLst>
                </a:gridCol>
                <a:gridCol w="136261">
                  <a:extLst>
                    <a:ext uri="{9D8B030D-6E8A-4147-A177-3AD203B41FA5}">
                      <a16:colId xmlns:a16="http://schemas.microsoft.com/office/drawing/2014/main" val="1221758918"/>
                    </a:ext>
                  </a:extLst>
                </a:gridCol>
                <a:gridCol w="136261">
                  <a:extLst>
                    <a:ext uri="{9D8B030D-6E8A-4147-A177-3AD203B41FA5}">
                      <a16:colId xmlns:a16="http://schemas.microsoft.com/office/drawing/2014/main" val="3527086989"/>
                    </a:ext>
                  </a:extLst>
                </a:gridCol>
                <a:gridCol w="136261">
                  <a:extLst>
                    <a:ext uri="{9D8B030D-6E8A-4147-A177-3AD203B41FA5}">
                      <a16:colId xmlns:a16="http://schemas.microsoft.com/office/drawing/2014/main" val="1392527089"/>
                    </a:ext>
                  </a:extLst>
                </a:gridCol>
                <a:gridCol w="136261">
                  <a:extLst>
                    <a:ext uri="{9D8B030D-6E8A-4147-A177-3AD203B41FA5}">
                      <a16:colId xmlns:a16="http://schemas.microsoft.com/office/drawing/2014/main" val="3657967851"/>
                    </a:ext>
                  </a:extLst>
                </a:gridCol>
                <a:gridCol w="136261">
                  <a:extLst>
                    <a:ext uri="{9D8B030D-6E8A-4147-A177-3AD203B41FA5}">
                      <a16:colId xmlns:a16="http://schemas.microsoft.com/office/drawing/2014/main" val="269953857"/>
                    </a:ext>
                  </a:extLst>
                </a:gridCol>
                <a:gridCol w="136261">
                  <a:extLst>
                    <a:ext uri="{9D8B030D-6E8A-4147-A177-3AD203B41FA5}">
                      <a16:colId xmlns:a16="http://schemas.microsoft.com/office/drawing/2014/main" val="1733474718"/>
                    </a:ext>
                  </a:extLst>
                </a:gridCol>
                <a:gridCol w="136261">
                  <a:extLst>
                    <a:ext uri="{9D8B030D-6E8A-4147-A177-3AD203B41FA5}">
                      <a16:colId xmlns:a16="http://schemas.microsoft.com/office/drawing/2014/main" val="157637369"/>
                    </a:ext>
                  </a:extLst>
                </a:gridCol>
                <a:gridCol w="136261">
                  <a:extLst>
                    <a:ext uri="{9D8B030D-6E8A-4147-A177-3AD203B41FA5}">
                      <a16:colId xmlns:a16="http://schemas.microsoft.com/office/drawing/2014/main" val="391256603"/>
                    </a:ext>
                  </a:extLst>
                </a:gridCol>
              </a:tblGrid>
              <a:tr h="122440">
                <a:tc>
                  <a:txBody>
                    <a:bodyPr/>
                    <a:lstStyle/>
                    <a:p>
                      <a:pPr algn="ctr" rtl="0"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2212539580"/>
                  </a:ext>
                </a:extLst>
              </a:tr>
              <a:tr h="122440">
                <a:tc>
                  <a:txBody>
                    <a:bodyPr/>
                    <a:lstStyle/>
                    <a:p>
                      <a:pPr algn="ctr" rtl="0"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3961020535"/>
                  </a:ext>
                </a:extLst>
              </a:tr>
              <a:tr h="122440">
                <a:tc>
                  <a:txBody>
                    <a:bodyPr/>
                    <a:lstStyle/>
                    <a:p>
                      <a:pPr algn="ctr" rtl="0"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rgbClr val="FF0000"/>
                          </a:solidFill>
                          <a:effectLst/>
                          <a:latin typeface="Helvetica" pitchFamily="2" charset="0"/>
                        </a:rPr>
                        <a:t>G</a:t>
                      </a:r>
                      <a:endParaRPr lang="en-HK" sz="800" b="1" i="0" u="none" strike="noStrike" dirty="0">
                        <a:solidFill>
                          <a:srgbClr val="FF0000"/>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1411302246"/>
                  </a:ext>
                </a:extLst>
              </a:tr>
              <a:tr h="122440">
                <a:tc>
                  <a:txBody>
                    <a:bodyPr/>
                    <a:lstStyle/>
                    <a:p>
                      <a:pPr algn="ctr" rtl="0"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1450939417"/>
                  </a:ext>
                </a:extLst>
              </a:tr>
              <a:tr h="122440">
                <a:tc>
                  <a:txBody>
                    <a:bodyPr/>
                    <a:lstStyle/>
                    <a:p>
                      <a:pPr algn="ctr" rtl="0"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rgbClr val="FF0000"/>
                          </a:solidFill>
                          <a:effectLst/>
                          <a:latin typeface="Helvetica" pitchFamily="2" charset="0"/>
                        </a:rPr>
                        <a:t>U</a:t>
                      </a:r>
                      <a:endParaRPr lang="en-HK" sz="800" b="1" i="0" u="none" strike="noStrike" dirty="0">
                        <a:solidFill>
                          <a:srgbClr val="FF0000"/>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2849341762"/>
                  </a:ext>
                </a:extLst>
              </a:tr>
              <a:tr h="122440">
                <a:tc>
                  <a:txBody>
                    <a:bodyPr/>
                    <a:lstStyle/>
                    <a:p>
                      <a:pPr algn="ctr" rtl="0"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2010280089"/>
                  </a:ext>
                </a:extLst>
              </a:tr>
              <a:tr h="122440">
                <a:tc>
                  <a:txBody>
                    <a:bodyPr/>
                    <a:lstStyle/>
                    <a:p>
                      <a:pPr algn="ctr" rtl="0"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2683592056"/>
                  </a:ext>
                </a:extLst>
              </a:tr>
            </a:tbl>
          </a:graphicData>
        </a:graphic>
      </p:graphicFrame>
      <p:sp>
        <p:nvSpPr>
          <p:cNvPr id="6" name="TextBox 5">
            <a:extLst>
              <a:ext uri="{FF2B5EF4-FFF2-40B4-BE49-F238E27FC236}">
                <a16:creationId xmlns:a16="http://schemas.microsoft.com/office/drawing/2014/main" id="{70768CFD-EA88-1743-9A33-76B90D95FC21}"/>
              </a:ext>
            </a:extLst>
          </p:cNvPr>
          <p:cNvSpPr txBox="1"/>
          <p:nvPr/>
        </p:nvSpPr>
        <p:spPr>
          <a:xfrm>
            <a:off x="185804" y="16748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grpSp>
        <p:nvGrpSpPr>
          <p:cNvPr id="7" name="Group 6">
            <a:extLst>
              <a:ext uri="{FF2B5EF4-FFF2-40B4-BE49-F238E27FC236}">
                <a16:creationId xmlns:a16="http://schemas.microsoft.com/office/drawing/2014/main" id="{EEAF68A3-4C5E-9C48-8C34-2D5BE606EFE7}"/>
              </a:ext>
            </a:extLst>
          </p:cNvPr>
          <p:cNvGrpSpPr/>
          <p:nvPr/>
        </p:nvGrpSpPr>
        <p:grpSpPr>
          <a:xfrm>
            <a:off x="740165" y="9473740"/>
            <a:ext cx="895013" cy="453197"/>
            <a:chOff x="2000451" y="603744"/>
            <a:chExt cx="817770" cy="453197"/>
          </a:xfrm>
        </p:grpSpPr>
        <p:sp>
          <p:nvSpPr>
            <p:cNvPr id="8" name="Rectangle 7">
              <a:extLst>
                <a:ext uri="{FF2B5EF4-FFF2-40B4-BE49-F238E27FC236}">
                  <a16:creationId xmlns:a16="http://schemas.microsoft.com/office/drawing/2014/main" id="{9D50DAF9-8F36-4C43-8C9D-5DF339AE63C3}"/>
                </a:ext>
              </a:extLst>
            </p:cNvPr>
            <p:cNvSpPr/>
            <p:nvPr/>
          </p:nvSpPr>
          <p:spPr>
            <a:xfrm>
              <a:off x="2000451" y="708979"/>
              <a:ext cx="498277" cy="215444"/>
            </a:xfrm>
            <a:prstGeom prst="rect">
              <a:avLst/>
            </a:prstGeom>
          </p:spPr>
          <p:txBody>
            <a:bodyPr wrap="none">
              <a:spAutoFit/>
            </a:bodyPr>
            <a:lstStyle/>
            <a:p>
              <a:r>
                <a:rPr lang="en-US" altLang="zh-CN" sz="800" b="1" i="1" dirty="0">
                  <a:solidFill>
                    <a:srgbClr val="000000"/>
                  </a:solidFill>
                  <a:latin typeface="Helvetica" pitchFamily="2" charset="0"/>
                </a:rPr>
                <a:t>MIR142</a:t>
              </a:r>
              <a:endParaRPr lang="en-US" sz="800" b="1" i="1" dirty="0">
                <a:latin typeface="Helvetica" pitchFamily="2" charset="0"/>
              </a:endParaRPr>
            </a:p>
          </p:txBody>
        </p:sp>
        <p:sp>
          <p:nvSpPr>
            <p:cNvPr id="9" name="Rectangle 8">
              <a:extLst>
                <a:ext uri="{FF2B5EF4-FFF2-40B4-BE49-F238E27FC236}">
                  <a16:creationId xmlns:a16="http://schemas.microsoft.com/office/drawing/2014/main" id="{FE98FE6F-59E9-5D40-8FD7-D3AD4EA999C8}"/>
                </a:ext>
              </a:extLst>
            </p:cNvPr>
            <p:cNvSpPr/>
            <p:nvPr/>
          </p:nvSpPr>
          <p:spPr>
            <a:xfrm>
              <a:off x="2457620" y="603744"/>
              <a:ext cx="360600" cy="215444"/>
            </a:xfrm>
            <a:prstGeom prst="rect">
              <a:avLst/>
            </a:prstGeom>
          </p:spPr>
          <p:txBody>
            <a:bodyPr wrap="none">
              <a:spAutoFit/>
            </a:bodyPr>
            <a:lstStyle/>
            <a:p>
              <a:r>
                <a:rPr lang="en-US" altLang="zh-CN" sz="800" dirty="0">
                  <a:solidFill>
                    <a:srgbClr val="000000"/>
                  </a:solidFill>
                  <a:latin typeface="Helvetica" pitchFamily="2" charset="0"/>
                </a:rPr>
                <a:t>5’</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a:t>
              </a:r>
              <a:endParaRPr lang="en-US" sz="800" dirty="0">
                <a:latin typeface="Helvetica" pitchFamily="2" charset="0"/>
              </a:endParaRPr>
            </a:p>
          </p:txBody>
        </p:sp>
        <p:sp>
          <p:nvSpPr>
            <p:cNvPr id="10" name="Rectangle 9">
              <a:extLst>
                <a:ext uri="{FF2B5EF4-FFF2-40B4-BE49-F238E27FC236}">
                  <a16:creationId xmlns:a16="http://schemas.microsoft.com/office/drawing/2014/main" id="{54751D06-55FD-864A-97F8-CE51BA18B975}"/>
                </a:ext>
              </a:extLst>
            </p:cNvPr>
            <p:cNvSpPr/>
            <p:nvPr/>
          </p:nvSpPr>
          <p:spPr>
            <a:xfrm>
              <a:off x="2457621" y="841497"/>
              <a:ext cx="360600" cy="215444"/>
            </a:xfrm>
            <a:prstGeom prst="rect">
              <a:avLst/>
            </a:prstGeom>
          </p:spPr>
          <p:txBody>
            <a:bodyPr wrap="none">
              <a:spAutoFit/>
            </a:bodyPr>
            <a:lstStyle/>
            <a:p>
              <a:r>
                <a:rPr lang="en-US" altLang="zh-CN" sz="800" dirty="0">
                  <a:solidFill>
                    <a:srgbClr val="000000"/>
                  </a:solidFill>
                  <a:latin typeface="Helvetica" pitchFamily="2" charset="0"/>
                </a:rPr>
                <a:t>3’</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a:t>
              </a:r>
              <a:endParaRPr lang="en-US" sz="800" dirty="0">
                <a:latin typeface="Helvetica" pitchFamily="2" charset="0"/>
              </a:endParaRPr>
            </a:p>
          </p:txBody>
        </p:sp>
      </p:grpSp>
      <p:sp>
        <p:nvSpPr>
          <p:cNvPr id="11" name="TextBox 10">
            <a:extLst>
              <a:ext uri="{FF2B5EF4-FFF2-40B4-BE49-F238E27FC236}">
                <a16:creationId xmlns:a16="http://schemas.microsoft.com/office/drawing/2014/main" id="{7899989A-51BA-8249-82A3-917DDBBC98E9}"/>
              </a:ext>
            </a:extLst>
          </p:cNvPr>
          <p:cNvSpPr txBox="1"/>
          <p:nvPr/>
        </p:nvSpPr>
        <p:spPr>
          <a:xfrm>
            <a:off x="190608" y="7543081"/>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graphicFrame>
        <p:nvGraphicFramePr>
          <p:cNvPr id="12" name="Table 11">
            <a:extLst>
              <a:ext uri="{FF2B5EF4-FFF2-40B4-BE49-F238E27FC236}">
                <a16:creationId xmlns:a16="http://schemas.microsoft.com/office/drawing/2014/main" id="{A8514519-56E5-9A4E-9D4E-D40A4A1A99D9}"/>
              </a:ext>
            </a:extLst>
          </p:cNvPr>
          <p:cNvGraphicFramePr>
            <a:graphicFrameLocks noGrp="1"/>
          </p:cNvGraphicFramePr>
          <p:nvPr>
            <p:extLst>
              <p:ext uri="{D42A27DB-BD31-4B8C-83A1-F6EECF244321}">
                <p14:modId xmlns:p14="http://schemas.microsoft.com/office/powerpoint/2010/main" val="1222227870"/>
              </p:ext>
            </p:extLst>
          </p:nvPr>
        </p:nvGraphicFramePr>
        <p:xfrm>
          <a:off x="795604" y="7835208"/>
          <a:ext cx="6628257" cy="1057366"/>
        </p:xfrm>
        <a:graphic>
          <a:graphicData uri="http://schemas.openxmlformats.org/drawingml/2006/table">
            <a:tbl>
              <a:tblPr>
                <a:tableStyleId>{5C22544A-7EE6-4342-B048-85BDC9FD1C3A}</a:tableStyleId>
              </a:tblPr>
              <a:tblGrid>
                <a:gridCol w="608258">
                  <a:extLst>
                    <a:ext uri="{9D8B030D-6E8A-4147-A177-3AD203B41FA5}">
                      <a16:colId xmlns:a16="http://schemas.microsoft.com/office/drawing/2014/main" val="2121926740"/>
                    </a:ext>
                  </a:extLst>
                </a:gridCol>
                <a:gridCol w="406831">
                  <a:extLst>
                    <a:ext uri="{9D8B030D-6E8A-4147-A177-3AD203B41FA5}">
                      <a16:colId xmlns:a16="http://schemas.microsoft.com/office/drawing/2014/main" val="1187009628"/>
                    </a:ext>
                  </a:extLst>
                </a:gridCol>
                <a:gridCol w="809685">
                  <a:extLst>
                    <a:ext uri="{9D8B030D-6E8A-4147-A177-3AD203B41FA5}">
                      <a16:colId xmlns:a16="http://schemas.microsoft.com/office/drawing/2014/main" val="2941127457"/>
                    </a:ext>
                  </a:extLst>
                </a:gridCol>
                <a:gridCol w="305388">
                  <a:extLst>
                    <a:ext uri="{9D8B030D-6E8A-4147-A177-3AD203B41FA5}">
                      <a16:colId xmlns:a16="http://schemas.microsoft.com/office/drawing/2014/main" val="3640543949"/>
                    </a:ext>
                  </a:extLst>
                </a:gridCol>
                <a:gridCol w="284120">
                  <a:extLst>
                    <a:ext uri="{9D8B030D-6E8A-4147-A177-3AD203B41FA5}">
                      <a16:colId xmlns:a16="http://schemas.microsoft.com/office/drawing/2014/main" val="2310759663"/>
                    </a:ext>
                  </a:extLst>
                </a:gridCol>
                <a:gridCol w="1041770">
                  <a:extLst>
                    <a:ext uri="{9D8B030D-6E8A-4147-A177-3AD203B41FA5}">
                      <a16:colId xmlns:a16="http://schemas.microsoft.com/office/drawing/2014/main" val="3204921859"/>
                    </a:ext>
                  </a:extLst>
                </a:gridCol>
                <a:gridCol w="836574">
                  <a:extLst>
                    <a:ext uri="{9D8B030D-6E8A-4147-A177-3AD203B41FA5}">
                      <a16:colId xmlns:a16="http://schemas.microsoft.com/office/drawing/2014/main" val="3255565268"/>
                    </a:ext>
                  </a:extLst>
                </a:gridCol>
                <a:gridCol w="510857">
                  <a:extLst>
                    <a:ext uri="{9D8B030D-6E8A-4147-A177-3AD203B41FA5}">
                      <a16:colId xmlns:a16="http://schemas.microsoft.com/office/drawing/2014/main" val="1850586877"/>
                    </a:ext>
                  </a:extLst>
                </a:gridCol>
                <a:gridCol w="608258">
                  <a:extLst>
                    <a:ext uri="{9D8B030D-6E8A-4147-A177-3AD203B41FA5}">
                      <a16:colId xmlns:a16="http://schemas.microsoft.com/office/drawing/2014/main" val="1776976467"/>
                    </a:ext>
                  </a:extLst>
                </a:gridCol>
                <a:gridCol w="608258">
                  <a:extLst>
                    <a:ext uri="{9D8B030D-6E8A-4147-A177-3AD203B41FA5}">
                      <a16:colId xmlns:a16="http://schemas.microsoft.com/office/drawing/2014/main" val="552165841"/>
                    </a:ext>
                  </a:extLst>
                </a:gridCol>
                <a:gridCol w="608258">
                  <a:extLst>
                    <a:ext uri="{9D8B030D-6E8A-4147-A177-3AD203B41FA5}">
                      <a16:colId xmlns:a16="http://schemas.microsoft.com/office/drawing/2014/main" val="2068409299"/>
                    </a:ext>
                  </a:extLst>
                </a:gridCol>
              </a:tblGrid>
              <a:tr h="274522">
                <a:tc>
                  <a:txBody>
                    <a:bodyPr/>
                    <a:lstStyle/>
                    <a:p>
                      <a:pPr algn="ctr" fontAlgn="ctr"/>
                      <a:r>
                        <a:rPr lang="en-HK" sz="800" b="1" u="none" strike="noStrike" dirty="0">
                          <a:effectLst/>
                          <a:latin typeface="Helvetica" pitchFamily="2" charset="0"/>
                        </a:rPr>
                        <a:t>Case ID</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err="1">
                          <a:effectLst/>
                          <a:latin typeface="Helvetica" pitchFamily="2" charset="0"/>
                        </a:rPr>
                        <a:t>Chr</a:t>
                      </a:r>
                      <a:r>
                        <a:rPr lang="en-US" altLang="zh-CN" sz="800" b="1" u="none" strike="noStrike" dirty="0">
                          <a:effectLst/>
                          <a:latin typeface="Helvetica" pitchFamily="2" charset="0"/>
                        </a:rPr>
                        <a:t>.</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a:effectLst/>
                          <a:latin typeface="Helvetica" pitchFamily="2" charset="0"/>
                        </a:rPr>
                        <a:t>position</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a:effectLst/>
                          <a:latin typeface="Helvetica" pitchFamily="2" charset="0"/>
                        </a:rPr>
                        <a:t>ref</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a:effectLst/>
                          <a:latin typeface="Helvetica" pitchFamily="2" charset="0"/>
                        </a:rPr>
                        <a:t>alt</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err="1">
                          <a:effectLst/>
                          <a:latin typeface="Helvetica" pitchFamily="2" charset="0"/>
                        </a:rPr>
                        <a:t>id.snp</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a:effectLst/>
                          <a:latin typeface="Helvetica" pitchFamily="2" charset="0"/>
                        </a:rPr>
                        <a:t>Gene</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b="1" i="0" u="none" strike="noStrike" dirty="0">
                          <a:solidFill>
                            <a:srgbClr val="000000"/>
                          </a:solidFill>
                          <a:effectLst/>
                          <a:latin typeface="Helvetica" pitchFamily="2" charset="0"/>
                        </a:rPr>
                        <a:t>Normal</a:t>
                      </a:r>
                    </a:p>
                    <a:p>
                      <a:pPr algn="ctr" fontAlgn="ctr"/>
                      <a:r>
                        <a:rPr lang="en-US" altLang="zh-CN" sz="800" b="1" i="0" u="none" strike="noStrike" dirty="0">
                          <a:solidFill>
                            <a:srgbClr val="000000"/>
                          </a:solidFill>
                          <a:effectLst/>
                          <a:latin typeface="Helvetica" pitchFamily="2" charset="0"/>
                        </a:rPr>
                        <a:t>A.F.</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b="1" u="none" strike="noStrike" dirty="0">
                          <a:effectLst/>
                          <a:latin typeface="Helvetica" pitchFamily="2" charset="0"/>
                        </a:rPr>
                        <a:t>FL</a:t>
                      </a:r>
                    </a:p>
                    <a:p>
                      <a:pPr algn="ctr" fontAlgn="ctr"/>
                      <a:r>
                        <a:rPr lang="en-US" altLang="zh-CN" sz="800" b="1" i="0" u="none" strike="noStrike" dirty="0">
                          <a:solidFill>
                            <a:srgbClr val="000000"/>
                          </a:solidFill>
                          <a:effectLst/>
                          <a:latin typeface="Helvetica" pitchFamily="2" charset="0"/>
                        </a:rPr>
                        <a:t>A.F.</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b="1" u="none" strike="noStrike" dirty="0">
                          <a:effectLst/>
                          <a:latin typeface="Helvetica" pitchFamily="2" charset="0"/>
                        </a:rPr>
                        <a:t>DHL</a:t>
                      </a:r>
                    </a:p>
                    <a:p>
                      <a:pPr algn="ctr" fontAlgn="ctr"/>
                      <a:r>
                        <a:rPr lang="en-US" altLang="zh-CN" sz="800" b="1" i="0" u="none" strike="noStrike" dirty="0">
                          <a:solidFill>
                            <a:srgbClr val="000000"/>
                          </a:solidFill>
                          <a:effectLst/>
                          <a:latin typeface="Helvetica" pitchFamily="2" charset="0"/>
                        </a:rPr>
                        <a:t>A.F.</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a:effectLst/>
                          <a:latin typeface="Helvetica" pitchFamily="2" charset="0"/>
                        </a:rPr>
                        <a:t>AID</a:t>
                      </a:r>
                    </a:p>
                    <a:p>
                      <a:pPr algn="ctr" fontAlgn="ctr"/>
                      <a:r>
                        <a:rPr lang="en-US" altLang="zh-CN" sz="800" b="1" i="0" u="none" strike="noStrike" dirty="0">
                          <a:solidFill>
                            <a:srgbClr val="000000"/>
                          </a:solidFill>
                          <a:effectLst/>
                          <a:latin typeface="Helvetica" pitchFamily="2" charset="0"/>
                        </a:rPr>
                        <a:t>signature</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7276742"/>
                  </a:ext>
                </a:extLst>
              </a:tr>
              <a:tr h="195711">
                <a:tc>
                  <a:txBody>
                    <a:bodyPr/>
                    <a:lstStyle/>
                    <a:p>
                      <a:pPr algn="ctr" fontAlgn="ctr"/>
                      <a:r>
                        <a:rPr lang="en-HK" sz="800" u="none" strike="noStrike" dirty="0">
                          <a:effectLst/>
                          <a:latin typeface="Helvetica" pitchFamily="2" charset="0"/>
                        </a:rPr>
                        <a:t>P6</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chr17</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58331166</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G</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A</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0</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0.34</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False</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6102439"/>
                  </a:ext>
                </a:extLst>
              </a:tr>
              <a:tr h="195711">
                <a:tc>
                  <a:txBody>
                    <a:bodyPr/>
                    <a:lstStyle/>
                    <a:p>
                      <a:pPr algn="ctr" fontAlgn="ctr"/>
                      <a:r>
                        <a:rPr lang="en-HK" sz="800" u="none" strike="noStrike" dirty="0">
                          <a:effectLst/>
                          <a:latin typeface="Helvetica" pitchFamily="2" charset="0"/>
                        </a:rPr>
                        <a:t>P2</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chr17</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58331260</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A</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G</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rs756348475</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i="1" u="none" strike="noStrike" dirty="0">
                          <a:solidFill>
                            <a:schemeClr val="tx1"/>
                          </a:solidFill>
                          <a:effectLst/>
                          <a:latin typeface="Helvetica" pitchFamily="2" charset="0"/>
                        </a:rPr>
                        <a:t>MIR142</a:t>
                      </a: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0</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0.33</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False</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203250"/>
                  </a:ext>
                </a:extLst>
              </a:tr>
              <a:tr h="195711">
                <a:tc>
                  <a:txBody>
                    <a:bodyPr/>
                    <a:lstStyle/>
                    <a:p>
                      <a:pPr algn="ctr" fontAlgn="ctr"/>
                      <a:r>
                        <a:rPr lang="en-HK" sz="800" u="none" strike="noStrike">
                          <a:effectLst/>
                          <a:latin typeface="Helvetica" pitchFamily="2" charset="0"/>
                        </a:rPr>
                        <a:t>P7</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chr17</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58331260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A</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G</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rs756348475</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i="1" u="none" strike="noStrike" dirty="0">
                          <a:solidFill>
                            <a:schemeClr val="tx1"/>
                          </a:solidFill>
                          <a:effectLst/>
                          <a:latin typeface="Helvetica" pitchFamily="2" charset="0"/>
                        </a:rPr>
                        <a:t>MIR142</a:t>
                      </a: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0.14</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0.54</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False</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7390547"/>
                  </a:ext>
                </a:extLst>
              </a:tr>
              <a:tr h="195711">
                <a:tc>
                  <a:txBody>
                    <a:bodyPr/>
                    <a:lstStyle/>
                    <a:p>
                      <a:pPr algn="ctr" fontAlgn="ctr"/>
                      <a:r>
                        <a:rPr lang="en-HK" sz="800" u="none" strike="noStrike">
                          <a:effectLst/>
                          <a:latin typeface="Helvetica" pitchFamily="2" charset="0"/>
                        </a:rPr>
                        <a:t>P2</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chr17</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58331297</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C</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T</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i="1" u="none" strike="noStrike" dirty="0">
                          <a:solidFill>
                            <a:schemeClr val="tx1"/>
                          </a:solidFill>
                          <a:effectLst/>
                          <a:latin typeface="Helvetica" pitchFamily="2" charset="0"/>
                        </a:rPr>
                        <a:t>MIR142</a:t>
                      </a: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0.58</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True</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2906949"/>
                  </a:ext>
                </a:extLst>
              </a:tr>
            </a:tbl>
          </a:graphicData>
        </a:graphic>
      </p:graphicFrame>
      <p:sp>
        <p:nvSpPr>
          <p:cNvPr id="39" name="Rectangle 38">
            <a:extLst>
              <a:ext uri="{FF2B5EF4-FFF2-40B4-BE49-F238E27FC236}">
                <a16:creationId xmlns:a16="http://schemas.microsoft.com/office/drawing/2014/main" id="{6F9EBFE0-38F7-2943-86B5-F5DFADED4B43}"/>
              </a:ext>
            </a:extLst>
          </p:cNvPr>
          <p:cNvSpPr/>
          <p:nvPr/>
        </p:nvSpPr>
        <p:spPr>
          <a:xfrm>
            <a:off x="3914151" y="9126309"/>
            <a:ext cx="715260" cy="215444"/>
          </a:xfrm>
          <a:prstGeom prst="rect">
            <a:avLst/>
          </a:prstGeom>
          <a:noFill/>
        </p:spPr>
        <p:txBody>
          <a:bodyPr wrap="none">
            <a:spAutoFit/>
          </a:bodyPr>
          <a:lstStyle/>
          <a:p>
            <a:r>
              <a:rPr lang="en-US" altLang="zh-CN" sz="800" b="1" dirty="0">
                <a:solidFill>
                  <a:srgbClr val="0432FF"/>
                </a:solidFill>
                <a:latin typeface="Helvetica" pitchFamily="2" charset="0"/>
              </a:rPr>
              <a:t>G</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to</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A</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(P2)</a:t>
            </a:r>
            <a:endParaRPr lang="en-US" sz="800" b="1" dirty="0">
              <a:solidFill>
                <a:srgbClr val="0432FF"/>
              </a:solidFill>
              <a:latin typeface="Helvetica" pitchFamily="2" charset="0"/>
            </a:endParaRPr>
          </a:p>
        </p:txBody>
      </p:sp>
      <p:sp>
        <p:nvSpPr>
          <p:cNvPr id="40" name="Rectangle 39">
            <a:extLst>
              <a:ext uri="{FF2B5EF4-FFF2-40B4-BE49-F238E27FC236}">
                <a16:creationId xmlns:a16="http://schemas.microsoft.com/office/drawing/2014/main" id="{5E319003-2BB6-EC45-9375-F2E152EDA1AF}"/>
              </a:ext>
            </a:extLst>
          </p:cNvPr>
          <p:cNvSpPr/>
          <p:nvPr/>
        </p:nvSpPr>
        <p:spPr>
          <a:xfrm>
            <a:off x="4779029" y="10025930"/>
            <a:ext cx="893193" cy="215444"/>
          </a:xfrm>
          <a:prstGeom prst="rect">
            <a:avLst/>
          </a:prstGeom>
          <a:noFill/>
        </p:spPr>
        <p:txBody>
          <a:bodyPr wrap="none">
            <a:spAutoFit/>
          </a:bodyPr>
          <a:lstStyle/>
          <a:p>
            <a:r>
              <a:rPr lang="en-US" altLang="zh-CN" sz="800" b="1" dirty="0">
                <a:solidFill>
                  <a:srgbClr val="0432FF"/>
                </a:solidFill>
                <a:latin typeface="Helvetica" pitchFamily="2" charset="0"/>
              </a:rPr>
              <a:t>U</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to</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C</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(P2,</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P7)</a:t>
            </a:r>
            <a:endParaRPr lang="en-US" sz="800" b="1" dirty="0">
              <a:solidFill>
                <a:srgbClr val="0432FF"/>
              </a:solidFill>
              <a:latin typeface="Helvetica" pitchFamily="2" charset="0"/>
            </a:endParaRPr>
          </a:p>
        </p:txBody>
      </p:sp>
      <p:sp>
        <p:nvSpPr>
          <p:cNvPr id="41" name="Lightning Bolt 40">
            <a:extLst>
              <a:ext uri="{FF2B5EF4-FFF2-40B4-BE49-F238E27FC236}">
                <a16:creationId xmlns:a16="http://schemas.microsoft.com/office/drawing/2014/main" id="{B18A1DF8-49A6-EC4F-9EA5-677AAC3646E9}"/>
              </a:ext>
            </a:extLst>
          </p:cNvPr>
          <p:cNvSpPr/>
          <p:nvPr/>
        </p:nvSpPr>
        <p:spPr>
          <a:xfrm rot="1427186">
            <a:off x="4281568" y="9363188"/>
            <a:ext cx="89619" cy="125304"/>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42" name="Lightning Bolt 41">
            <a:extLst>
              <a:ext uri="{FF2B5EF4-FFF2-40B4-BE49-F238E27FC236}">
                <a16:creationId xmlns:a16="http://schemas.microsoft.com/office/drawing/2014/main" id="{9A009344-10F5-4D41-A199-9CBFAB17144B}"/>
              </a:ext>
            </a:extLst>
          </p:cNvPr>
          <p:cNvSpPr/>
          <p:nvPr/>
        </p:nvSpPr>
        <p:spPr>
          <a:xfrm rot="12234263">
            <a:off x="5293874" y="9928107"/>
            <a:ext cx="89619" cy="125304"/>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44" name="TextBox 43">
            <a:extLst>
              <a:ext uri="{FF2B5EF4-FFF2-40B4-BE49-F238E27FC236}">
                <a16:creationId xmlns:a16="http://schemas.microsoft.com/office/drawing/2014/main" id="{991C2646-E4AC-D347-AC71-6170CA964940}"/>
              </a:ext>
            </a:extLst>
          </p:cNvPr>
          <p:cNvSpPr txBox="1"/>
          <p:nvPr/>
        </p:nvSpPr>
        <p:spPr>
          <a:xfrm>
            <a:off x="185803" y="3389172"/>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45" name="TextBox 44">
            <a:extLst>
              <a:ext uri="{FF2B5EF4-FFF2-40B4-BE49-F238E27FC236}">
                <a16:creationId xmlns:a16="http://schemas.microsoft.com/office/drawing/2014/main" id="{BEE0A0CD-AE11-D643-A6FC-33FF3DC6C933}"/>
              </a:ext>
            </a:extLst>
          </p:cNvPr>
          <p:cNvSpPr txBox="1"/>
          <p:nvPr/>
        </p:nvSpPr>
        <p:spPr>
          <a:xfrm>
            <a:off x="9390894" y="15914392"/>
            <a:ext cx="2185214" cy="369332"/>
          </a:xfrm>
          <a:prstGeom prst="rect">
            <a:avLst/>
          </a:prstGeom>
          <a:noFill/>
        </p:spPr>
        <p:txBody>
          <a:bodyPr wrap="none" rtlCol="0">
            <a:spAutoFit/>
          </a:bodyPr>
          <a:lstStyle/>
          <a:p>
            <a:r>
              <a:rPr lang="en-US" b="1" dirty="0">
                <a:latin typeface="Helvetica" pitchFamily="2" charset="0"/>
              </a:rPr>
              <a:t>Extended Figure 3</a:t>
            </a:r>
          </a:p>
        </p:txBody>
      </p:sp>
      <p:grpSp>
        <p:nvGrpSpPr>
          <p:cNvPr id="3" name="Group 2">
            <a:extLst>
              <a:ext uri="{FF2B5EF4-FFF2-40B4-BE49-F238E27FC236}">
                <a16:creationId xmlns:a16="http://schemas.microsoft.com/office/drawing/2014/main" id="{FCEB5DAD-990B-1A44-956B-836033642C21}"/>
              </a:ext>
            </a:extLst>
          </p:cNvPr>
          <p:cNvGrpSpPr/>
          <p:nvPr/>
        </p:nvGrpSpPr>
        <p:grpSpPr>
          <a:xfrm>
            <a:off x="211790" y="462764"/>
            <a:ext cx="7212074" cy="2908367"/>
            <a:chOff x="184719" y="421180"/>
            <a:chExt cx="7212074" cy="2908367"/>
          </a:xfrm>
        </p:grpSpPr>
        <p:pic>
          <p:nvPicPr>
            <p:cNvPr id="2" name="Picture 1">
              <a:extLst>
                <a:ext uri="{FF2B5EF4-FFF2-40B4-BE49-F238E27FC236}">
                  <a16:creationId xmlns:a16="http://schemas.microsoft.com/office/drawing/2014/main" id="{71A4DB73-AC5A-CA40-95A6-3F425102E6C1}"/>
                </a:ext>
              </a:extLst>
            </p:cNvPr>
            <p:cNvPicPr>
              <a:picLocks noChangeAspect="1"/>
            </p:cNvPicPr>
            <p:nvPr/>
          </p:nvPicPr>
          <p:blipFill>
            <a:blip r:embed="rId2"/>
            <a:stretch>
              <a:fillRect/>
            </a:stretch>
          </p:blipFill>
          <p:spPr>
            <a:xfrm>
              <a:off x="768534" y="451243"/>
              <a:ext cx="6628259" cy="2779144"/>
            </a:xfrm>
            <a:prstGeom prst="rect">
              <a:avLst/>
            </a:prstGeom>
          </p:spPr>
        </p:pic>
        <p:sp>
          <p:nvSpPr>
            <p:cNvPr id="46" name="Rectangle 45">
              <a:extLst>
                <a:ext uri="{FF2B5EF4-FFF2-40B4-BE49-F238E27FC236}">
                  <a16:creationId xmlns:a16="http://schemas.microsoft.com/office/drawing/2014/main" id="{2685E1BB-D24F-9D42-AFF4-E25E9775150C}"/>
                </a:ext>
              </a:extLst>
            </p:cNvPr>
            <p:cNvSpPr/>
            <p:nvPr/>
          </p:nvSpPr>
          <p:spPr>
            <a:xfrm>
              <a:off x="184719" y="587606"/>
              <a:ext cx="643125" cy="236988"/>
            </a:xfrm>
            <a:prstGeom prst="rect">
              <a:avLst/>
            </a:prstGeom>
          </p:spPr>
          <p:txBody>
            <a:bodyPr wrap="none">
              <a:spAutoFit/>
            </a:bodyPr>
            <a:lstStyle/>
            <a:p>
              <a:pPr>
                <a:lnSpc>
                  <a:spcPct val="126000"/>
                </a:lnSpc>
              </a:pPr>
              <a:r>
                <a:rPr lang="en-US" altLang="zh-CN" sz="800" dirty="0">
                  <a:latin typeface="Helvetica" pitchFamily="2" charset="0"/>
                </a:rPr>
                <a:t>H3K4me3</a:t>
              </a:r>
            </a:p>
          </p:txBody>
        </p:sp>
        <p:sp>
          <p:nvSpPr>
            <p:cNvPr id="47" name="Rectangle 46">
              <a:extLst>
                <a:ext uri="{FF2B5EF4-FFF2-40B4-BE49-F238E27FC236}">
                  <a16:creationId xmlns:a16="http://schemas.microsoft.com/office/drawing/2014/main" id="{5C75DC85-477F-6541-849C-49B3E4FA3B51}"/>
                </a:ext>
              </a:extLst>
            </p:cNvPr>
            <p:cNvSpPr/>
            <p:nvPr/>
          </p:nvSpPr>
          <p:spPr>
            <a:xfrm>
              <a:off x="218382" y="754032"/>
              <a:ext cx="609462" cy="236988"/>
            </a:xfrm>
            <a:prstGeom prst="rect">
              <a:avLst/>
            </a:prstGeom>
          </p:spPr>
          <p:txBody>
            <a:bodyPr wrap="none">
              <a:spAutoFit/>
            </a:bodyPr>
            <a:lstStyle/>
            <a:p>
              <a:pPr>
                <a:lnSpc>
                  <a:spcPct val="126000"/>
                </a:lnSpc>
              </a:pPr>
              <a:r>
                <a:rPr lang="en-US" altLang="zh-CN" sz="800" dirty="0">
                  <a:latin typeface="Helvetica" pitchFamily="2" charset="0"/>
                </a:rPr>
                <a:t>H3K27ac</a:t>
              </a:r>
            </a:p>
          </p:txBody>
        </p:sp>
        <p:sp>
          <p:nvSpPr>
            <p:cNvPr id="48" name="Rectangle 47">
              <a:extLst>
                <a:ext uri="{FF2B5EF4-FFF2-40B4-BE49-F238E27FC236}">
                  <a16:creationId xmlns:a16="http://schemas.microsoft.com/office/drawing/2014/main" id="{F0F20BF6-32C3-A849-BA7B-FD11E1E8B91A}"/>
                </a:ext>
              </a:extLst>
            </p:cNvPr>
            <p:cNvSpPr/>
            <p:nvPr/>
          </p:nvSpPr>
          <p:spPr>
            <a:xfrm>
              <a:off x="370668" y="421180"/>
              <a:ext cx="457176" cy="236988"/>
            </a:xfrm>
            <a:prstGeom prst="rect">
              <a:avLst/>
            </a:prstGeom>
          </p:spPr>
          <p:txBody>
            <a:bodyPr wrap="none">
              <a:spAutoFit/>
            </a:bodyPr>
            <a:lstStyle/>
            <a:p>
              <a:pPr>
                <a:lnSpc>
                  <a:spcPct val="126000"/>
                </a:lnSpc>
              </a:pPr>
              <a:r>
                <a:rPr lang="en-US" altLang="zh-CN" sz="800" dirty="0">
                  <a:latin typeface="Helvetica" pitchFamily="2" charset="0"/>
                </a:rPr>
                <a:t>CTCF</a:t>
              </a:r>
            </a:p>
          </p:txBody>
        </p:sp>
        <p:sp>
          <p:nvSpPr>
            <p:cNvPr id="49" name="Rectangle 48">
              <a:extLst>
                <a:ext uri="{FF2B5EF4-FFF2-40B4-BE49-F238E27FC236}">
                  <a16:creationId xmlns:a16="http://schemas.microsoft.com/office/drawing/2014/main" id="{D46AFDEE-946F-6E4D-8E77-B54F4B05FFD9}"/>
                </a:ext>
              </a:extLst>
            </p:cNvPr>
            <p:cNvSpPr/>
            <p:nvPr/>
          </p:nvSpPr>
          <p:spPr>
            <a:xfrm>
              <a:off x="505320" y="920458"/>
              <a:ext cx="322524" cy="236988"/>
            </a:xfrm>
            <a:prstGeom prst="rect">
              <a:avLst/>
            </a:prstGeom>
          </p:spPr>
          <p:txBody>
            <a:bodyPr wrap="none">
              <a:spAutoFit/>
            </a:bodyPr>
            <a:lstStyle/>
            <a:p>
              <a:pPr>
                <a:lnSpc>
                  <a:spcPct val="126000"/>
                </a:lnSpc>
              </a:pPr>
              <a:r>
                <a:rPr lang="en-US" altLang="zh-CN" sz="800" dirty="0">
                  <a:latin typeface="Helvetica" pitchFamily="2" charset="0"/>
                </a:rPr>
                <a:t>SE</a:t>
              </a:r>
            </a:p>
          </p:txBody>
        </p:sp>
        <p:sp>
          <p:nvSpPr>
            <p:cNvPr id="127" name="Rectangle 126">
              <a:extLst>
                <a:ext uri="{FF2B5EF4-FFF2-40B4-BE49-F238E27FC236}">
                  <a16:creationId xmlns:a16="http://schemas.microsoft.com/office/drawing/2014/main" id="{828EC67E-8C42-724F-B5CC-9F597B904A5E}"/>
                </a:ext>
              </a:extLst>
            </p:cNvPr>
            <p:cNvSpPr/>
            <p:nvPr/>
          </p:nvSpPr>
          <p:spPr>
            <a:xfrm>
              <a:off x="2984789" y="3071335"/>
              <a:ext cx="577282" cy="258212"/>
            </a:xfrm>
            <a:prstGeom prst="rect">
              <a:avLst/>
            </a:prstGeom>
          </p:spPr>
          <p:txBody>
            <a:bodyPr wrap="square">
              <a:spAutoFit/>
            </a:bodyPr>
            <a:lstStyle/>
            <a:p>
              <a:pPr algn="r">
                <a:lnSpc>
                  <a:spcPct val="149000"/>
                </a:lnSpc>
              </a:pPr>
              <a:r>
                <a:rPr lang="en-US" altLang="zh-CN" sz="800" b="1" i="1" dirty="0">
                  <a:latin typeface="Helvetica" pitchFamily="2" charset="0"/>
                </a:rPr>
                <a:t>MIR142</a:t>
              </a:r>
            </a:p>
          </p:txBody>
        </p:sp>
        <p:sp>
          <p:nvSpPr>
            <p:cNvPr id="128" name="Rectangle 127">
              <a:extLst>
                <a:ext uri="{FF2B5EF4-FFF2-40B4-BE49-F238E27FC236}">
                  <a16:creationId xmlns:a16="http://schemas.microsoft.com/office/drawing/2014/main" id="{6E06FE74-A4DF-4847-93E6-472792B7A375}"/>
                </a:ext>
              </a:extLst>
            </p:cNvPr>
            <p:cNvSpPr/>
            <p:nvPr/>
          </p:nvSpPr>
          <p:spPr>
            <a:xfrm>
              <a:off x="5416383" y="3071335"/>
              <a:ext cx="691188" cy="258212"/>
            </a:xfrm>
            <a:prstGeom prst="rect">
              <a:avLst/>
            </a:prstGeom>
          </p:spPr>
          <p:txBody>
            <a:bodyPr wrap="square">
              <a:spAutoFit/>
            </a:bodyPr>
            <a:lstStyle/>
            <a:p>
              <a:pPr algn="r">
                <a:lnSpc>
                  <a:spcPct val="149000"/>
                </a:lnSpc>
              </a:pPr>
              <a:r>
                <a:rPr lang="en-US" altLang="zh-CN" sz="800" i="1" dirty="0">
                  <a:latin typeface="Helvetica" pitchFamily="2" charset="0"/>
                </a:rPr>
                <a:t>MIR4736</a:t>
              </a:r>
            </a:p>
          </p:txBody>
        </p:sp>
        <p:sp>
          <p:nvSpPr>
            <p:cNvPr id="129" name="Rectangle 128">
              <a:extLst>
                <a:ext uri="{FF2B5EF4-FFF2-40B4-BE49-F238E27FC236}">
                  <a16:creationId xmlns:a16="http://schemas.microsoft.com/office/drawing/2014/main" id="{988E3F60-E32E-694A-B244-6ADD3EEE32CC}"/>
                </a:ext>
              </a:extLst>
            </p:cNvPr>
            <p:cNvSpPr/>
            <p:nvPr/>
          </p:nvSpPr>
          <p:spPr>
            <a:xfrm>
              <a:off x="584380" y="2985007"/>
              <a:ext cx="1253159" cy="258276"/>
            </a:xfrm>
            <a:prstGeom prst="rect">
              <a:avLst/>
            </a:prstGeom>
          </p:spPr>
          <p:txBody>
            <a:bodyPr wrap="square">
              <a:spAutoFit/>
            </a:bodyPr>
            <a:lstStyle/>
            <a:p>
              <a:pPr algn="r">
                <a:lnSpc>
                  <a:spcPct val="149000"/>
                </a:lnSpc>
              </a:pPr>
              <a:r>
                <a:rPr lang="en-US" altLang="zh-CN" sz="800" i="1" dirty="0">
                  <a:latin typeface="Helvetica" pitchFamily="2" charset="0"/>
                </a:rPr>
                <a:t>TSPOAP1-AS1</a:t>
              </a:r>
            </a:p>
          </p:txBody>
        </p:sp>
        <p:sp>
          <p:nvSpPr>
            <p:cNvPr id="130" name="Rectangle 129">
              <a:extLst>
                <a:ext uri="{FF2B5EF4-FFF2-40B4-BE49-F238E27FC236}">
                  <a16:creationId xmlns:a16="http://schemas.microsoft.com/office/drawing/2014/main" id="{04504A19-3847-2F47-B30E-98675666F035}"/>
                </a:ext>
              </a:extLst>
            </p:cNvPr>
            <p:cNvSpPr/>
            <p:nvPr/>
          </p:nvSpPr>
          <p:spPr>
            <a:xfrm rot="16200000">
              <a:off x="250570" y="1435699"/>
              <a:ext cx="309701" cy="236988"/>
            </a:xfrm>
            <a:prstGeom prst="rect">
              <a:avLst/>
            </a:prstGeom>
          </p:spPr>
          <p:txBody>
            <a:bodyPr wrap="none">
              <a:spAutoFit/>
            </a:bodyPr>
            <a:lstStyle/>
            <a:p>
              <a:pPr algn="ctr">
                <a:lnSpc>
                  <a:spcPct val="126000"/>
                </a:lnSpc>
              </a:pPr>
              <a:r>
                <a:rPr lang="en-US" altLang="zh-CN" sz="800" b="1" dirty="0">
                  <a:latin typeface="Helvetica" pitchFamily="2" charset="0"/>
                </a:rPr>
                <a:t>FL</a:t>
              </a:r>
            </a:p>
          </p:txBody>
        </p:sp>
        <p:sp>
          <p:nvSpPr>
            <p:cNvPr id="131" name="Rectangle 130">
              <a:extLst>
                <a:ext uri="{FF2B5EF4-FFF2-40B4-BE49-F238E27FC236}">
                  <a16:creationId xmlns:a16="http://schemas.microsoft.com/office/drawing/2014/main" id="{754842E6-88EC-C540-97CE-F0AA023E071A}"/>
                </a:ext>
              </a:extLst>
            </p:cNvPr>
            <p:cNvSpPr/>
            <p:nvPr/>
          </p:nvSpPr>
          <p:spPr>
            <a:xfrm rot="16200000">
              <a:off x="205042" y="2425283"/>
              <a:ext cx="394660" cy="236988"/>
            </a:xfrm>
            <a:prstGeom prst="rect">
              <a:avLst/>
            </a:prstGeom>
          </p:spPr>
          <p:txBody>
            <a:bodyPr wrap="none">
              <a:spAutoFit/>
            </a:bodyPr>
            <a:lstStyle/>
            <a:p>
              <a:pPr algn="ctr">
                <a:lnSpc>
                  <a:spcPct val="126000"/>
                </a:lnSpc>
              </a:pPr>
              <a:r>
                <a:rPr lang="en-US" altLang="zh-CN" sz="800" b="1" dirty="0">
                  <a:latin typeface="Helvetica" pitchFamily="2" charset="0"/>
                </a:rPr>
                <a:t>DHL</a:t>
              </a:r>
            </a:p>
          </p:txBody>
        </p:sp>
      </p:grpSp>
      <p:sp>
        <p:nvSpPr>
          <p:cNvPr id="134" name="Rectangle 133">
            <a:extLst>
              <a:ext uri="{FF2B5EF4-FFF2-40B4-BE49-F238E27FC236}">
                <a16:creationId xmlns:a16="http://schemas.microsoft.com/office/drawing/2014/main" id="{75409B91-0CF3-7246-8455-8819E41C5EFF}"/>
              </a:ext>
            </a:extLst>
          </p:cNvPr>
          <p:cNvSpPr/>
          <p:nvPr/>
        </p:nvSpPr>
        <p:spPr>
          <a:xfrm>
            <a:off x="3283755" y="279484"/>
            <a:ext cx="1544012" cy="215444"/>
          </a:xfrm>
          <a:prstGeom prst="rect">
            <a:avLst/>
          </a:prstGeom>
        </p:spPr>
        <p:txBody>
          <a:bodyPr wrap="none">
            <a:spAutoFit/>
          </a:bodyPr>
          <a:lstStyle/>
          <a:p>
            <a:r>
              <a:rPr lang="en-US" sz="800" dirty="0">
                <a:latin typeface="Helvetica" pitchFamily="2" charset="0"/>
              </a:rPr>
              <a:t>chr17:58,327,007-58,339,578</a:t>
            </a:r>
          </a:p>
        </p:txBody>
      </p:sp>
      <p:sp>
        <p:nvSpPr>
          <p:cNvPr id="212" name="Rectangle 211">
            <a:extLst>
              <a:ext uri="{FF2B5EF4-FFF2-40B4-BE49-F238E27FC236}">
                <a16:creationId xmlns:a16="http://schemas.microsoft.com/office/drawing/2014/main" id="{4138F7DB-D6F7-6047-9CAA-432E5C622E7F}"/>
              </a:ext>
            </a:extLst>
          </p:cNvPr>
          <p:cNvSpPr/>
          <p:nvPr/>
        </p:nvSpPr>
        <p:spPr>
          <a:xfrm>
            <a:off x="551283" y="1178125"/>
            <a:ext cx="311304" cy="258212"/>
          </a:xfrm>
          <a:prstGeom prst="rect">
            <a:avLst/>
          </a:prstGeom>
        </p:spPr>
        <p:txBody>
          <a:bodyPr wrap="square">
            <a:spAutoFit/>
          </a:bodyPr>
          <a:lstStyle/>
          <a:p>
            <a:pPr algn="r">
              <a:lnSpc>
                <a:spcPct val="149000"/>
              </a:lnSpc>
            </a:pPr>
            <a:r>
              <a:rPr lang="en-US" altLang="zh-CN" sz="800" dirty="0">
                <a:latin typeface="Helvetica" pitchFamily="2" charset="0"/>
              </a:rPr>
              <a:t>P2</a:t>
            </a:r>
          </a:p>
        </p:txBody>
      </p:sp>
      <p:sp>
        <p:nvSpPr>
          <p:cNvPr id="213" name="Rectangle 212">
            <a:extLst>
              <a:ext uri="{FF2B5EF4-FFF2-40B4-BE49-F238E27FC236}">
                <a16:creationId xmlns:a16="http://schemas.microsoft.com/office/drawing/2014/main" id="{C7837A63-FD83-F846-A543-0547C5315D22}"/>
              </a:ext>
            </a:extLst>
          </p:cNvPr>
          <p:cNvSpPr/>
          <p:nvPr/>
        </p:nvSpPr>
        <p:spPr>
          <a:xfrm>
            <a:off x="551283" y="1279391"/>
            <a:ext cx="311304" cy="258212"/>
          </a:xfrm>
          <a:prstGeom prst="rect">
            <a:avLst/>
          </a:prstGeom>
        </p:spPr>
        <p:txBody>
          <a:bodyPr wrap="square">
            <a:spAutoFit/>
          </a:bodyPr>
          <a:lstStyle/>
          <a:p>
            <a:pPr algn="r">
              <a:lnSpc>
                <a:spcPct val="149000"/>
              </a:lnSpc>
            </a:pPr>
            <a:r>
              <a:rPr lang="en-US" altLang="zh-CN" sz="800" dirty="0">
                <a:latin typeface="Helvetica" pitchFamily="2" charset="0"/>
              </a:rPr>
              <a:t>P3</a:t>
            </a:r>
          </a:p>
        </p:txBody>
      </p:sp>
      <p:sp>
        <p:nvSpPr>
          <p:cNvPr id="214" name="Rectangle 213">
            <a:extLst>
              <a:ext uri="{FF2B5EF4-FFF2-40B4-BE49-F238E27FC236}">
                <a16:creationId xmlns:a16="http://schemas.microsoft.com/office/drawing/2014/main" id="{7FCC931A-CCBA-6744-A2F7-4F7CBC8F63DA}"/>
              </a:ext>
            </a:extLst>
          </p:cNvPr>
          <p:cNvSpPr/>
          <p:nvPr/>
        </p:nvSpPr>
        <p:spPr>
          <a:xfrm>
            <a:off x="551283" y="1380657"/>
            <a:ext cx="311304" cy="258212"/>
          </a:xfrm>
          <a:prstGeom prst="rect">
            <a:avLst/>
          </a:prstGeom>
        </p:spPr>
        <p:txBody>
          <a:bodyPr wrap="square">
            <a:spAutoFit/>
          </a:bodyPr>
          <a:lstStyle/>
          <a:p>
            <a:pPr algn="r">
              <a:lnSpc>
                <a:spcPct val="149000"/>
              </a:lnSpc>
            </a:pPr>
            <a:r>
              <a:rPr lang="en-US" altLang="zh-CN" sz="800" dirty="0">
                <a:latin typeface="Helvetica" pitchFamily="2" charset="0"/>
              </a:rPr>
              <a:t>P4</a:t>
            </a:r>
          </a:p>
        </p:txBody>
      </p:sp>
      <p:sp>
        <p:nvSpPr>
          <p:cNvPr id="215" name="Rectangle 214">
            <a:extLst>
              <a:ext uri="{FF2B5EF4-FFF2-40B4-BE49-F238E27FC236}">
                <a16:creationId xmlns:a16="http://schemas.microsoft.com/office/drawing/2014/main" id="{CB8E1192-3BF6-CD44-A397-5EB5DC282D5C}"/>
              </a:ext>
            </a:extLst>
          </p:cNvPr>
          <p:cNvSpPr/>
          <p:nvPr/>
        </p:nvSpPr>
        <p:spPr>
          <a:xfrm>
            <a:off x="551283" y="1481923"/>
            <a:ext cx="311304" cy="258212"/>
          </a:xfrm>
          <a:prstGeom prst="rect">
            <a:avLst/>
          </a:prstGeom>
        </p:spPr>
        <p:txBody>
          <a:bodyPr wrap="square">
            <a:spAutoFit/>
          </a:bodyPr>
          <a:lstStyle/>
          <a:p>
            <a:pPr algn="r">
              <a:lnSpc>
                <a:spcPct val="149000"/>
              </a:lnSpc>
            </a:pPr>
            <a:r>
              <a:rPr lang="en-US" altLang="zh-CN" sz="800" dirty="0">
                <a:latin typeface="Helvetica" pitchFamily="2" charset="0"/>
              </a:rPr>
              <a:t>P5</a:t>
            </a:r>
          </a:p>
        </p:txBody>
      </p:sp>
      <p:sp>
        <p:nvSpPr>
          <p:cNvPr id="216" name="Rectangle 215">
            <a:extLst>
              <a:ext uri="{FF2B5EF4-FFF2-40B4-BE49-F238E27FC236}">
                <a16:creationId xmlns:a16="http://schemas.microsoft.com/office/drawing/2014/main" id="{200F70A1-39AD-F84F-A8FB-EB2837CD94C9}"/>
              </a:ext>
            </a:extLst>
          </p:cNvPr>
          <p:cNvSpPr/>
          <p:nvPr/>
        </p:nvSpPr>
        <p:spPr>
          <a:xfrm>
            <a:off x="551283" y="1684455"/>
            <a:ext cx="311304" cy="258212"/>
          </a:xfrm>
          <a:prstGeom prst="rect">
            <a:avLst/>
          </a:prstGeom>
        </p:spPr>
        <p:txBody>
          <a:bodyPr wrap="square">
            <a:spAutoFit/>
          </a:bodyPr>
          <a:lstStyle/>
          <a:p>
            <a:pPr algn="r">
              <a:lnSpc>
                <a:spcPct val="149000"/>
              </a:lnSpc>
            </a:pPr>
            <a:r>
              <a:rPr lang="en-US" altLang="zh-CN" sz="800" dirty="0">
                <a:latin typeface="Helvetica" pitchFamily="2" charset="0"/>
              </a:rPr>
              <a:t>P7</a:t>
            </a:r>
          </a:p>
        </p:txBody>
      </p:sp>
      <p:sp>
        <p:nvSpPr>
          <p:cNvPr id="217" name="Rectangle 216">
            <a:extLst>
              <a:ext uri="{FF2B5EF4-FFF2-40B4-BE49-F238E27FC236}">
                <a16:creationId xmlns:a16="http://schemas.microsoft.com/office/drawing/2014/main" id="{33288919-EF87-0740-B040-8F637974EA4C}"/>
              </a:ext>
            </a:extLst>
          </p:cNvPr>
          <p:cNvSpPr/>
          <p:nvPr/>
        </p:nvSpPr>
        <p:spPr>
          <a:xfrm>
            <a:off x="464721" y="1785721"/>
            <a:ext cx="397866" cy="258212"/>
          </a:xfrm>
          <a:prstGeom prst="rect">
            <a:avLst/>
          </a:prstGeom>
        </p:spPr>
        <p:txBody>
          <a:bodyPr wrap="square">
            <a:spAutoFit/>
          </a:bodyPr>
          <a:lstStyle/>
          <a:p>
            <a:pPr algn="r">
              <a:lnSpc>
                <a:spcPct val="149000"/>
              </a:lnSpc>
            </a:pPr>
            <a:r>
              <a:rPr lang="en-US" altLang="zh-CN" sz="800" dirty="0">
                <a:latin typeface="Helvetica" pitchFamily="2" charset="0"/>
              </a:rPr>
              <a:t>P8.a</a:t>
            </a:r>
          </a:p>
        </p:txBody>
      </p:sp>
      <p:sp>
        <p:nvSpPr>
          <p:cNvPr id="218" name="Rectangle 217">
            <a:extLst>
              <a:ext uri="{FF2B5EF4-FFF2-40B4-BE49-F238E27FC236}">
                <a16:creationId xmlns:a16="http://schemas.microsoft.com/office/drawing/2014/main" id="{DDBE8AF7-96D1-994A-A569-BC3DCB75D683}"/>
              </a:ext>
            </a:extLst>
          </p:cNvPr>
          <p:cNvSpPr/>
          <p:nvPr/>
        </p:nvSpPr>
        <p:spPr>
          <a:xfrm>
            <a:off x="551283" y="1988253"/>
            <a:ext cx="311304" cy="258212"/>
          </a:xfrm>
          <a:prstGeom prst="rect">
            <a:avLst/>
          </a:prstGeom>
        </p:spPr>
        <p:txBody>
          <a:bodyPr wrap="square">
            <a:spAutoFit/>
          </a:bodyPr>
          <a:lstStyle/>
          <a:p>
            <a:pPr algn="r">
              <a:lnSpc>
                <a:spcPct val="149000"/>
              </a:lnSpc>
            </a:pPr>
            <a:r>
              <a:rPr lang="en-US" altLang="zh-CN" sz="800" dirty="0">
                <a:latin typeface="Helvetica" pitchFamily="2" charset="0"/>
              </a:rPr>
              <a:t>P9</a:t>
            </a:r>
          </a:p>
        </p:txBody>
      </p:sp>
      <p:sp>
        <p:nvSpPr>
          <p:cNvPr id="219" name="Rectangle 218">
            <a:extLst>
              <a:ext uri="{FF2B5EF4-FFF2-40B4-BE49-F238E27FC236}">
                <a16:creationId xmlns:a16="http://schemas.microsoft.com/office/drawing/2014/main" id="{574EC05E-4DFA-954F-84F7-193AD5962CA4}"/>
              </a:ext>
            </a:extLst>
          </p:cNvPr>
          <p:cNvSpPr/>
          <p:nvPr/>
        </p:nvSpPr>
        <p:spPr>
          <a:xfrm>
            <a:off x="551283" y="1583189"/>
            <a:ext cx="311304" cy="258212"/>
          </a:xfrm>
          <a:prstGeom prst="rect">
            <a:avLst/>
          </a:prstGeom>
        </p:spPr>
        <p:txBody>
          <a:bodyPr wrap="square">
            <a:spAutoFit/>
          </a:bodyPr>
          <a:lstStyle/>
          <a:p>
            <a:pPr algn="r">
              <a:lnSpc>
                <a:spcPct val="149000"/>
              </a:lnSpc>
            </a:pPr>
            <a:r>
              <a:rPr lang="en-US" altLang="zh-CN" sz="800" dirty="0">
                <a:latin typeface="Helvetica" pitchFamily="2" charset="0"/>
              </a:rPr>
              <a:t>P6</a:t>
            </a:r>
          </a:p>
        </p:txBody>
      </p:sp>
      <p:sp>
        <p:nvSpPr>
          <p:cNvPr id="220" name="Rectangle 219">
            <a:extLst>
              <a:ext uri="{FF2B5EF4-FFF2-40B4-BE49-F238E27FC236}">
                <a16:creationId xmlns:a16="http://schemas.microsoft.com/office/drawing/2014/main" id="{D1A1DEA6-4789-B845-B12A-C64927EC8519}"/>
              </a:ext>
            </a:extLst>
          </p:cNvPr>
          <p:cNvSpPr/>
          <p:nvPr/>
        </p:nvSpPr>
        <p:spPr>
          <a:xfrm>
            <a:off x="464721" y="1886987"/>
            <a:ext cx="397866" cy="258212"/>
          </a:xfrm>
          <a:prstGeom prst="rect">
            <a:avLst/>
          </a:prstGeom>
        </p:spPr>
        <p:txBody>
          <a:bodyPr wrap="square">
            <a:spAutoFit/>
          </a:bodyPr>
          <a:lstStyle/>
          <a:p>
            <a:pPr algn="r">
              <a:lnSpc>
                <a:spcPct val="149000"/>
              </a:lnSpc>
            </a:pPr>
            <a:r>
              <a:rPr lang="en-US" altLang="zh-CN" sz="800" dirty="0">
                <a:latin typeface="Helvetica" pitchFamily="2" charset="0"/>
              </a:rPr>
              <a:t>P8.b</a:t>
            </a:r>
          </a:p>
        </p:txBody>
      </p:sp>
      <p:sp>
        <p:nvSpPr>
          <p:cNvPr id="221" name="Rectangle 220">
            <a:extLst>
              <a:ext uri="{FF2B5EF4-FFF2-40B4-BE49-F238E27FC236}">
                <a16:creationId xmlns:a16="http://schemas.microsoft.com/office/drawing/2014/main" id="{A39C4F43-C217-C346-9552-3B191795525D}"/>
              </a:ext>
            </a:extLst>
          </p:cNvPr>
          <p:cNvSpPr/>
          <p:nvPr/>
        </p:nvSpPr>
        <p:spPr>
          <a:xfrm>
            <a:off x="551283" y="2190785"/>
            <a:ext cx="311304" cy="258212"/>
          </a:xfrm>
          <a:prstGeom prst="rect">
            <a:avLst/>
          </a:prstGeom>
        </p:spPr>
        <p:txBody>
          <a:bodyPr wrap="square">
            <a:spAutoFit/>
          </a:bodyPr>
          <a:lstStyle/>
          <a:p>
            <a:pPr algn="r">
              <a:lnSpc>
                <a:spcPct val="149000"/>
              </a:lnSpc>
            </a:pPr>
            <a:r>
              <a:rPr lang="en-US" altLang="zh-CN" sz="800" dirty="0">
                <a:latin typeface="Helvetica" pitchFamily="2" charset="0"/>
              </a:rPr>
              <a:t>P2</a:t>
            </a:r>
          </a:p>
        </p:txBody>
      </p:sp>
      <p:sp>
        <p:nvSpPr>
          <p:cNvPr id="222" name="Rectangle 221">
            <a:extLst>
              <a:ext uri="{FF2B5EF4-FFF2-40B4-BE49-F238E27FC236}">
                <a16:creationId xmlns:a16="http://schemas.microsoft.com/office/drawing/2014/main" id="{28D69800-578A-CA47-9B6F-F62028C69E6A}"/>
              </a:ext>
            </a:extLst>
          </p:cNvPr>
          <p:cNvSpPr/>
          <p:nvPr/>
        </p:nvSpPr>
        <p:spPr>
          <a:xfrm>
            <a:off x="551283" y="2292051"/>
            <a:ext cx="311304" cy="258212"/>
          </a:xfrm>
          <a:prstGeom prst="rect">
            <a:avLst/>
          </a:prstGeom>
        </p:spPr>
        <p:txBody>
          <a:bodyPr wrap="square">
            <a:spAutoFit/>
          </a:bodyPr>
          <a:lstStyle/>
          <a:p>
            <a:pPr algn="r">
              <a:lnSpc>
                <a:spcPct val="149000"/>
              </a:lnSpc>
            </a:pPr>
            <a:r>
              <a:rPr lang="en-US" altLang="zh-CN" sz="800" dirty="0">
                <a:latin typeface="Helvetica" pitchFamily="2" charset="0"/>
              </a:rPr>
              <a:t>P3</a:t>
            </a:r>
          </a:p>
        </p:txBody>
      </p:sp>
      <p:sp>
        <p:nvSpPr>
          <p:cNvPr id="223" name="Rectangle 222">
            <a:extLst>
              <a:ext uri="{FF2B5EF4-FFF2-40B4-BE49-F238E27FC236}">
                <a16:creationId xmlns:a16="http://schemas.microsoft.com/office/drawing/2014/main" id="{2FE8DD8A-DCE2-D24A-B168-F3B0EAE4A76C}"/>
              </a:ext>
            </a:extLst>
          </p:cNvPr>
          <p:cNvSpPr/>
          <p:nvPr/>
        </p:nvSpPr>
        <p:spPr>
          <a:xfrm>
            <a:off x="551283" y="2393317"/>
            <a:ext cx="311304" cy="258212"/>
          </a:xfrm>
          <a:prstGeom prst="rect">
            <a:avLst/>
          </a:prstGeom>
        </p:spPr>
        <p:txBody>
          <a:bodyPr wrap="square">
            <a:spAutoFit/>
          </a:bodyPr>
          <a:lstStyle/>
          <a:p>
            <a:pPr algn="r">
              <a:lnSpc>
                <a:spcPct val="149000"/>
              </a:lnSpc>
            </a:pPr>
            <a:r>
              <a:rPr lang="en-US" altLang="zh-CN" sz="800" dirty="0">
                <a:latin typeface="Helvetica" pitchFamily="2" charset="0"/>
              </a:rPr>
              <a:t>P4</a:t>
            </a:r>
          </a:p>
        </p:txBody>
      </p:sp>
      <p:sp>
        <p:nvSpPr>
          <p:cNvPr id="224" name="Rectangle 223">
            <a:extLst>
              <a:ext uri="{FF2B5EF4-FFF2-40B4-BE49-F238E27FC236}">
                <a16:creationId xmlns:a16="http://schemas.microsoft.com/office/drawing/2014/main" id="{33078012-0AEA-6542-9CFF-789A8B9B1A3B}"/>
              </a:ext>
            </a:extLst>
          </p:cNvPr>
          <p:cNvSpPr/>
          <p:nvPr/>
        </p:nvSpPr>
        <p:spPr>
          <a:xfrm>
            <a:off x="551283" y="2494583"/>
            <a:ext cx="311304" cy="258212"/>
          </a:xfrm>
          <a:prstGeom prst="rect">
            <a:avLst/>
          </a:prstGeom>
        </p:spPr>
        <p:txBody>
          <a:bodyPr wrap="square">
            <a:spAutoFit/>
          </a:bodyPr>
          <a:lstStyle/>
          <a:p>
            <a:pPr algn="r">
              <a:lnSpc>
                <a:spcPct val="149000"/>
              </a:lnSpc>
            </a:pPr>
            <a:r>
              <a:rPr lang="en-US" altLang="zh-CN" sz="800" dirty="0">
                <a:latin typeface="Helvetica" pitchFamily="2" charset="0"/>
              </a:rPr>
              <a:t>P5</a:t>
            </a:r>
          </a:p>
        </p:txBody>
      </p:sp>
      <p:sp>
        <p:nvSpPr>
          <p:cNvPr id="225" name="Rectangle 224">
            <a:extLst>
              <a:ext uri="{FF2B5EF4-FFF2-40B4-BE49-F238E27FC236}">
                <a16:creationId xmlns:a16="http://schemas.microsoft.com/office/drawing/2014/main" id="{980E270D-9099-9B44-BAE0-C331F039DB0D}"/>
              </a:ext>
            </a:extLst>
          </p:cNvPr>
          <p:cNvSpPr/>
          <p:nvPr/>
        </p:nvSpPr>
        <p:spPr>
          <a:xfrm>
            <a:off x="551283" y="2697115"/>
            <a:ext cx="311304" cy="258212"/>
          </a:xfrm>
          <a:prstGeom prst="rect">
            <a:avLst/>
          </a:prstGeom>
        </p:spPr>
        <p:txBody>
          <a:bodyPr wrap="square">
            <a:spAutoFit/>
          </a:bodyPr>
          <a:lstStyle/>
          <a:p>
            <a:pPr algn="r">
              <a:lnSpc>
                <a:spcPct val="149000"/>
              </a:lnSpc>
            </a:pPr>
            <a:r>
              <a:rPr lang="en-US" altLang="zh-CN" sz="800" dirty="0">
                <a:latin typeface="Helvetica" pitchFamily="2" charset="0"/>
              </a:rPr>
              <a:t>P7</a:t>
            </a:r>
          </a:p>
        </p:txBody>
      </p:sp>
      <p:sp>
        <p:nvSpPr>
          <p:cNvPr id="226" name="Rectangle 225">
            <a:extLst>
              <a:ext uri="{FF2B5EF4-FFF2-40B4-BE49-F238E27FC236}">
                <a16:creationId xmlns:a16="http://schemas.microsoft.com/office/drawing/2014/main" id="{484EE7DF-F5B6-2C4B-94E4-D0EDA296D68D}"/>
              </a:ext>
            </a:extLst>
          </p:cNvPr>
          <p:cNvSpPr/>
          <p:nvPr/>
        </p:nvSpPr>
        <p:spPr>
          <a:xfrm>
            <a:off x="551283" y="2899648"/>
            <a:ext cx="311304" cy="258212"/>
          </a:xfrm>
          <a:prstGeom prst="rect">
            <a:avLst/>
          </a:prstGeom>
        </p:spPr>
        <p:txBody>
          <a:bodyPr wrap="square">
            <a:spAutoFit/>
          </a:bodyPr>
          <a:lstStyle/>
          <a:p>
            <a:pPr algn="r">
              <a:lnSpc>
                <a:spcPct val="149000"/>
              </a:lnSpc>
            </a:pPr>
            <a:r>
              <a:rPr lang="en-US" altLang="zh-CN" sz="800" dirty="0">
                <a:latin typeface="Helvetica" pitchFamily="2" charset="0"/>
              </a:rPr>
              <a:t>P9</a:t>
            </a:r>
          </a:p>
        </p:txBody>
      </p:sp>
      <p:sp>
        <p:nvSpPr>
          <p:cNvPr id="227" name="Rectangle 226">
            <a:extLst>
              <a:ext uri="{FF2B5EF4-FFF2-40B4-BE49-F238E27FC236}">
                <a16:creationId xmlns:a16="http://schemas.microsoft.com/office/drawing/2014/main" id="{604BBDD7-CDC8-9B4F-B4E9-DBAA3E4245E6}"/>
              </a:ext>
            </a:extLst>
          </p:cNvPr>
          <p:cNvSpPr/>
          <p:nvPr/>
        </p:nvSpPr>
        <p:spPr>
          <a:xfrm>
            <a:off x="551283" y="2595849"/>
            <a:ext cx="311304" cy="258212"/>
          </a:xfrm>
          <a:prstGeom prst="rect">
            <a:avLst/>
          </a:prstGeom>
        </p:spPr>
        <p:txBody>
          <a:bodyPr wrap="square">
            <a:spAutoFit/>
          </a:bodyPr>
          <a:lstStyle/>
          <a:p>
            <a:pPr algn="r">
              <a:lnSpc>
                <a:spcPct val="149000"/>
              </a:lnSpc>
            </a:pPr>
            <a:r>
              <a:rPr lang="en-US" altLang="zh-CN" sz="800" dirty="0">
                <a:latin typeface="Helvetica" pitchFamily="2" charset="0"/>
              </a:rPr>
              <a:t>P6</a:t>
            </a:r>
          </a:p>
        </p:txBody>
      </p:sp>
      <p:sp>
        <p:nvSpPr>
          <p:cNvPr id="228" name="Rectangle 227">
            <a:extLst>
              <a:ext uri="{FF2B5EF4-FFF2-40B4-BE49-F238E27FC236}">
                <a16:creationId xmlns:a16="http://schemas.microsoft.com/office/drawing/2014/main" id="{D91387F3-9D3B-2248-A592-41556FA42E81}"/>
              </a:ext>
            </a:extLst>
          </p:cNvPr>
          <p:cNvSpPr/>
          <p:nvPr/>
        </p:nvSpPr>
        <p:spPr>
          <a:xfrm>
            <a:off x="551283" y="2089519"/>
            <a:ext cx="311304" cy="258212"/>
          </a:xfrm>
          <a:prstGeom prst="rect">
            <a:avLst/>
          </a:prstGeom>
        </p:spPr>
        <p:txBody>
          <a:bodyPr wrap="square">
            <a:spAutoFit/>
          </a:bodyPr>
          <a:lstStyle/>
          <a:p>
            <a:pPr algn="r">
              <a:lnSpc>
                <a:spcPct val="149000"/>
              </a:lnSpc>
            </a:pPr>
            <a:r>
              <a:rPr lang="en-US" altLang="zh-CN" sz="800" dirty="0">
                <a:latin typeface="Helvetica" pitchFamily="2" charset="0"/>
              </a:rPr>
              <a:t>P1</a:t>
            </a:r>
          </a:p>
        </p:txBody>
      </p:sp>
      <p:sp>
        <p:nvSpPr>
          <p:cNvPr id="229" name="Rectangle 228">
            <a:extLst>
              <a:ext uri="{FF2B5EF4-FFF2-40B4-BE49-F238E27FC236}">
                <a16:creationId xmlns:a16="http://schemas.microsoft.com/office/drawing/2014/main" id="{C98C2F26-804F-6043-B23D-8CFD2979686D}"/>
              </a:ext>
            </a:extLst>
          </p:cNvPr>
          <p:cNvSpPr/>
          <p:nvPr/>
        </p:nvSpPr>
        <p:spPr>
          <a:xfrm>
            <a:off x="551283" y="2798381"/>
            <a:ext cx="311304" cy="258212"/>
          </a:xfrm>
          <a:prstGeom prst="rect">
            <a:avLst/>
          </a:prstGeom>
        </p:spPr>
        <p:txBody>
          <a:bodyPr wrap="square">
            <a:spAutoFit/>
          </a:bodyPr>
          <a:lstStyle/>
          <a:p>
            <a:pPr algn="r">
              <a:lnSpc>
                <a:spcPct val="149000"/>
              </a:lnSpc>
            </a:pPr>
            <a:r>
              <a:rPr lang="en-US" altLang="zh-CN" sz="800" dirty="0">
                <a:latin typeface="Helvetica" pitchFamily="2" charset="0"/>
              </a:rPr>
              <a:t>P8</a:t>
            </a:r>
          </a:p>
        </p:txBody>
      </p:sp>
      <p:sp>
        <p:nvSpPr>
          <p:cNvPr id="230" name="Rectangle 229">
            <a:extLst>
              <a:ext uri="{FF2B5EF4-FFF2-40B4-BE49-F238E27FC236}">
                <a16:creationId xmlns:a16="http://schemas.microsoft.com/office/drawing/2014/main" id="{BE0EA9CE-233D-CE47-B2B4-D06212DA3C28}"/>
              </a:ext>
            </a:extLst>
          </p:cNvPr>
          <p:cNvSpPr/>
          <p:nvPr/>
        </p:nvSpPr>
        <p:spPr>
          <a:xfrm>
            <a:off x="551283" y="1076859"/>
            <a:ext cx="311304" cy="258212"/>
          </a:xfrm>
          <a:prstGeom prst="rect">
            <a:avLst/>
          </a:prstGeom>
        </p:spPr>
        <p:txBody>
          <a:bodyPr wrap="square">
            <a:spAutoFit/>
          </a:bodyPr>
          <a:lstStyle/>
          <a:p>
            <a:pPr algn="r">
              <a:lnSpc>
                <a:spcPct val="149000"/>
              </a:lnSpc>
            </a:pPr>
            <a:r>
              <a:rPr lang="en-US" altLang="zh-CN" sz="800" dirty="0">
                <a:latin typeface="Helvetica" pitchFamily="2" charset="0"/>
              </a:rPr>
              <a:t>P1</a:t>
            </a:r>
          </a:p>
        </p:txBody>
      </p:sp>
      <p:grpSp>
        <p:nvGrpSpPr>
          <p:cNvPr id="242" name="Group 241">
            <a:extLst>
              <a:ext uri="{FF2B5EF4-FFF2-40B4-BE49-F238E27FC236}">
                <a16:creationId xmlns:a16="http://schemas.microsoft.com/office/drawing/2014/main" id="{DC3DDF7B-EECA-BD40-A474-65AD12FDC0C2}"/>
              </a:ext>
            </a:extLst>
          </p:cNvPr>
          <p:cNvGrpSpPr/>
          <p:nvPr/>
        </p:nvGrpSpPr>
        <p:grpSpPr>
          <a:xfrm>
            <a:off x="185804" y="3550823"/>
            <a:ext cx="7291982" cy="4017747"/>
            <a:chOff x="185804" y="3550823"/>
            <a:chExt cx="7291982" cy="4017747"/>
          </a:xfrm>
        </p:grpSpPr>
        <p:sp>
          <p:nvSpPr>
            <p:cNvPr id="21" name="Rectangle 20">
              <a:extLst>
                <a:ext uri="{FF2B5EF4-FFF2-40B4-BE49-F238E27FC236}">
                  <a16:creationId xmlns:a16="http://schemas.microsoft.com/office/drawing/2014/main" id="{E249F5C7-C22F-684B-BA50-2D874F580717}"/>
                </a:ext>
              </a:extLst>
            </p:cNvPr>
            <p:cNvSpPr/>
            <p:nvPr/>
          </p:nvSpPr>
          <p:spPr>
            <a:xfrm>
              <a:off x="3283755" y="3550823"/>
              <a:ext cx="1544012" cy="215444"/>
            </a:xfrm>
            <a:prstGeom prst="rect">
              <a:avLst/>
            </a:prstGeom>
          </p:spPr>
          <p:txBody>
            <a:bodyPr wrap="none">
              <a:spAutoFit/>
            </a:bodyPr>
            <a:lstStyle/>
            <a:p>
              <a:r>
                <a:rPr lang="en-US" sz="800" dirty="0">
                  <a:latin typeface="Helvetica" pitchFamily="2" charset="0"/>
                </a:rPr>
                <a:t>chr17:58,331,158-58,331,332</a:t>
              </a:r>
            </a:p>
          </p:txBody>
        </p:sp>
        <p:grpSp>
          <p:nvGrpSpPr>
            <p:cNvPr id="240" name="Group 239">
              <a:extLst>
                <a:ext uri="{FF2B5EF4-FFF2-40B4-BE49-F238E27FC236}">
                  <a16:creationId xmlns:a16="http://schemas.microsoft.com/office/drawing/2014/main" id="{0AC562A5-4F58-5843-A664-A4B4A8297857}"/>
                </a:ext>
              </a:extLst>
            </p:cNvPr>
            <p:cNvGrpSpPr/>
            <p:nvPr/>
          </p:nvGrpSpPr>
          <p:grpSpPr>
            <a:xfrm>
              <a:off x="185804" y="3709690"/>
              <a:ext cx="7291982" cy="3858880"/>
              <a:chOff x="185804" y="3532906"/>
              <a:chExt cx="7291982" cy="3858880"/>
            </a:xfrm>
          </p:grpSpPr>
          <p:pic>
            <p:nvPicPr>
              <p:cNvPr id="239" name="Picture 238">
                <a:extLst>
                  <a:ext uri="{FF2B5EF4-FFF2-40B4-BE49-F238E27FC236}">
                    <a16:creationId xmlns:a16="http://schemas.microsoft.com/office/drawing/2014/main" id="{D8C600E3-DB9D-854E-A671-55E440BBD930}"/>
                  </a:ext>
                </a:extLst>
              </p:cNvPr>
              <p:cNvPicPr>
                <a:picLocks noChangeAspect="1"/>
              </p:cNvPicPr>
              <p:nvPr/>
            </p:nvPicPr>
            <p:blipFill>
              <a:blip r:embed="rId3"/>
              <a:stretch>
                <a:fillRect/>
              </a:stretch>
            </p:blipFill>
            <p:spPr>
              <a:xfrm>
                <a:off x="799861" y="7038604"/>
                <a:ext cx="6624000" cy="73069"/>
              </a:xfrm>
              <a:prstGeom prst="rect">
                <a:avLst/>
              </a:prstGeom>
            </p:spPr>
          </p:pic>
          <p:pic>
            <p:nvPicPr>
              <p:cNvPr id="231" name="Picture 230">
                <a:extLst>
                  <a:ext uri="{FF2B5EF4-FFF2-40B4-BE49-F238E27FC236}">
                    <a16:creationId xmlns:a16="http://schemas.microsoft.com/office/drawing/2014/main" id="{ACCEE351-B106-4C4A-80A9-4E6E84219A3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5604" y="3590254"/>
                <a:ext cx="6628259" cy="3606462"/>
              </a:xfrm>
              <a:prstGeom prst="rect">
                <a:avLst/>
              </a:prstGeom>
            </p:spPr>
          </p:pic>
          <p:sp>
            <p:nvSpPr>
              <p:cNvPr id="30" name="Rectangle 29">
                <a:extLst>
                  <a:ext uri="{FF2B5EF4-FFF2-40B4-BE49-F238E27FC236}">
                    <a16:creationId xmlns:a16="http://schemas.microsoft.com/office/drawing/2014/main" id="{3551C88C-2E5D-2F45-ACDD-001BE134546D}"/>
                  </a:ext>
                </a:extLst>
              </p:cNvPr>
              <p:cNvSpPr/>
              <p:nvPr/>
            </p:nvSpPr>
            <p:spPr>
              <a:xfrm>
                <a:off x="795601" y="3588093"/>
                <a:ext cx="6624000" cy="352358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251D2721-972F-BE42-BA53-8A79835EE8E3}"/>
                  </a:ext>
                </a:extLst>
              </p:cNvPr>
              <p:cNvSpPr/>
              <p:nvPr/>
            </p:nvSpPr>
            <p:spPr>
              <a:xfrm>
                <a:off x="185804" y="4092040"/>
                <a:ext cx="651009" cy="258212"/>
              </a:xfrm>
              <a:prstGeom prst="rect">
                <a:avLst/>
              </a:prstGeom>
            </p:spPr>
            <p:txBody>
              <a:bodyPr wrap="square">
                <a:spAutoFit/>
              </a:bodyPr>
              <a:lstStyle/>
              <a:p>
                <a:pPr algn="r">
                  <a:lnSpc>
                    <a:spcPct val="149000"/>
                  </a:lnSpc>
                </a:pPr>
                <a:r>
                  <a:rPr lang="en-US" altLang="zh-CN" sz="800" dirty="0">
                    <a:latin typeface="Helvetica" pitchFamily="2" charset="0"/>
                  </a:rPr>
                  <a:t>P2.DHL</a:t>
                </a:r>
              </a:p>
            </p:txBody>
          </p:sp>
          <p:sp>
            <p:nvSpPr>
              <p:cNvPr id="233" name="Rectangle 232">
                <a:extLst>
                  <a:ext uri="{FF2B5EF4-FFF2-40B4-BE49-F238E27FC236}">
                    <a16:creationId xmlns:a16="http://schemas.microsoft.com/office/drawing/2014/main" id="{EAE592EB-AE29-6748-B88C-3C16A0E0DD43}"/>
                  </a:ext>
                </a:extLst>
              </p:cNvPr>
              <p:cNvSpPr/>
              <p:nvPr/>
            </p:nvSpPr>
            <p:spPr>
              <a:xfrm>
                <a:off x="185804" y="5209286"/>
                <a:ext cx="651009" cy="258212"/>
              </a:xfrm>
              <a:prstGeom prst="rect">
                <a:avLst/>
              </a:prstGeom>
            </p:spPr>
            <p:txBody>
              <a:bodyPr wrap="square">
                <a:spAutoFit/>
              </a:bodyPr>
              <a:lstStyle/>
              <a:p>
                <a:pPr algn="r">
                  <a:lnSpc>
                    <a:spcPct val="149000"/>
                  </a:lnSpc>
                </a:pPr>
                <a:r>
                  <a:rPr lang="en-US" altLang="zh-CN" sz="800" dirty="0">
                    <a:latin typeface="Helvetica" pitchFamily="2" charset="0"/>
                  </a:rPr>
                  <a:t>P6.DHL</a:t>
                </a:r>
              </a:p>
            </p:txBody>
          </p:sp>
          <p:sp>
            <p:nvSpPr>
              <p:cNvPr id="234" name="Rectangle 233">
                <a:extLst>
                  <a:ext uri="{FF2B5EF4-FFF2-40B4-BE49-F238E27FC236}">
                    <a16:creationId xmlns:a16="http://schemas.microsoft.com/office/drawing/2014/main" id="{9C6BA5A9-4BCC-D943-B10F-5BBD4B7C0FA0}"/>
                  </a:ext>
                </a:extLst>
              </p:cNvPr>
              <p:cNvSpPr/>
              <p:nvPr/>
            </p:nvSpPr>
            <p:spPr>
              <a:xfrm>
                <a:off x="185804" y="6326532"/>
                <a:ext cx="651009" cy="258212"/>
              </a:xfrm>
              <a:prstGeom prst="rect">
                <a:avLst/>
              </a:prstGeom>
            </p:spPr>
            <p:txBody>
              <a:bodyPr wrap="square">
                <a:spAutoFit/>
              </a:bodyPr>
              <a:lstStyle/>
              <a:p>
                <a:pPr algn="r">
                  <a:lnSpc>
                    <a:spcPct val="149000"/>
                  </a:lnSpc>
                </a:pPr>
                <a:r>
                  <a:rPr lang="en-US" altLang="zh-CN" sz="800" dirty="0">
                    <a:latin typeface="Helvetica" pitchFamily="2" charset="0"/>
                  </a:rPr>
                  <a:t>P7.DHL</a:t>
                </a:r>
              </a:p>
            </p:txBody>
          </p:sp>
          <p:sp>
            <p:nvSpPr>
              <p:cNvPr id="235" name="Rectangle 234">
                <a:extLst>
                  <a:ext uri="{FF2B5EF4-FFF2-40B4-BE49-F238E27FC236}">
                    <a16:creationId xmlns:a16="http://schemas.microsoft.com/office/drawing/2014/main" id="{8E187A97-8728-5144-B33F-71E4ABD99A0C}"/>
                  </a:ext>
                </a:extLst>
              </p:cNvPr>
              <p:cNvSpPr/>
              <p:nvPr/>
            </p:nvSpPr>
            <p:spPr>
              <a:xfrm>
                <a:off x="6826777" y="3532906"/>
                <a:ext cx="651009" cy="258212"/>
              </a:xfrm>
              <a:prstGeom prst="rect">
                <a:avLst/>
              </a:prstGeom>
            </p:spPr>
            <p:txBody>
              <a:bodyPr wrap="square">
                <a:spAutoFit/>
              </a:bodyPr>
              <a:lstStyle/>
              <a:p>
                <a:pPr algn="r">
                  <a:lnSpc>
                    <a:spcPct val="149000"/>
                  </a:lnSpc>
                </a:pPr>
                <a:r>
                  <a:rPr lang="en-US" altLang="zh-CN" sz="800" dirty="0">
                    <a:latin typeface="Helvetica" pitchFamily="2" charset="0"/>
                  </a:rPr>
                  <a:t>[0</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80]</a:t>
                </a:r>
              </a:p>
            </p:txBody>
          </p:sp>
          <p:sp>
            <p:nvSpPr>
              <p:cNvPr id="236" name="Rectangle 235">
                <a:extLst>
                  <a:ext uri="{FF2B5EF4-FFF2-40B4-BE49-F238E27FC236}">
                    <a16:creationId xmlns:a16="http://schemas.microsoft.com/office/drawing/2014/main" id="{7B6D979F-E24D-A248-8515-25DE5AB914F0}"/>
                  </a:ext>
                </a:extLst>
              </p:cNvPr>
              <p:cNvSpPr/>
              <p:nvPr/>
            </p:nvSpPr>
            <p:spPr>
              <a:xfrm>
                <a:off x="6826777" y="4686342"/>
                <a:ext cx="651009" cy="258212"/>
              </a:xfrm>
              <a:prstGeom prst="rect">
                <a:avLst/>
              </a:prstGeom>
            </p:spPr>
            <p:txBody>
              <a:bodyPr wrap="square">
                <a:spAutoFit/>
              </a:bodyPr>
              <a:lstStyle/>
              <a:p>
                <a:pPr algn="r">
                  <a:lnSpc>
                    <a:spcPct val="149000"/>
                  </a:lnSpc>
                </a:pPr>
                <a:r>
                  <a:rPr lang="en-US" altLang="zh-CN" sz="800" dirty="0">
                    <a:latin typeface="Helvetica" pitchFamily="2" charset="0"/>
                  </a:rPr>
                  <a:t>[0</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80]</a:t>
                </a:r>
              </a:p>
            </p:txBody>
          </p:sp>
          <p:sp>
            <p:nvSpPr>
              <p:cNvPr id="237" name="Rectangle 236">
                <a:extLst>
                  <a:ext uri="{FF2B5EF4-FFF2-40B4-BE49-F238E27FC236}">
                    <a16:creationId xmlns:a16="http://schemas.microsoft.com/office/drawing/2014/main" id="{D6B530C8-3DF4-7B48-8D01-38C65373179E}"/>
                  </a:ext>
                </a:extLst>
              </p:cNvPr>
              <p:cNvSpPr/>
              <p:nvPr/>
            </p:nvSpPr>
            <p:spPr>
              <a:xfrm>
                <a:off x="6826777" y="5839779"/>
                <a:ext cx="651009" cy="258212"/>
              </a:xfrm>
              <a:prstGeom prst="rect">
                <a:avLst/>
              </a:prstGeom>
            </p:spPr>
            <p:txBody>
              <a:bodyPr wrap="square">
                <a:spAutoFit/>
              </a:bodyPr>
              <a:lstStyle/>
              <a:p>
                <a:pPr algn="r">
                  <a:lnSpc>
                    <a:spcPct val="149000"/>
                  </a:lnSpc>
                </a:pPr>
                <a:r>
                  <a:rPr lang="en-US" altLang="zh-CN" sz="800" dirty="0">
                    <a:latin typeface="Helvetica" pitchFamily="2" charset="0"/>
                  </a:rPr>
                  <a:t>[0</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80]</a:t>
                </a:r>
              </a:p>
            </p:txBody>
          </p:sp>
          <p:sp>
            <p:nvSpPr>
              <p:cNvPr id="238" name="Rectangle 237">
                <a:extLst>
                  <a:ext uri="{FF2B5EF4-FFF2-40B4-BE49-F238E27FC236}">
                    <a16:creationId xmlns:a16="http://schemas.microsoft.com/office/drawing/2014/main" id="{4BFDC9A7-2698-014D-AEB0-4CF6F8AB1ED9}"/>
                  </a:ext>
                </a:extLst>
              </p:cNvPr>
              <p:cNvSpPr/>
              <p:nvPr/>
            </p:nvSpPr>
            <p:spPr>
              <a:xfrm>
                <a:off x="4827767" y="7133574"/>
                <a:ext cx="577282" cy="258212"/>
              </a:xfrm>
              <a:prstGeom prst="rect">
                <a:avLst/>
              </a:prstGeom>
            </p:spPr>
            <p:txBody>
              <a:bodyPr wrap="square">
                <a:spAutoFit/>
              </a:bodyPr>
              <a:lstStyle/>
              <a:p>
                <a:pPr algn="r">
                  <a:lnSpc>
                    <a:spcPct val="149000"/>
                  </a:lnSpc>
                </a:pPr>
                <a:r>
                  <a:rPr lang="en-US" altLang="zh-CN" sz="800" b="1" i="1" dirty="0">
                    <a:latin typeface="Helvetica" pitchFamily="2" charset="0"/>
                  </a:rPr>
                  <a:t>MIR142</a:t>
                </a:r>
              </a:p>
            </p:txBody>
          </p:sp>
        </p:grpSp>
      </p:grpSp>
      <p:sp>
        <p:nvSpPr>
          <p:cNvPr id="24" name="Rectangle 23">
            <a:extLst>
              <a:ext uri="{FF2B5EF4-FFF2-40B4-BE49-F238E27FC236}">
                <a16:creationId xmlns:a16="http://schemas.microsoft.com/office/drawing/2014/main" id="{8147456E-EBA7-ED4F-BC95-258B7DC954E2}"/>
              </a:ext>
            </a:extLst>
          </p:cNvPr>
          <p:cNvSpPr/>
          <p:nvPr/>
        </p:nvSpPr>
        <p:spPr>
          <a:xfrm>
            <a:off x="2975693" y="1172776"/>
            <a:ext cx="125999" cy="2160000"/>
          </a:xfrm>
          <a:prstGeom prst="rect">
            <a:avLst/>
          </a:prstGeom>
          <a:solidFill>
            <a:schemeClr val="bg1">
              <a:lumMod val="85000"/>
              <a:alpha val="49965"/>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ight Brace 240">
            <a:extLst>
              <a:ext uri="{FF2B5EF4-FFF2-40B4-BE49-F238E27FC236}">
                <a16:creationId xmlns:a16="http://schemas.microsoft.com/office/drawing/2014/main" id="{85C5FF76-7374-BF4D-B600-CE46D5432323}"/>
              </a:ext>
            </a:extLst>
          </p:cNvPr>
          <p:cNvSpPr/>
          <p:nvPr/>
        </p:nvSpPr>
        <p:spPr>
          <a:xfrm rot="16200000">
            <a:off x="3956386" y="203489"/>
            <a:ext cx="309546" cy="6616887"/>
          </a:xfrm>
          <a:prstGeom prst="rightBrace">
            <a:avLst>
              <a:gd name="adj1" fmla="val 226867"/>
              <a:gd name="adj2" fmla="val 33768"/>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2039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D740AC46-9F6E-A340-B88E-0F9DFB3B3910}"/>
              </a:ext>
            </a:extLst>
          </p:cNvPr>
          <p:cNvSpPr txBox="1"/>
          <p:nvPr/>
        </p:nvSpPr>
        <p:spPr>
          <a:xfrm>
            <a:off x="9335274" y="15831106"/>
            <a:ext cx="2185214" cy="369332"/>
          </a:xfrm>
          <a:prstGeom prst="rect">
            <a:avLst/>
          </a:prstGeom>
          <a:noFill/>
        </p:spPr>
        <p:txBody>
          <a:bodyPr wrap="none" rtlCol="0">
            <a:spAutoFit/>
          </a:bodyPr>
          <a:lstStyle/>
          <a:p>
            <a:r>
              <a:rPr lang="en-US" b="1" dirty="0">
                <a:latin typeface="Helvetica" pitchFamily="2" charset="0"/>
              </a:rPr>
              <a:t>Extended Figure 4</a:t>
            </a:r>
          </a:p>
        </p:txBody>
      </p:sp>
      <p:sp>
        <p:nvSpPr>
          <p:cNvPr id="84" name="TextBox 83">
            <a:extLst>
              <a:ext uri="{FF2B5EF4-FFF2-40B4-BE49-F238E27FC236}">
                <a16:creationId xmlns:a16="http://schemas.microsoft.com/office/drawing/2014/main" id="{72D7A0B1-9888-8748-9443-A9DFFBC3193A}"/>
              </a:ext>
            </a:extLst>
          </p:cNvPr>
          <p:cNvSpPr txBox="1"/>
          <p:nvPr/>
        </p:nvSpPr>
        <p:spPr>
          <a:xfrm>
            <a:off x="441646" y="796944"/>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sp>
        <p:nvSpPr>
          <p:cNvPr id="85" name="TextBox 84">
            <a:extLst>
              <a:ext uri="{FF2B5EF4-FFF2-40B4-BE49-F238E27FC236}">
                <a16:creationId xmlns:a16="http://schemas.microsoft.com/office/drawing/2014/main" id="{852BB6A1-B35F-C746-AC32-26D56D707C57}"/>
              </a:ext>
            </a:extLst>
          </p:cNvPr>
          <p:cNvSpPr txBox="1"/>
          <p:nvPr/>
        </p:nvSpPr>
        <p:spPr>
          <a:xfrm>
            <a:off x="5589151" y="796944"/>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126" name="TextBox 125">
            <a:extLst>
              <a:ext uri="{FF2B5EF4-FFF2-40B4-BE49-F238E27FC236}">
                <a16:creationId xmlns:a16="http://schemas.microsoft.com/office/drawing/2014/main" id="{F45C9F8E-8649-6A42-B24C-BE96A9F6F9FA}"/>
              </a:ext>
            </a:extLst>
          </p:cNvPr>
          <p:cNvSpPr txBox="1"/>
          <p:nvPr/>
        </p:nvSpPr>
        <p:spPr>
          <a:xfrm>
            <a:off x="470116" y="8082811"/>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d.</a:t>
            </a:r>
            <a:endParaRPr lang="en-US" sz="1938" b="1" dirty="0">
              <a:latin typeface="Helvetica" pitchFamily="2" charset="0"/>
            </a:endParaRPr>
          </a:p>
        </p:txBody>
      </p:sp>
      <p:grpSp>
        <p:nvGrpSpPr>
          <p:cNvPr id="10" name="Group 9">
            <a:extLst>
              <a:ext uri="{FF2B5EF4-FFF2-40B4-BE49-F238E27FC236}">
                <a16:creationId xmlns:a16="http://schemas.microsoft.com/office/drawing/2014/main" id="{7EBF1AC7-AAD0-AA4F-9605-937E8A7DCEF5}"/>
              </a:ext>
            </a:extLst>
          </p:cNvPr>
          <p:cNvGrpSpPr/>
          <p:nvPr/>
        </p:nvGrpSpPr>
        <p:grpSpPr>
          <a:xfrm>
            <a:off x="5760244" y="4649391"/>
            <a:ext cx="5462566" cy="3870425"/>
            <a:chOff x="5703448" y="4455148"/>
            <a:chExt cx="5462566" cy="3870425"/>
          </a:xfrm>
        </p:grpSpPr>
        <p:grpSp>
          <p:nvGrpSpPr>
            <p:cNvPr id="7" name="Group 6">
              <a:extLst>
                <a:ext uri="{FF2B5EF4-FFF2-40B4-BE49-F238E27FC236}">
                  <a16:creationId xmlns:a16="http://schemas.microsoft.com/office/drawing/2014/main" id="{4E557BAD-E6CB-CF4D-BBA8-569D28BAA8C1}"/>
                </a:ext>
              </a:extLst>
            </p:cNvPr>
            <p:cNvGrpSpPr/>
            <p:nvPr/>
          </p:nvGrpSpPr>
          <p:grpSpPr>
            <a:xfrm>
              <a:off x="5703448" y="4455148"/>
              <a:ext cx="5462566" cy="3870425"/>
              <a:chOff x="5703448" y="3828139"/>
              <a:chExt cx="5462566" cy="3870425"/>
            </a:xfrm>
          </p:grpSpPr>
          <p:grpSp>
            <p:nvGrpSpPr>
              <p:cNvPr id="6" name="Group 5">
                <a:extLst>
                  <a:ext uri="{FF2B5EF4-FFF2-40B4-BE49-F238E27FC236}">
                    <a16:creationId xmlns:a16="http://schemas.microsoft.com/office/drawing/2014/main" id="{2470E3C8-4BCE-CA40-962F-EFDF5B59BAE0}"/>
                  </a:ext>
                </a:extLst>
              </p:cNvPr>
              <p:cNvGrpSpPr/>
              <p:nvPr/>
            </p:nvGrpSpPr>
            <p:grpSpPr>
              <a:xfrm flipV="1">
                <a:off x="6594710" y="3828139"/>
                <a:ext cx="4268726" cy="1152000"/>
                <a:chOff x="6594710" y="7432187"/>
                <a:chExt cx="4268726" cy="2196000"/>
              </a:xfrm>
            </p:grpSpPr>
            <p:pic>
              <p:nvPicPr>
                <p:cNvPr id="5" name="Picture 4">
                  <a:extLst>
                    <a:ext uri="{FF2B5EF4-FFF2-40B4-BE49-F238E27FC236}">
                      <a16:creationId xmlns:a16="http://schemas.microsoft.com/office/drawing/2014/main" id="{B0D94DCC-27E7-2E4E-80BD-E1F0D322E898}"/>
                    </a:ext>
                  </a:extLst>
                </p:cNvPr>
                <p:cNvPicPr>
                  <a:picLocks noChangeAspect="1"/>
                </p:cNvPicPr>
                <p:nvPr/>
              </p:nvPicPr>
              <p:blipFill>
                <a:blip r:embed="rId2"/>
                <a:stretch>
                  <a:fillRect/>
                </a:stretch>
              </p:blipFill>
              <p:spPr>
                <a:xfrm>
                  <a:off x="6594710" y="7432187"/>
                  <a:ext cx="4268726" cy="2170134"/>
                </a:xfrm>
                <a:prstGeom prst="rect">
                  <a:avLst/>
                </a:prstGeom>
              </p:spPr>
            </p:pic>
            <p:sp>
              <p:nvSpPr>
                <p:cNvPr id="79" name="Right Triangle 78">
                  <a:extLst>
                    <a:ext uri="{FF2B5EF4-FFF2-40B4-BE49-F238E27FC236}">
                      <a16:creationId xmlns:a16="http://schemas.microsoft.com/office/drawing/2014/main" id="{56FC6BFE-9344-8E4A-8349-D74FDF79E23E}"/>
                    </a:ext>
                  </a:extLst>
                </p:cNvPr>
                <p:cNvSpPr>
                  <a:spLocks noChangeAspect="1"/>
                </p:cNvSpPr>
                <p:nvPr/>
              </p:nvSpPr>
              <p:spPr>
                <a:xfrm>
                  <a:off x="6594710" y="7432187"/>
                  <a:ext cx="2196000" cy="2196000"/>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0" name="Right Triangle 79">
                  <a:extLst>
                    <a:ext uri="{FF2B5EF4-FFF2-40B4-BE49-F238E27FC236}">
                      <a16:creationId xmlns:a16="http://schemas.microsoft.com/office/drawing/2014/main" id="{92DE21ED-CB96-8449-8106-5A1F600CFB9E}"/>
                    </a:ext>
                  </a:extLst>
                </p:cNvPr>
                <p:cNvSpPr>
                  <a:spLocks noChangeAspect="1"/>
                </p:cNvSpPr>
                <p:nvPr/>
              </p:nvSpPr>
              <p:spPr>
                <a:xfrm rot="16200000">
                  <a:off x="8667436" y="7432187"/>
                  <a:ext cx="2196000" cy="2196000"/>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pic>
            <p:nvPicPr>
              <p:cNvPr id="4" name="Picture 3">
                <a:extLst>
                  <a:ext uri="{FF2B5EF4-FFF2-40B4-BE49-F238E27FC236}">
                    <a16:creationId xmlns:a16="http://schemas.microsoft.com/office/drawing/2014/main" id="{3F72F200-2CB4-DD47-96D7-B4A4F7A84C7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94710" y="4998127"/>
                <a:ext cx="4268726" cy="2502000"/>
              </a:xfrm>
              <a:prstGeom prst="rect">
                <a:avLst/>
              </a:prstGeom>
            </p:spPr>
          </p:pic>
          <p:sp>
            <p:nvSpPr>
              <p:cNvPr id="65" name="Rectangle 64">
                <a:extLst>
                  <a:ext uri="{FF2B5EF4-FFF2-40B4-BE49-F238E27FC236}">
                    <a16:creationId xmlns:a16="http://schemas.microsoft.com/office/drawing/2014/main" id="{6576E3B1-0506-FD43-821B-BE01E34CC81E}"/>
                  </a:ext>
                </a:extLst>
              </p:cNvPr>
              <p:cNvSpPr/>
              <p:nvPr/>
            </p:nvSpPr>
            <p:spPr>
              <a:xfrm>
                <a:off x="6009621" y="5491513"/>
                <a:ext cx="643125"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66" name="Rectangle 65">
                <a:extLst>
                  <a:ext uri="{FF2B5EF4-FFF2-40B4-BE49-F238E27FC236}">
                    <a16:creationId xmlns:a16="http://schemas.microsoft.com/office/drawing/2014/main" id="{E1E149EC-2FBE-6A49-AD5A-4AEC9D7E75A8}"/>
                  </a:ext>
                </a:extLst>
              </p:cNvPr>
              <p:cNvSpPr/>
              <p:nvPr/>
            </p:nvSpPr>
            <p:spPr>
              <a:xfrm>
                <a:off x="6043285" y="5619899"/>
                <a:ext cx="609461"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67" name="Rectangle 66">
                <a:extLst>
                  <a:ext uri="{FF2B5EF4-FFF2-40B4-BE49-F238E27FC236}">
                    <a16:creationId xmlns:a16="http://schemas.microsoft.com/office/drawing/2014/main" id="{0200273B-610D-3749-8A75-D95B6C0E25DC}"/>
                  </a:ext>
                </a:extLst>
              </p:cNvPr>
              <p:cNvSpPr/>
              <p:nvPr/>
            </p:nvSpPr>
            <p:spPr>
              <a:xfrm>
                <a:off x="6195570" y="5363127"/>
                <a:ext cx="457176" cy="236988"/>
              </a:xfrm>
              <a:prstGeom prst="rect">
                <a:avLst/>
              </a:prstGeom>
            </p:spPr>
            <p:txBody>
              <a:bodyPr wrap="none">
                <a:spAutoFit/>
              </a:bodyPr>
              <a:lstStyle/>
              <a:p>
                <a:pPr algn="r">
                  <a:lnSpc>
                    <a:spcPct val="126000"/>
                  </a:lnSpc>
                </a:pPr>
                <a:r>
                  <a:rPr lang="en-US" altLang="zh-CN" sz="800" dirty="0">
                    <a:latin typeface="Helvetica" pitchFamily="2" charset="0"/>
                  </a:rPr>
                  <a:t>CTCF</a:t>
                </a:r>
              </a:p>
            </p:txBody>
          </p:sp>
          <p:sp>
            <p:nvSpPr>
              <p:cNvPr id="68" name="Rectangle 67">
                <a:extLst>
                  <a:ext uri="{FF2B5EF4-FFF2-40B4-BE49-F238E27FC236}">
                    <a16:creationId xmlns:a16="http://schemas.microsoft.com/office/drawing/2014/main" id="{BAE9699C-777C-4045-BB81-9048A4E223FB}"/>
                  </a:ext>
                </a:extLst>
              </p:cNvPr>
              <p:cNvSpPr/>
              <p:nvPr/>
            </p:nvSpPr>
            <p:spPr>
              <a:xfrm>
                <a:off x="6330222" y="5748285"/>
                <a:ext cx="322524" cy="236988"/>
              </a:xfrm>
              <a:prstGeom prst="rect">
                <a:avLst/>
              </a:prstGeom>
            </p:spPr>
            <p:txBody>
              <a:bodyPr wrap="none">
                <a:spAutoFit/>
              </a:bodyPr>
              <a:lstStyle/>
              <a:p>
                <a:pPr algn="r">
                  <a:lnSpc>
                    <a:spcPct val="126000"/>
                  </a:lnSpc>
                </a:pPr>
                <a:r>
                  <a:rPr lang="en-US" altLang="zh-CN" sz="800" dirty="0">
                    <a:latin typeface="Helvetica" pitchFamily="2" charset="0"/>
                  </a:rPr>
                  <a:t>SE</a:t>
                </a:r>
              </a:p>
            </p:txBody>
          </p:sp>
          <p:sp>
            <p:nvSpPr>
              <p:cNvPr id="69" name="Rectangle 68">
                <a:extLst>
                  <a:ext uri="{FF2B5EF4-FFF2-40B4-BE49-F238E27FC236}">
                    <a16:creationId xmlns:a16="http://schemas.microsoft.com/office/drawing/2014/main" id="{CE2A0E62-B5C4-1146-844F-76CC32404D28}"/>
                  </a:ext>
                </a:extLst>
              </p:cNvPr>
              <p:cNvSpPr/>
              <p:nvPr/>
            </p:nvSpPr>
            <p:spPr>
              <a:xfrm>
                <a:off x="6262896" y="4977969"/>
                <a:ext cx="389850" cy="236988"/>
              </a:xfrm>
              <a:prstGeom prst="rect">
                <a:avLst/>
              </a:prstGeom>
            </p:spPr>
            <p:txBody>
              <a:bodyPr wrap="none">
                <a:spAutoFit/>
              </a:bodyPr>
              <a:lstStyle/>
              <a:p>
                <a:pPr algn="r">
                  <a:lnSpc>
                    <a:spcPct val="126000"/>
                  </a:lnSpc>
                </a:pPr>
                <a:r>
                  <a:rPr lang="en-US" altLang="zh-CN" sz="800" dirty="0">
                    <a:latin typeface="Helvetica" pitchFamily="2" charset="0"/>
                  </a:rPr>
                  <a:t>TAD</a:t>
                </a:r>
              </a:p>
            </p:txBody>
          </p:sp>
          <p:sp>
            <p:nvSpPr>
              <p:cNvPr id="70" name="Rectangle 69">
                <a:extLst>
                  <a:ext uri="{FF2B5EF4-FFF2-40B4-BE49-F238E27FC236}">
                    <a16:creationId xmlns:a16="http://schemas.microsoft.com/office/drawing/2014/main" id="{CF546ED9-64BD-7845-9131-59BF00E61EB1}"/>
                  </a:ext>
                </a:extLst>
              </p:cNvPr>
              <p:cNvSpPr/>
              <p:nvPr/>
            </p:nvSpPr>
            <p:spPr>
              <a:xfrm>
                <a:off x="5703448" y="5106355"/>
                <a:ext cx="949298" cy="236988"/>
              </a:xfrm>
              <a:prstGeom prst="rect">
                <a:avLst/>
              </a:prstGeom>
            </p:spPr>
            <p:txBody>
              <a:bodyPr wrap="none">
                <a:spAutoFit/>
              </a:bodyPr>
              <a:lstStyle/>
              <a:p>
                <a:pPr algn="r">
                  <a:lnSpc>
                    <a:spcPct val="126000"/>
                  </a:lnSpc>
                </a:pPr>
                <a:r>
                  <a:rPr lang="en-US" altLang="zh-CN" sz="800" dirty="0">
                    <a:latin typeface="Helvetica" pitchFamily="2" charset="0"/>
                  </a:rPr>
                  <a:t>Strong</a:t>
                </a:r>
                <a:r>
                  <a:rPr lang="zh-CN" altLang="en-US" sz="800" dirty="0">
                    <a:latin typeface="Helvetica" pitchFamily="2" charset="0"/>
                  </a:rPr>
                  <a:t> </a:t>
                </a:r>
                <a:r>
                  <a:rPr lang="en-US" altLang="zh-CN" sz="800" dirty="0">
                    <a:latin typeface="Helvetica" pitchFamily="2" charset="0"/>
                  </a:rPr>
                  <a:t>boundary</a:t>
                </a:r>
              </a:p>
            </p:txBody>
          </p:sp>
          <p:sp>
            <p:nvSpPr>
              <p:cNvPr id="71" name="Rectangle 70">
                <a:extLst>
                  <a:ext uri="{FF2B5EF4-FFF2-40B4-BE49-F238E27FC236}">
                    <a16:creationId xmlns:a16="http://schemas.microsoft.com/office/drawing/2014/main" id="{30AF4C35-7582-EF4D-B90B-9B0B785F7641}"/>
                  </a:ext>
                </a:extLst>
              </p:cNvPr>
              <p:cNvSpPr/>
              <p:nvPr/>
            </p:nvSpPr>
            <p:spPr>
              <a:xfrm>
                <a:off x="5745126" y="5234741"/>
                <a:ext cx="907620" cy="236988"/>
              </a:xfrm>
              <a:prstGeom prst="rect">
                <a:avLst/>
              </a:prstGeom>
            </p:spPr>
            <p:txBody>
              <a:bodyPr wrap="none">
                <a:spAutoFit/>
              </a:bodyPr>
              <a:lstStyle/>
              <a:p>
                <a:pPr algn="r">
                  <a:lnSpc>
                    <a:spcPct val="126000"/>
                  </a:lnSpc>
                </a:pPr>
                <a:r>
                  <a:rPr lang="en-US" altLang="zh-CN" sz="800" dirty="0">
                    <a:latin typeface="Helvetica" pitchFamily="2" charset="0"/>
                  </a:rPr>
                  <a:t>Weak</a:t>
                </a:r>
                <a:r>
                  <a:rPr lang="zh-CN" altLang="en-US" sz="800" dirty="0">
                    <a:latin typeface="Helvetica" pitchFamily="2" charset="0"/>
                  </a:rPr>
                  <a:t> </a:t>
                </a:r>
                <a:r>
                  <a:rPr lang="en-US" altLang="zh-CN" sz="800" dirty="0">
                    <a:latin typeface="Helvetica" pitchFamily="2" charset="0"/>
                  </a:rPr>
                  <a:t>boundary</a:t>
                </a:r>
              </a:p>
            </p:txBody>
          </p:sp>
          <p:sp>
            <p:nvSpPr>
              <p:cNvPr id="72" name="Rectangle 71">
                <a:extLst>
                  <a:ext uri="{FF2B5EF4-FFF2-40B4-BE49-F238E27FC236}">
                    <a16:creationId xmlns:a16="http://schemas.microsoft.com/office/drawing/2014/main" id="{4527AC43-6058-AF44-A69D-8A52A2764EBD}"/>
                  </a:ext>
                </a:extLst>
              </p:cNvPr>
              <p:cNvSpPr/>
              <p:nvPr/>
            </p:nvSpPr>
            <p:spPr>
              <a:xfrm rot="16200000">
                <a:off x="6315481" y="6221925"/>
                <a:ext cx="309701" cy="236988"/>
              </a:xfrm>
              <a:prstGeom prst="rect">
                <a:avLst/>
              </a:prstGeom>
            </p:spPr>
            <p:txBody>
              <a:bodyPr wrap="none">
                <a:spAutoFit/>
              </a:bodyPr>
              <a:lstStyle/>
              <a:p>
                <a:pPr algn="ctr">
                  <a:lnSpc>
                    <a:spcPct val="126000"/>
                  </a:lnSpc>
                </a:pPr>
                <a:r>
                  <a:rPr lang="en-US" altLang="zh-CN" sz="800" b="1" dirty="0">
                    <a:latin typeface="Helvetica" pitchFamily="2" charset="0"/>
                  </a:rPr>
                  <a:t>FL</a:t>
                </a:r>
              </a:p>
            </p:txBody>
          </p:sp>
          <p:sp>
            <p:nvSpPr>
              <p:cNvPr id="73" name="Rectangle 72">
                <a:extLst>
                  <a:ext uri="{FF2B5EF4-FFF2-40B4-BE49-F238E27FC236}">
                    <a16:creationId xmlns:a16="http://schemas.microsoft.com/office/drawing/2014/main" id="{A31B3595-AB71-C240-B1AF-26B70EDFD1B2}"/>
                  </a:ext>
                </a:extLst>
              </p:cNvPr>
              <p:cNvSpPr/>
              <p:nvPr/>
            </p:nvSpPr>
            <p:spPr>
              <a:xfrm rot="16200000">
                <a:off x="6270097" y="6969217"/>
                <a:ext cx="394660" cy="236988"/>
              </a:xfrm>
              <a:prstGeom prst="rect">
                <a:avLst/>
              </a:prstGeom>
            </p:spPr>
            <p:txBody>
              <a:bodyPr wrap="none">
                <a:spAutoFit/>
              </a:bodyPr>
              <a:lstStyle/>
              <a:p>
                <a:pPr algn="ctr">
                  <a:lnSpc>
                    <a:spcPct val="126000"/>
                  </a:lnSpc>
                </a:pPr>
                <a:r>
                  <a:rPr lang="en-US" altLang="zh-CN" sz="800" b="1" dirty="0">
                    <a:latin typeface="Helvetica" pitchFamily="2" charset="0"/>
                  </a:rPr>
                  <a:t>DHL</a:t>
                </a:r>
              </a:p>
            </p:txBody>
          </p:sp>
          <p:sp>
            <p:nvSpPr>
              <p:cNvPr id="74" name="Rectangle 73">
                <a:extLst>
                  <a:ext uri="{FF2B5EF4-FFF2-40B4-BE49-F238E27FC236}">
                    <a16:creationId xmlns:a16="http://schemas.microsoft.com/office/drawing/2014/main" id="{F33C464E-CDB4-444C-BA3C-0F2582887DEC}"/>
                  </a:ext>
                </a:extLst>
              </p:cNvPr>
              <p:cNvSpPr/>
              <p:nvPr/>
            </p:nvSpPr>
            <p:spPr>
              <a:xfrm rot="16200000">
                <a:off x="5713194" y="6637005"/>
                <a:ext cx="1032655" cy="236988"/>
              </a:xfrm>
              <a:prstGeom prst="rect">
                <a:avLst/>
              </a:prstGeom>
            </p:spPr>
            <p:txBody>
              <a:bodyPr wrap="none">
                <a:spAutoFit/>
              </a:bodyPr>
              <a:lstStyle/>
              <a:p>
                <a:pPr algn="ctr">
                  <a:lnSpc>
                    <a:spcPct val="126000"/>
                  </a:lnSpc>
                </a:pP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p>
            </p:txBody>
          </p:sp>
          <p:sp>
            <p:nvSpPr>
              <p:cNvPr id="75" name="Rectangle 74">
                <a:extLst>
                  <a:ext uri="{FF2B5EF4-FFF2-40B4-BE49-F238E27FC236}">
                    <a16:creationId xmlns:a16="http://schemas.microsoft.com/office/drawing/2014/main" id="{54B8A05E-C3A8-E248-BD15-FD4A4D8204C3}"/>
                  </a:ext>
                </a:extLst>
              </p:cNvPr>
              <p:cNvSpPr/>
              <p:nvPr/>
            </p:nvSpPr>
            <p:spPr>
              <a:xfrm>
                <a:off x="8528173" y="7461511"/>
                <a:ext cx="452368" cy="215444"/>
              </a:xfrm>
              <a:prstGeom prst="rect">
                <a:avLst/>
              </a:prstGeom>
            </p:spPr>
            <p:txBody>
              <a:bodyPr wrap="none">
                <a:spAutoFit/>
              </a:bodyPr>
              <a:lstStyle/>
              <a:p>
                <a:r>
                  <a:rPr lang="en-US" altLang="zh-CN" sz="800" b="1" i="1" dirty="0">
                    <a:latin typeface="Helvetica" pitchFamily="2" charset="0"/>
                  </a:rPr>
                  <a:t>BCL2</a:t>
                </a:r>
                <a:endParaRPr lang="en-HK" sz="800" b="1" i="1" dirty="0">
                  <a:latin typeface="Helvetica" pitchFamily="2" charset="0"/>
                </a:endParaRPr>
              </a:p>
            </p:txBody>
          </p:sp>
          <p:sp>
            <p:nvSpPr>
              <p:cNvPr id="76" name="Rectangle 75">
                <a:extLst>
                  <a:ext uri="{FF2B5EF4-FFF2-40B4-BE49-F238E27FC236}">
                    <a16:creationId xmlns:a16="http://schemas.microsoft.com/office/drawing/2014/main" id="{8D7797FA-17FB-5742-B54B-EB75E34CECBB}"/>
                  </a:ext>
                </a:extLst>
              </p:cNvPr>
              <p:cNvSpPr/>
              <p:nvPr/>
            </p:nvSpPr>
            <p:spPr>
              <a:xfrm>
                <a:off x="9294406" y="7461511"/>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KDSR</a:t>
                </a:r>
              </a:p>
            </p:txBody>
          </p:sp>
          <p:sp>
            <p:nvSpPr>
              <p:cNvPr id="77" name="Rectangle 76">
                <a:extLst>
                  <a:ext uri="{FF2B5EF4-FFF2-40B4-BE49-F238E27FC236}">
                    <a16:creationId xmlns:a16="http://schemas.microsoft.com/office/drawing/2014/main" id="{DA4D14D9-EFFA-6540-869D-97FB21496F10}"/>
                  </a:ext>
                </a:extLst>
              </p:cNvPr>
              <p:cNvSpPr/>
              <p:nvPr/>
            </p:nvSpPr>
            <p:spPr>
              <a:xfrm>
                <a:off x="6758862" y="7461511"/>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XR_935570.2</a:t>
                </a:r>
              </a:p>
            </p:txBody>
          </p:sp>
          <p:sp>
            <p:nvSpPr>
              <p:cNvPr id="78" name="Rectangle 77">
                <a:extLst>
                  <a:ext uri="{FF2B5EF4-FFF2-40B4-BE49-F238E27FC236}">
                    <a16:creationId xmlns:a16="http://schemas.microsoft.com/office/drawing/2014/main" id="{09F6C50E-4A31-364D-90A8-3487F868C9EA}"/>
                  </a:ext>
                </a:extLst>
              </p:cNvPr>
              <p:cNvSpPr/>
              <p:nvPr/>
            </p:nvSpPr>
            <p:spPr>
              <a:xfrm>
                <a:off x="9844264" y="7461511"/>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VPS4B</a:t>
                </a:r>
              </a:p>
            </p:txBody>
          </p:sp>
        </p:grpSp>
        <p:sp>
          <p:nvSpPr>
            <p:cNvPr id="3" name="Rectangle 2">
              <a:extLst>
                <a:ext uri="{FF2B5EF4-FFF2-40B4-BE49-F238E27FC236}">
                  <a16:creationId xmlns:a16="http://schemas.microsoft.com/office/drawing/2014/main" id="{D1DB3230-FD4E-8F43-80E0-170A58933730}"/>
                </a:ext>
              </a:extLst>
            </p:cNvPr>
            <p:cNvSpPr/>
            <p:nvPr/>
          </p:nvSpPr>
          <p:spPr>
            <a:xfrm rot="19907947">
              <a:off x="6780116" y="4887755"/>
              <a:ext cx="1544012" cy="215444"/>
            </a:xfrm>
            <a:prstGeom prst="rect">
              <a:avLst/>
            </a:prstGeom>
          </p:spPr>
          <p:txBody>
            <a:bodyPr wrap="none">
              <a:spAutoFit/>
            </a:bodyPr>
            <a:lstStyle/>
            <a:p>
              <a:r>
                <a:rPr lang="en-US" sz="800" dirty="0">
                  <a:latin typeface="Helvetica" pitchFamily="2" charset="0"/>
                </a:rPr>
                <a:t>chr18:62,993,557-63,447,650</a:t>
              </a:r>
            </a:p>
          </p:txBody>
        </p:sp>
      </p:grpSp>
      <p:grpSp>
        <p:nvGrpSpPr>
          <p:cNvPr id="9" name="Group 8">
            <a:extLst>
              <a:ext uri="{FF2B5EF4-FFF2-40B4-BE49-F238E27FC236}">
                <a16:creationId xmlns:a16="http://schemas.microsoft.com/office/drawing/2014/main" id="{1DD3A01E-CDD3-6C47-BC34-95B4314DF34B}"/>
              </a:ext>
            </a:extLst>
          </p:cNvPr>
          <p:cNvGrpSpPr/>
          <p:nvPr/>
        </p:nvGrpSpPr>
        <p:grpSpPr>
          <a:xfrm>
            <a:off x="5745088" y="728710"/>
            <a:ext cx="5175144" cy="3769175"/>
            <a:chOff x="5744607" y="357907"/>
            <a:chExt cx="5175144" cy="3769175"/>
          </a:xfrm>
        </p:grpSpPr>
        <p:grpSp>
          <p:nvGrpSpPr>
            <p:cNvPr id="36" name="Group 35">
              <a:extLst>
                <a:ext uri="{FF2B5EF4-FFF2-40B4-BE49-F238E27FC236}">
                  <a16:creationId xmlns:a16="http://schemas.microsoft.com/office/drawing/2014/main" id="{6502BBE6-4B9C-0147-B2A8-938741D187D8}"/>
                </a:ext>
              </a:extLst>
            </p:cNvPr>
            <p:cNvGrpSpPr/>
            <p:nvPr/>
          </p:nvGrpSpPr>
          <p:grpSpPr>
            <a:xfrm flipV="1">
              <a:off x="6642809" y="357907"/>
              <a:ext cx="4271740" cy="1152000"/>
              <a:chOff x="-509662" y="7179446"/>
              <a:chExt cx="11526242" cy="5954363"/>
            </a:xfrm>
          </p:grpSpPr>
          <p:pic>
            <p:nvPicPr>
              <p:cNvPr id="55" name="Picture 54">
                <a:extLst>
                  <a:ext uri="{FF2B5EF4-FFF2-40B4-BE49-F238E27FC236}">
                    <a16:creationId xmlns:a16="http://schemas.microsoft.com/office/drawing/2014/main" id="{C52DA2B8-33AF-0147-849E-ADDB84E51CAF}"/>
                  </a:ext>
                </a:extLst>
              </p:cNvPr>
              <p:cNvPicPr>
                <a:picLocks noChangeAspect="1"/>
              </p:cNvPicPr>
              <p:nvPr/>
            </p:nvPicPr>
            <p:blipFill>
              <a:blip r:embed="rId4"/>
              <a:stretch>
                <a:fillRect/>
              </a:stretch>
            </p:blipFill>
            <p:spPr>
              <a:xfrm>
                <a:off x="-509662" y="7179823"/>
                <a:ext cx="11516593" cy="5886973"/>
              </a:xfrm>
              <a:prstGeom prst="rect">
                <a:avLst/>
              </a:prstGeom>
            </p:spPr>
          </p:pic>
          <p:sp>
            <p:nvSpPr>
              <p:cNvPr id="56" name="Right Triangle 55">
                <a:extLst>
                  <a:ext uri="{FF2B5EF4-FFF2-40B4-BE49-F238E27FC236}">
                    <a16:creationId xmlns:a16="http://schemas.microsoft.com/office/drawing/2014/main" id="{27672E6F-0D35-7B40-AC92-67186C423993}"/>
                  </a:ext>
                </a:extLst>
              </p:cNvPr>
              <p:cNvSpPr/>
              <p:nvPr/>
            </p:nvSpPr>
            <p:spPr>
              <a:xfrm rot="16200000" flipV="1">
                <a:off x="-505186" y="7176841"/>
                <a:ext cx="5952492" cy="5961443"/>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7" name="Right Triangle 56">
                <a:extLst>
                  <a:ext uri="{FF2B5EF4-FFF2-40B4-BE49-F238E27FC236}">
                    <a16:creationId xmlns:a16="http://schemas.microsoft.com/office/drawing/2014/main" id="{CCCF3BE0-3949-6D45-A14E-5C1D42AFF227}"/>
                  </a:ext>
                </a:extLst>
              </p:cNvPr>
              <p:cNvSpPr/>
              <p:nvPr/>
            </p:nvSpPr>
            <p:spPr>
              <a:xfrm rot="10800000" flipV="1">
                <a:off x="5112581" y="7179446"/>
                <a:ext cx="5903999" cy="5904001"/>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sp>
          <p:nvSpPr>
            <p:cNvPr id="38" name="Rectangle 37">
              <a:extLst>
                <a:ext uri="{FF2B5EF4-FFF2-40B4-BE49-F238E27FC236}">
                  <a16:creationId xmlns:a16="http://schemas.microsoft.com/office/drawing/2014/main" id="{C5C377EA-8AA8-D942-90B7-C416E48F2C69}"/>
                </a:ext>
              </a:extLst>
            </p:cNvPr>
            <p:cNvSpPr/>
            <p:nvPr/>
          </p:nvSpPr>
          <p:spPr>
            <a:xfrm>
              <a:off x="6050780" y="1965125"/>
              <a:ext cx="643125"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39" name="Rectangle 38">
              <a:extLst>
                <a:ext uri="{FF2B5EF4-FFF2-40B4-BE49-F238E27FC236}">
                  <a16:creationId xmlns:a16="http://schemas.microsoft.com/office/drawing/2014/main" id="{D94FEAA8-182D-9C41-A265-7283D12A9E19}"/>
                </a:ext>
              </a:extLst>
            </p:cNvPr>
            <p:cNvSpPr/>
            <p:nvPr/>
          </p:nvSpPr>
          <p:spPr>
            <a:xfrm>
              <a:off x="6084444" y="2093146"/>
              <a:ext cx="609461"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40" name="Rectangle 39">
              <a:extLst>
                <a:ext uri="{FF2B5EF4-FFF2-40B4-BE49-F238E27FC236}">
                  <a16:creationId xmlns:a16="http://schemas.microsoft.com/office/drawing/2014/main" id="{124F9E9E-C087-AE44-A116-3DDD1CFD61EB}"/>
                </a:ext>
              </a:extLst>
            </p:cNvPr>
            <p:cNvSpPr/>
            <p:nvPr/>
          </p:nvSpPr>
          <p:spPr>
            <a:xfrm>
              <a:off x="6236729" y="1837104"/>
              <a:ext cx="457176" cy="236988"/>
            </a:xfrm>
            <a:prstGeom prst="rect">
              <a:avLst/>
            </a:prstGeom>
          </p:spPr>
          <p:txBody>
            <a:bodyPr wrap="none">
              <a:spAutoFit/>
            </a:bodyPr>
            <a:lstStyle/>
            <a:p>
              <a:pPr algn="r">
                <a:lnSpc>
                  <a:spcPct val="126000"/>
                </a:lnSpc>
              </a:pPr>
              <a:r>
                <a:rPr lang="en-US" altLang="zh-CN" sz="800" dirty="0">
                  <a:latin typeface="Helvetica" pitchFamily="2" charset="0"/>
                </a:rPr>
                <a:t>CTCF</a:t>
              </a:r>
            </a:p>
          </p:txBody>
        </p:sp>
        <p:sp>
          <p:nvSpPr>
            <p:cNvPr id="41" name="Rectangle 40">
              <a:extLst>
                <a:ext uri="{FF2B5EF4-FFF2-40B4-BE49-F238E27FC236}">
                  <a16:creationId xmlns:a16="http://schemas.microsoft.com/office/drawing/2014/main" id="{09EB0BCF-90E5-1C4D-BA1A-506143C0182E}"/>
                </a:ext>
              </a:extLst>
            </p:cNvPr>
            <p:cNvSpPr/>
            <p:nvPr/>
          </p:nvSpPr>
          <p:spPr>
            <a:xfrm>
              <a:off x="6371381" y="2221169"/>
              <a:ext cx="322524" cy="236988"/>
            </a:xfrm>
            <a:prstGeom prst="rect">
              <a:avLst/>
            </a:prstGeom>
          </p:spPr>
          <p:txBody>
            <a:bodyPr wrap="none">
              <a:spAutoFit/>
            </a:bodyPr>
            <a:lstStyle/>
            <a:p>
              <a:pPr algn="r">
                <a:lnSpc>
                  <a:spcPct val="126000"/>
                </a:lnSpc>
              </a:pPr>
              <a:r>
                <a:rPr lang="en-US" altLang="zh-CN" sz="800" dirty="0">
                  <a:latin typeface="Helvetica" pitchFamily="2" charset="0"/>
                </a:rPr>
                <a:t>SE</a:t>
              </a:r>
            </a:p>
          </p:txBody>
        </p:sp>
        <p:sp>
          <p:nvSpPr>
            <p:cNvPr id="42" name="Rectangle 41">
              <a:extLst>
                <a:ext uri="{FF2B5EF4-FFF2-40B4-BE49-F238E27FC236}">
                  <a16:creationId xmlns:a16="http://schemas.microsoft.com/office/drawing/2014/main" id="{CE68A43F-0BA8-D74E-B786-B6CF65000EF4}"/>
                </a:ext>
              </a:extLst>
            </p:cNvPr>
            <p:cNvSpPr/>
            <p:nvPr/>
          </p:nvSpPr>
          <p:spPr>
            <a:xfrm rot="16200000">
              <a:off x="6369465" y="2640973"/>
              <a:ext cx="309701" cy="236988"/>
            </a:xfrm>
            <a:prstGeom prst="rect">
              <a:avLst/>
            </a:prstGeom>
          </p:spPr>
          <p:txBody>
            <a:bodyPr wrap="none">
              <a:spAutoFit/>
            </a:bodyPr>
            <a:lstStyle/>
            <a:p>
              <a:pPr algn="ctr">
                <a:lnSpc>
                  <a:spcPct val="126000"/>
                </a:lnSpc>
              </a:pPr>
              <a:r>
                <a:rPr lang="en-US" altLang="zh-CN" sz="800" b="1" dirty="0">
                  <a:latin typeface="Helvetica" pitchFamily="2" charset="0"/>
                </a:rPr>
                <a:t>FL</a:t>
              </a:r>
            </a:p>
          </p:txBody>
        </p:sp>
        <p:sp>
          <p:nvSpPr>
            <p:cNvPr id="45" name="Rectangle 44">
              <a:extLst>
                <a:ext uri="{FF2B5EF4-FFF2-40B4-BE49-F238E27FC236}">
                  <a16:creationId xmlns:a16="http://schemas.microsoft.com/office/drawing/2014/main" id="{F25FA830-C802-104B-A995-C5DF73C02416}"/>
                </a:ext>
              </a:extLst>
            </p:cNvPr>
            <p:cNvSpPr/>
            <p:nvPr/>
          </p:nvSpPr>
          <p:spPr>
            <a:xfrm rot="16200000">
              <a:off x="6326986" y="3386708"/>
              <a:ext cx="394660" cy="236988"/>
            </a:xfrm>
            <a:prstGeom prst="rect">
              <a:avLst/>
            </a:prstGeom>
          </p:spPr>
          <p:txBody>
            <a:bodyPr wrap="none">
              <a:spAutoFit/>
            </a:bodyPr>
            <a:lstStyle/>
            <a:p>
              <a:pPr algn="ctr">
                <a:lnSpc>
                  <a:spcPct val="126000"/>
                </a:lnSpc>
              </a:pPr>
              <a:r>
                <a:rPr lang="en-US" altLang="zh-CN" sz="800" b="1" dirty="0">
                  <a:latin typeface="Helvetica" pitchFamily="2" charset="0"/>
                </a:rPr>
                <a:t>DHL</a:t>
              </a:r>
            </a:p>
          </p:txBody>
        </p:sp>
        <p:sp>
          <p:nvSpPr>
            <p:cNvPr id="46" name="Rectangle 45">
              <a:extLst>
                <a:ext uri="{FF2B5EF4-FFF2-40B4-BE49-F238E27FC236}">
                  <a16:creationId xmlns:a16="http://schemas.microsoft.com/office/drawing/2014/main" id="{641CE2B6-0AC9-504F-B2CF-B96742082208}"/>
                </a:ext>
              </a:extLst>
            </p:cNvPr>
            <p:cNvSpPr/>
            <p:nvPr/>
          </p:nvSpPr>
          <p:spPr>
            <a:xfrm>
              <a:off x="6304055" y="1453041"/>
              <a:ext cx="389850" cy="236988"/>
            </a:xfrm>
            <a:prstGeom prst="rect">
              <a:avLst/>
            </a:prstGeom>
          </p:spPr>
          <p:txBody>
            <a:bodyPr wrap="none">
              <a:spAutoFit/>
            </a:bodyPr>
            <a:lstStyle/>
            <a:p>
              <a:pPr algn="r">
                <a:lnSpc>
                  <a:spcPct val="126000"/>
                </a:lnSpc>
              </a:pPr>
              <a:r>
                <a:rPr lang="en-US" altLang="zh-CN" sz="800" dirty="0">
                  <a:latin typeface="Helvetica" pitchFamily="2" charset="0"/>
                </a:rPr>
                <a:t>TAD</a:t>
              </a:r>
            </a:p>
          </p:txBody>
        </p:sp>
        <p:sp>
          <p:nvSpPr>
            <p:cNvPr id="47" name="Rectangle 46">
              <a:extLst>
                <a:ext uri="{FF2B5EF4-FFF2-40B4-BE49-F238E27FC236}">
                  <a16:creationId xmlns:a16="http://schemas.microsoft.com/office/drawing/2014/main" id="{C365C6EF-3275-9041-B1BC-6370016BFE0D}"/>
                </a:ext>
              </a:extLst>
            </p:cNvPr>
            <p:cNvSpPr/>
            <p:nvPr/>
          </p:nvSpPr>
          <p:spPr>
            <a:xfrm>
              <a:off x="5744607" y="1581062"/>
              <a:ext cx="949298" cy="236988"/>
            </a:xfrm>
            <a:prstGeom prst="rect">
              <a:avLst/>
            </a:prstGeom>
          </p:spPr>
          <p:txBody>
            <a:bodyPr wrap="none">
              <a:spAutoFit/>
            </a:bodyPr>
            <a:lstStyle/>
            <a:p>
              <a:pPr algn="r">
                <a:lnSpc>
                  <a:spcPct val="126000"/>
                </a:lnSpc>
              </a:pPr>
              <a:r>
                <a:rPr lang="en-US" altLang="zh-CN" sz="800" dirty="0">
                  <a:latin typeface="Helvetica" pitchFamily="2" charset="0"/>
                </a:rPr>
                <a:t>Strong</a:t>
              </a:r>
              <a:r>
                <a:rPr lang="zh-CN" altLang="en-US" sz="800" dirty="0">
                  <a:latin typeface="Helvetica" pitchFamily="2" charset="0"/>
                </a:rPr>
                <a:t> </a:t>
              </a:r>
              <a:r>
                <a:rPr lang="en-US" altLang="zh-CN" sz="800" dirty="0">
                  <a:latin typeface="Helvetica" pitchFamily="2" charset="0"/>
                </a:rPr>
                <a:t>boundary</a:t>
              </a:r>
            </a:p>
          </p:txBody>
        </p:sp>
        <p:sp>
          <p:nvSpPr>
            <p:cNvPr id="48" name="Rectangle 47">
              <a:extLst>
                <a:ext uri="{FF2B5EF4-FFF2-40B4-BE49-F238E27FC236}">
                  <a16:creationId xmlns:a16="http://schemas.microsoft.com/office/drawing/2014/main" id="{33B95DCA-FA36-A644-ABA2-F03B8B7099A6}"/>
                </a:ext>
              </a:extLst>
            </p:cNvPr>
            <p:cNvSpPr/>
            <p:nvPr/>
          </p:nvSpPr>
          <p:spPr>
            <a:xfrm>
              <a:off x="5786285" y="1709083"/>
              <a:ext cx="907620" cy="236988"/>
            </a:xfrm>
            <a:prstGeom prst="rect">
              <a:avLst/>
            </a:prstGeom>
          </p:spPr>
          <p:txBody>
            <a:bodyPr wrap="none">
              <a:spAutoFit/>
            </a:bodyPr>
            <a:lstStyle/>
            <a:p>
              <a:pPr algn="r">
                <a:lnSpc>
                  <a:spcPct val="126000"/>
                </a:lnSpc>
              </a:pPr>
              <a:r>
                <a:rPr lang="en-US" altLang="zh-CN" sz="800" dirty="0">
                  <a:latin typeface="Helvetica" pitchFamily="2" charset="0"/>
                </a:rPr>
                <a:t>Weak</a:t>
              </a:r>
              <a:r>
                <a:rPr lang="zh-CN" altLang="en-US" sz="800" dirty="0">
                  <a:latin typeface="Helvetica" pitchFamily="2" charset="0"/>
                </a:rPr>
                <a:t> </a:t>
              </a:r>
              <a:r>
                <a:rPr lang="en-US" altLang="zh-CN" sz="800" dirty="0">
                  <a:latin typeface="Helvetica" pitchFamily="2" charset="0"/>
                </a:rPr>
                <a:t>boundary</a:t>
              </a:r>
            </a:p>
          </p:txBody>
        </p:sp>
        <p:sp>
          <p:nvSpPr>
            <p:cNvPr id="49" name="Rectangle 48">
              <a:extLst>
                <a:ext uri="{FF2B5EF4-FFF2-40B4-BE49-F238E27FC236}">
                  <a16:creationId xmlns:a16="http://schemas.microsoft.com/office/drawing/2014/main" id="{EC4F553B-8E53-E248-B28F-64F9974B57D3}"/>
                </a:ext>
              </a:extLst>
            </p:cNvPr>
            <p:cNvSpPr/>
            <p:nvPr/>
          </p:nvSpPr>
          <p:spPr>
            <a:xfrm>
              <a:off x="7992112" y="3890029"/>
              <a:ext cx="447558" cy="237053"/>
            </a:xfrm>
            <a:prstGeom prst="rect">
              <a:avLst/>
            </a:prstGeom>
          </p:spPr>
          <p:txBody>
            <a:bodyPr wrap="none">
              <a:spAutoFit/>
            </a:bodyPr>
            <a:lstStyle/>
            <a:p>
              <a:pPr>
                <a:lnSpc>
                  <a:spcPct val="126000"/>
                </a:lnSpc>
              </a:pPr>
              <a:r>
                <a:rPr lang="en-US" altLang="zh-CN" sz="800" b="1" i="1" dirty="0">
                  <a:latin typeface="Helvetica" pitchFamily="2" charset="0"/>
                </a:rPr>
                <a:t>DTX1</a:t>
              </a:r>
            </a:p>
          </p:txBody>
        </p:sp>
        <p:sp>
          <p:nvSpPr>
            <p:cNvPr id="50" name="Rectangle 49">
              <a:extLst>
                <a:ext uri="{FF2B5EF4-FFF2-40B4-BE49-F238E27FC236}">
                  <a16:creationId xmlns:a16="http://schemas.microsoft.com/office/drawing/2014/main" id="{E97EBF8B-1DE8-E14B-BB3B-A3ADFA72D6ED}"/>
                </a:ext>
              </a:extLst>
            </p:cNvPr>
            <p:cNvSpPr/>
            <p:nvPr/>
          </p:nvSpPr>
          <p:spPr>
            <a:xfrm>
              <a:off x="6733419" y="3890029"/>
              <a:ext cx="460382" cy="237053"/>
            </a:xfrm>
            <a:prstGeom prst="rect">
              <a:avLst/>
            </a:prstGeom>
          </p:spPr>
          <p:txBody>
            <a:bodyPr wrap="none">
              <a:spAutoFit/>
            </a:bodyPr>
            <a:lstStyle/>
            <a:p>
              <a:pPr>
                <a:lnSpc>
                  <a:spcPct val="126000"/>
                </a:lnSpc>
              </a:pPr>
              <a:r>
                <a:rPr lang="en-US" altLang="zh-CN" sz="800" i="1" dirty="0">
                  <a:latin typeface="Helvetica" pitchFamily="2" charset="0"/>
                </a:rPr>
                <a:t>OAS2</a:t>
              </a:r>
            </a:p>
          </p:txBody>
        </p:sp>
        <p:sp>
          <p:nvSpPr>
            <p:cNvPr id="51" name="Rectangle 50">
              <a:extLst>
                <a:ext uri="{FF2B5EF4-FFF2-40B4-BE49-F238E27FC236}">
                  <a16:creationId xmlns:a16="http://schemas.microsoft.com/office/drawing/2014/main" id="{86AF9909-0180-0645-B870-4066E382C2E8}"/>
                </a:ext>
              </a:extLst>
            </p:cNvPr>
            <p:cNvSpPr/>
            <p:nvPr/>
          </p:nvSpPr>
          <p:spPr>
            <a:xfrm>
              <a:off x="8612322" y="3890029"/>
              <a:ext cx="580608" cy="237053"/>
            </a:xfrm>
            <a:prstGeom prst="rect">
              <a:avLst/>
            </a:prstGeom>
          </p:spPr>
          <p:txBody>
            <a:bodyPr wrap="none">
              <a:spAutoFit/>
            </a:bodyPr>
            <a:lstStyle/>
            <a:p>
              <a:pPr>
                <a:lnSpc>
                  <a:spcPct val="126000"/>
                </a:lnSpc>
              </a:pPr>
              <a:r>
                <a:rPr lang="en-US" altLang="zh-CN" sz="800" i="1" dirty="0">
                  <a:latin typeface="Helvetica" pitchFamily="2" charset="0"/>
                </a:rPr>
                <a:t>RASAL1</a:t>
              </a:r>
            </a:p>
          </p:txBody>
        </p:sp>
        <p:sp>
          <p:nvSpPr>
            <p:cNvPr id="52" name="Rectangle 51">
              <a:extLst>
                <a:ext uri="{FF2B5EF4-FFF2-40B4-BE49-F238E27FC236}">
                  <a16:creationId xmlns:a16="http://schemas.microsoft.com/office/drawing/2014/main" id="{3FD0D725-C866-DC4B-B5E9-6E3A37909AF1}"/>
                </a:ext>
              </a:extLst>
            </p:cNvPr>
            <p:cNvSpPr/>
            <p:nvPr/>
          </p:nvSpPr>
          <p:spPr>
            <a:xfrm>
              <a:off x="9150375" y="3890029"/>
              <a:ext cx="574196" cy="237053"/>
            </a:xfrm>
            <a:prstGeom prst="rect">
              <a:avLst/>
            </a:prstGeom>
          </p:spPr>
          <p:txBody>
            <a:bodyPr wrap="none">
              <a:spAutoFit/>
            </a:bodyPr>
            <a:lstStyle/>
            <a:p>
              <a:pPr>
                <a:lnSpc>
                  <a:spcPct val="126000"/>
                </a:lnSpc>
              </a:pPr>
              <a:r>
                <a:rPr lang="en-US" altLang="zh-CN" sz="800" i="1" dirty="0">
                  <a:latin typeface="Helvetica" pitchFamily="2" charset="0"/>
                </a:rPr>
                <a:t>CFAP73</a:t>
              </a:r>
            </a:p>
          </p:txBody>
        </p:sp>
        <p:sp>
          <p:nvSpPr>
            <p:cNvPr id="53" name="Rectangle 52">
              <a:extLst>
                <a:ext uri="{FF2B5EF4-FFF2-40B4-BE49-F238E27FC236}">
                  <a16:creationId xmlns:a16="http://schemas.microsoft.com/office/drawing/2014/main" id="{D92547C5-40C3-3841-8538-835791DF794C}"/>
                </a:ext>
              </a:extLst>
            </p:cNvPr>
            <p:cNvSpPr/>
            <p:nvPr/>
          </p:nvSpPr>
          <p:spPr>
            <a:xfrm>
              <a:off x="10101478" y="3890029"/>
              <a:ext cx="441146" cy="237053"/>
            </a:xfrm>
            <a:prstGeom prst="rect">
              <a:avLst/>
            </a:prstGeom>
          </p:spPr>
          <p:txBody>
            <a:bodyPr wrap="none">
              <a:spAutoFit/>
            </a:bodyPr>
            <a:lstStyle/>
            <a:p>
              <a:pPr>
                <a:lnSpc>
                  <a:spcPct val="126000"/>
                </a:lnSpc>
              </a:pPr>
              <a:r>
                <a:rPr lang="en-US" altLang="zh-CN" sz="800" i="1" dirty="0">
                  <a:latin typeface="Helvetica" pitchFamily="2" charset="0"/>
                </a:rPr>
                <a:t>IQCD</a:t>
              </a:r>
            </a:p>
          </p:txBody>
        </p:sp>
        <p:sp>
          <p:nvSpPr>
            <p:cNvPr id="54" name="Rectangle 53">
              <a:extLst>
                <a:ext uri="{FF2B5EF4-FFF2-40B4-BE49-F238E27FC236}">
                  <a16:creationId xmlns:a16="http://schemas.microsoft.com/office/drawing/2014/main" id="{3D624D86-CC52-BA46-9263-6FC9780C914B}"/>
                </a:ext>
              </a:extLst>
            </p:cNvPr>
            <p:cNvSpPr/>
            <p:nvPr/>
          </p:nvSpPr>
          <p:spPr>
            <a:xfrm>
              <a:off x="9700017" y="3890029"/>
              <a:ext cx="476412" cy="237053"/>
            </a:xfrm>
            <a:prstGeom prst="rect">
              <a:avLst/>
            </a:prstGeom>
          </p:spPr>
          <p:txBody>
            <a:bodyPr wrap="none">
              <a:spAutoFit/>
            </a:bodyPr>
            <a:lstStyle/>
            <a:p>
              <a:pPr>
                <a:lnSpc>
                  <a:spcPct val="126000"/>
                </a:lnSpc>
              </a:pPr>
              <a:r>
                <a:rPr lang="en-US" altLang="zh-CN" sz="800" i="1" dirty="0">
                  <a:latin typeface="Helvetica" pitchFamily="2" charset="0"/>
                </a:rPr>
                <a:t>RITA1</a:t>
              </a:r>
            </a:p>
          </p:txBody>
        </p:sp>
        <p:sp>
          <p:nvSpPr>
            <p:cNvPr id="63" name="Rectangle 62">
              <a:extLst>
                <a:ext uri="{FF2B5EF4-FFF2-40B4-BE49-F238E27FC236}">
                  <a16:creationId xmlns:a16="http://schemas.microsoft.com/office/drawing/2014/main" id="{0CB70C9C-F47D-0645-BD7B-6A8F21A80EAC}"/>
                </a:ext>
              </a:extLst>
            </p:cNvPr>
            <p:cNvSpPr/>
            <p:nvPr/>
          </p:nvSpPr>
          <p:spPr>
            <a:xfrm rot="19966538">
              <a:off x="6860583" y="767383"/>
              <a:ext cx="1544012" cy="215444"/>
            </a:xfrm>
            <a:prstGeom prst="rect">
              <a:avLst/>
            </a:prstGeom>
          </p:spPr>
          <p:txBody>
            <a:bodyPr wrap="none">
              <a:spAutoFit/>
            </a:bodyPr>
            <a:lstStyle/>
            <a:p>
              <a:r>
                <a:rPr lang="en-HK" sz="800" dirty="0">
                  <a:solidFill>
                    <a:srgbClr val="000000"/>
                  </a:solidFill>
                  <a:latin typeface="Arial" panose="020B0604020202020204" pitchFamily="34" charset="0"/>
                </a:rPr>
                <a:t>chr12:112974640-113249925</a:t>
              </a:r>
              <a:endParaRPr lang="en-US" sz="800" dirty="0"/>
            </a:p>
          </p:txBody>
        </p:sp>
        <p:sp>
          <p:nvSpPr>
            <p:cNvPr id="64" name="Rectangle 63">
              <a:extLst>
                <a:ext uri="{FF2B5EF4-FFF2-40B4-BE49-F238E27FC236}">
                  <a16:creationId xmlns:a16="http://schemas.microsoft.com/office/drawing/2014/main" id="{1E8C37AC-D677-7144-AF11-AC3958DDA5FB}"/>
                </a:ext>
              </a:extLst>
            </p:cNvPr>
            <p:cNvSpPr/>
            <p:nvPr/>
          </p:nvSpPr>
          <p:spPr>
            <a:xfrm rot="16200000">
              <a:off x="5713194" y="3057556"/>
              <a:ext cx="1032655" cy="236988"/>
            </a:xfrm>
            <a:prstGeom prst="rect">
              <a:avLst/>
            </a:prstGeom>
          </p:spPr>
          <p:txBody>
            <a:bodyPr wrap="none">
              <a:spAutoFit/>
            </a:bodyPr>
            <a:lstStyle/>
            <a:p>
              <a:pPr algn="ctr">
                <a:lnSpc>
                  <a:spcPct val="126000"/>
                </a:lnSpc>
              </a:pP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p>
          </p:txBody>
        </p:sp>
        <p:pic>
          <p:nvPicPr>
            <p:cNvPr id="8" name="Picture 7">
              <a:extLst>
                <a:ext uri="{FF2B5EF4-FFF2-40B4-BE49-F238E27FC236}">
                  <a16:creationId xmlns:a16="http://schemas.microsoft.com/office/drawing/2014/main" id="{D424B1EF-345A-6346-9AFA-6B891C092343}"/>
                </a:ext>
              </a:extLst>
            </p:cNvPr>
            <p:cNvPicPr>
              <a:picLocks noChangeAspect="1"/>
            </p:cNvPicPr>
            <p:nvPr/>
          </p:nvPicPr>
          <p:blipFill>
            <a:blip r:embed="rId5"/>
            <a:stretch>
              <a:fillRect/>
            </a:stretch>
          </p:blipFill>
          <p:spPr>
            <a:xfrm>
              <a:off x="6648011" y="1529618"/>
              <a:ext cx="4271740" cy="2412000"/>
            </a:xfrm>
            <a:prstGeom prst="rect">
              <a:avLst/>
            </a:prstGeom>
          </p:spPr>
        </p:pic>
      </p:grpSp>
      <p:grpSp>
        <p:nvGrpSpPr>
          <p:cNvPr id="25" name="Group 24">
            <a:extLst>
              <a:ext uri="{FF2B5EF4-FFF2-40B4-BE49-F238E27FC236}">
                <a16:creationId xmlns:a16="http://schemas.microsoft.com/office/drawing/2014/main" id="{1EE909A7-19BD-E54F-AD72-5CA150656FB8}"/>
              </a:ext>
            </a:extLst>
          </p:cNvPr>
          <p:cNvGrpSpPr/>
          <p:nvPr/>
        </p:nvGrpSpPr>
        <p:grpSpPr>
          <a:xfrm>
            <a:off x="436452" y="8381034"/>
            <a:ext cx="6899706" cy="3680268"/>
            <a:chOff x="485844" y="9844929"/>
            <a:chExt cx="6899706" cy="3680268"/>
          </a:xfrm>
        </p:grpSpPr>
        <p:grpSp>
          <p:nvGrpSpPr>
            <p:cNvPr id="14" name="Group 13">
              <a:extLst>
                <a:ext uri="{FF2B5EF4-FFF2-40B4-BE49-F238E27FC236}">
                  <a16:creationId xmlns:a16="http://schemas.microsoft.com/office/drawing/2014/main" id="{8ED93C06-752D-FB46-83B1-B92E9EC57B67}"/>
                </a:ext>
              </a:extLst>
            </p:cNvPr>
            <p:cNvGrpSpPr/>
            <p:nvPr/>
          </p:nvGrpSpPr>
          <p:grpSpPr>
            <a:xfrm flipV="1">
              <a:off x="1075646" y="9844929"/>
              <a:ext cx="6118155" cy="1517424"/>
              <a:chOff x="4153714" y="8362900"/>
              <a:chExt cx="5283759" cy="2772946"/>
            </a:xfrm>
          </p:grpSpPr>
          <p:pic>
            <p:nvPicPr>
              <p:cNvPr id="13" name="Picture 12">
                <a:extLst>
                  <a:ext uri="{FF2B5EF4-FFF2-40B4-BE49-F238E27FC236}">
                    <a16:creationId xmlns:a16="http://schemas.microsoft.com/office/drawing/2014/main" id="{B4E1BC1F-FBF4-174F-8E14-7BE3A1076C57}"/>
                  </a:ext>
                </a:extLst>
              </p:cNvPr>
              <p:cNvPicPr>
                <a:picLocks noChangeAspect="1"/>
              </p:cNvPicPr>
              <p:nvPr/>
            </p:nvPicPr>
            <p:blipFill>
              <a:blip r:embed="rId6"/>
              <a:stretch>
                <a:fillRect/>
              </a:stretch>
            </p:blipFill>
            <p:spPr>
              <a:xfrm>
                <a:off x="4153714" y="8362900"/>
                <a:ext cx="5283759" cy="2665494"/>
              </a:xfrm>
              <a:prstGeom prst="rect">
                <a:avLst/>
              </a:prstGeom>
            </p:spPr>
          </p:pic>
          <p:sp>
            <p:nvSpPr>
              <p:cNvPr id="81" name="Right Triangle 80">
                <a:extLst>
                  <a:ext uri="{FF2B5EF4-FFF2-40B4-BE49-F238E27FC236}">
                    <a16:creationId xmlns:a16="http://schemas.microsoft.com/office/drawing/2014/main" id="{F26FF5AA-4A68-5A4B-90AE-A648FBCC6503}"/>
                  </a:ext>
                </a:extLst>
              </p:cNvPr>
              <p:cNvSpPr>
                <a:spLocks noChangeAspect="1"/>
              </p:cNvSpPr>
              <p:nvPr/>
            </p:nvSpPr>
            <p:spPr>
              <a:xfrm rot="16200000" flipV="1">
                <a:off x="4153714" y="8363846"/>
                <a:ext cx="2772000" cy="2772000"/>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3" name="Right Triangle 82">
                <a:extLst>
                  <a:ext uri="{FF2B5EF4-FFF2-40B4-BE49-F238E27FC236}">
                    <a16:creationId xmlns:a16="http://schemas.microsoft.com/office/drawing/2014/main" id="{3413221D-96AD-D94D-9FC7-26396D132C32}"/>
                  </a:ext>
                </a:extLst>
              </p:cNvPr>
              <p:cNvSpPr>
                <a:spLocks noChangeAspect="1"/>
              </p:cNvSpPr>
              <p:nvPr/>
            </p:nvSpPr>
            <p:spPr>
              <a:xfrm rot="10800000" flipV="1">
                <a:off x="6665473" y="8362900"/>
                <a:ext cx="2772000" cy="2772000"/>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pic>
          <p:nvPicPr>
            <p:cNvPr id="11" name="Picture 10">
              <a:extLst>
                <a:ext uri="{FF2B5EF4-FFF2-40B4-BE49-F238E27FC236}">
                  <a16:creationId xmlns:a16="http://schemas.microsoft.com/office/drawing/2014/main" id="{BBC5E88B-452F-1D4A-A7D6-02D232AAFB00}"/>
                </a:ext>
              </a:extLst>
            </p:cNvPr>
            <p:cNvPicPr>
              <a:picLocks noChangeAspect="1"/>
            </p:cNvPicPr>
            <p:nvPr/>
          </p:nvPicPr>
          <p:blipFill>
            <a:blip r:embed="rId7"/>
            <a:stretch>
              <a:fillRect/>
            </a:stretch>
          </p:blipFill>
          <p:spPr>
            <a:xfrm>
              <a:off x="1075646" y="11414689"/>
              <a:ext cx="6118156" cy="692571"/>
            </a:xfrm>
            <a:prstGeom prst="rect">
              <a:avLst/>
            </a:prstGeom>
          </p:spPr>
        </p:pic>
        <p:sp>
          <p:nvSpPr>
            <p:cNvPr id="12" name="Rectangle 11">
              <a:extLst>
                <a:ext uri="{FF2B5EF4-FFF2-40B4-BE49-F238E27FC236}">
                  <a16:creationId xmlns:a16="http://schemas.microsoft.com/office/drawing/2014/main" id="{E73A7FF5-48A2-E040-B0BC-4F7253DDD1C4}"/>
                </a:ext>
              </a:extLst>
            </p:cNvPr>
            <p:cNvSpPr/>
            <p:nvPr/>
          </p:nvSpPr>
          <p:spPr>
            <a:xfrm rot="20074120">
              <a:off x="1718602" y="10490833"/>
              <a:ext cx="1486304" cy="215444"/>
            </a:xfrm>
            <a:prstGeom prst="rect">
              <a:avLst/>
            </a:prstGeom>
          </p:spPr>
          <p:txBody>
            <a:bodyPr wrap="none">
              <a:spAutoFit/>
            </a:bodyPr>
            <a:lstStyle/>
            <a:p>
              <a:r>
                <a:rPr lang="en-US" sz="800" dirty="0">
                  <a:latin typeface="Helvetica" pitchFamily="2" charset="0"/>
                </a:rPr>
                <a:t>chr9:36,520,268-37,655,536</a:t>
              </a:r>
            </a:p>
          </p:txBody>
        </p:sp>
        <p:sp>
          <p:nvSpPr>
            <p:cNvPr id="90" name="Rectangle 89">
              <a:extLst>
                <a:ext uri="{FF2B5EF4-FFF2-40B4-BE49-F238E27FC236}">
                  <a16:creationId xmlns:a16="http://schemas.microsoft.com/office/drawing/2014/main" id="{3F6E18AA-50CC-FC49-BF99-1CB6CBBE4CCD}"/>
                </a:ext>
              </a:extLst>
            </p:cNvPr>
            <p:cNvSpPr/>
            <p:nvPr/>
          </p:nvSpPr>
          <p:spPr>
            <a:xfrm>
              <a:off x="485844" y="11498113"/>
              <a:ext cx="643125"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91" name="Rectangle 90">
              <a:extLst>
                <a:ext uri="{FF2B5EF4-FFF2-40B4-BE49-F238E27FC236}">
                  <a16:creationId xmlns:a16="http://schemas.microsoft.com/office/drawing/2014/main" id="{7670D8DC-8F13-0B43-BFE2-E5419F385969}"/>
                </a:ext>
              </a:extLst>
            </p:cNvPr>
            <p:cNvSpPr/>
            <p:nvPr/>
          </p:nvSpPr>
          <p:spPr>
            <a:xfrm>
              <a:off x="519508" y="11658621"/>
              <a:ext cx="609461"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92" name="Rectangle 91">
              <a:extLst>
                <a:ext uri="{FF2B5EF4-FFF2-40B4-BE49-F238E27FC236}">
                  <a16:creationId xmlns:a16="http://schemas.microsoft.com/office/drawing/2014/main" id="{4E8D12A4-FD57-7D44-AA45-FEB5347ABDF8}"/>
                </a:ext>
              </a:extLst>
            </p:cNvPr>
            <p:cNvSpPr/>
            <p:nvPr/>
          </p:nvSpPr>
          <p:spPr>
            <a:xfrm>
              <a:off x="806445" y="11819129"/>
              <a:ext cx="322524" cy="236988"/>
            </a:xfrm>
            <a:prstGeom prst="rect">
              <a:avLst/>
            </a:prstGeom>
          </p:spPr>
          <p:txBody>
            <a:bodyPr wrap="none">
              <a:spAutoFit/>
            </a:bodyPr>
            <a:lstStyle/>
            <a:p>
              <a:pPr algn="r">
                <a:lnSpc>
                  <a:spcPct val="126000"/>
                </a:lnSpc>
              </a:pPr>
              <a:r>
                <a:rPr lang="en-US" altLang="zh-CN" sz="800" dirty="0">
                  <a:latin typeface="Helvetica" pitchFamily="2" charset="0"/>
                </a:rPr>
                <a:t>SE</a:t>
              </a:r>
            </a:p>
          </p:txBody>
        </p:sp>
        <p:sp>
          <p:nvSpPr>
            <p:cNvPr id="93" name="Rectangle 92">
              <a:extLst>
                <a:ext uri="{FF2B5EF4-FFF2-40B4-BE49-F238E27FC236}">
                  <a16:creationId xmlns:a16="http://schemas.microsoft.com/office/drawing/2014/main" id="{E1FE75C4-2739-7944-AF56-18736F13DCF4}"/>
                </a:ext>
              </a:extLst>
            </p:cNvPr>
            <p:cNvSpPr/>
            <p:nvPr/>
          </p:nvSpPr>
          <p:spPr>
            <a:xfrm>
              <a:off x="739119" y="11337605"/>
              <a:ext cx="389850" cy="236988"/>
            </a:xfrm>
            <a:prstGeom prst="rect">
              <a:avLst/>
            </a:prstGeom>
          </p:spPr>
          <p:txBody>
            <a:bodyPr wrap="none">
              <a:spAutoFit/>
            </a:bodyPr>
            <a:lstStyle/>
            <a:p>
              <a:pPr algn="r">
                <a:lnSpc>
                  <a:spcPct val="126000"/>
                </a:lnSpc>
              </a:pPr>
              <a:r>
                <a:rPr lang="en-US" altLang="zh-CN" sz="800" dirty="0">
                  <a:latin typeface="Helvetica" pitchFamily="2" charset="0"/>
                </a:rPr>
                <a:t>TAD</a:t>
              </a:r>
            </a:p>
          </p:txBody>
        </p:sp>
        <p:sp>
          <p:nvSpPr>
            <p:cNvPr id="129" name="Rectangle 128">
              <a:extLst>
                <a:ext uri="{FF2B5EF4-FFF2-40B4-BE49-F238E27FC236}">
                  <a16:creationId xmlns:a16="http://schemas.microsoft.com/office/drawing/2014/main" id="{1645550B-7430-C14F-9E3C-93CE76765B53}"/>
                </a:ext>
              </a:extLst>
            </p:cNvPr>
            <p:cNvSpPr/>
            <p:nvPr/>
          </p:nvSpPr>
          <p:spPr>
            <a:xfrm>
              <a:off x="1236377" y="12077069"/>
              <a:ext cx="813307" cy="237053"/>
            </a:xfrm>
            <a:prstGeom prst="rect">
              <a:avLst/>
            </a:prstGeom>
          </p:spPr>
          <p:txBody>
            <a:bodyPr wrap="square">
              <a:spAutoFit/>
            </a:bodyPr>
            <a:lstStyle/>
            <a:p>
              <a:pPr algn="ctr">
                <a:lnSpc>
                  <a:spcPct val="126000"/>
                </a:lnSpc>
              </a:pPr>
              <a:r>
                <a:rPr lang="en-US" altLang="zh-CN" sz="800" i="1" dirty="0">
                  <a:latin typeface="Helvetica" pitchFamily="2" charset="0"/>
                </a:rPr>
                <a:t>MELK</a:t>
              </a:r>
            </a:p>
          </p:txBody>
        </p:sp>
        <p:sp>
          <p:nvSpPr>
            <p:cNvPr id="130" name="Rectangle 129">
              <a:extLst>
                <a:ext uri="{FF2B5EF4-FFF2-40B4-BE49-F238E27FC236}">
                  <a16:creationId xmlns:a16="http://schemas.microsoft.com/office/drawing/2014/main" id="{F03A3A21-25C3-B749-B938-633764991127}"/>
                </a:ext>
              </a:extLst>
            </p:cNvPr>
            <p:cNvSpPr/>
            <p:nvPr/>
          </p:nvSpPr>
          <p:spPr>
            <a:xfrm>
              <a:off x="2891079" y="12077069"/>
              <a:ext cx="658138" cy="237053"/>
            </a:xfrm>
            <a:prstGeom prst="rect">
              <a:avLst/>
            </a:prstGeom>
          </p:spPr>
          <p:txBody>
            <a:bodyPr wrap="square">
              <a:spAutoFit/>
            </a:bodyPr>
            <a:lstStyle/>
            <a:p>
              <a:pPr algn="ctr">
                <a:lnSpc>
                  <a:spcPct val="126000"/>
                </a:lnSpc>
              </a:pPr>
              <a:r>
                <a:rPr lang="en-US" altLang="zh-CN" sz="800" b="1" i="1" dirty="0">
                  <a:latin typeface="Helvetica" pitchFamily="2" charset="0"/>
                </a:rPr>
                <a:t>PAX5</a:t>
              </a:r>
            </a:p>
          </p:txBody>
        </p:sp>
        <p:sp>
          <p:nvSpPr>
            <p:cNvPr id="131" name="Rectangle 130">
              <a:extLst>
                <a:ext uri="{FF2B5EF4-FFF2-40B4-BE49-F238E27FC236}">
                  <a16:creationId xmlns:a16="http://schemas.microsoft.com/office/drawing/2014/main" id="{64DB906F-5270-6F46-B297-1FC1064C388A}"/>
                </a:ext>
              </a:extLst>
            </p:cNvPr>
            <p:cNvSpPr/>
            <p:nvPr/>
          </p:nvSpPr>
          <p:spPr>
            <a:xfrm>
              <a:off x="4525787" y="12077069"/>
              <a:ext cx="939040" cy="237053"/>
            </a:xfrm>
            <a:prstGeom prst="rect">
              <a:avLst/>
            </a:prstGeom>
          </p:spPr>
          <p:txBody>
            <a:bodyPr wrap="square">
              <a:spAutoFit/>
            </a:bodyPr>
            <a:lstStyle/>
            <a:p>
              <a:pPr algn="ctr">
                <a:lnSpc>
                  <a:spcPct val="126000"/>
                </a:lnSpc>
              </a:pPr>
              <a:r>
                <a:rPr lang="en-US" altLang="zh-CN" sz="800" b="1" i="1" dirty="0">
                  <a:latin typeface="Helvetica" pitchFamily="2" charset="0"/>
                </a:rPr>
                <a:t>ZCCHC7</a:t>
              </a:r>
            </a:p>
          </p:txBody>
        </p:sp>
        <p:pic>
          <p:nvPicPr>
            <p:cNvPr id="133" name="Picture 132">
              <a:extLst>
                <a:ext uri="{FF2B5EF4-FFF2-40B4-BE49-F238E27FC236}">
                  <a16:creationId xmlns:a16="http://schemas.microsoft.com/office/drawing/2014/main" id="{936B97D1-7198-E84F-B2BD-BA4575AED2B4}"/>
                </a:ext>
              </a:extLst>
            </p:cNvPr>
            <p:cNvPicPr>
              <a:picLocks noChangeAspect="1"/>
            </p:cNvPicPr>
            <p:nvPr/>
          </p:nvPicPr>
          <p:blipFill rotWithShape="1">
            <a:blip r:embed="rId8">
              <a:clrChange>
                <a:clrFrom>
                  <a:srgbClr val="FFFFFF"/>
                </a:clrFrom>
                <a:clrTo>
                  <a:srgbClr val="FFFFFF">
                    <a:alpha val="0"/>
                  </a:srgbClr>
                </a:clrTo>
              </a:clrChange>
            </a:blip>
            <a:srcRect l="1784" b="10899"/>
            <a:stretch/>
          </p:blipFill>
          <p:spPr>
            <a:xfrm>
              <a:off x="1038225" y="12274380"/>
              <a:ext cx="6199568" cy="812500"/>
            </a:xfrm>
            <a:prstGeom prst="rect">
              <a:avLst/>
            </a:prstGeom>
          </p:spPr>
        </p:pic>
        <p:sp>
          <p:nvSpPr>
            <p:cNvPr id="138" name="Rectangle 137">
              <a:extLst>
                <a:ext uri="{FF2B5EF4-FFF2-40B4-BE49-F238E27FC236}">
                  <a16:creationId xmlns:a16="http://schemas.microsoft.com/office/drawing/2014/main" id="{2A1E4854-5778-964D-A50C-F8EC70C4AE2A}"/>
                </a:ext>
              </a:extLst>
            </p:cNvPr>
            <p:cNvSpPr/>
            <p:nvPr/>
          </p:nvSpPr>
          <p:spPr>
            <a:xfrm>
              <a:off x="3703882" y="12077069"/>
              <a:ext cx="828934" cy="237053"/>
            </a:xfrm>
            <a:prstGeom prst="rect">
              <a:avLst/>
            </a:prstGeom>
          </p:spPr>
          <p:txBody>
            <a:bodyPr wrap="square">
              <a:spAutoFit/>
            </a:bodyPr>
            <a:lstStyle/>
            <a:p>
              <a:pPr algn="ctr">
                <a:lnSpc>
                  <a:spcPct val="126000"/>
                </a:lnSpc>
              </a:pPr>
              <a:r>
                <a:rPr lang="en-US" altLang="zh-CN" sz="800" i="1" dirty="0">
                  <a:latin typeface="Helvetica" pitchFamily="2" charset="0"/>
                </a:rPr>
                <a:t>EBLN3P</a:t>
              </a:r>
            </a:p>
          </p:txBody>
        </p:sp>
        <p:sp>
          <p:nvSpPr>
            <p:cNvPr id="139" name="Rectangle 138">
              <a:extLst>
                <a:ext uri="{FF2B5EF4-FFF2-40B4-BE49-F238E27FC236}">
                  <a16:creationId xmlns:a16="http://schemas.microsoft.com/office/drawing/2014/main" id="{2BDEF4F0-433C-C74F-8BF3-D63D248F187A}"/>
                </a:ext>
              </a:extLst>
            </p:cNvPr>
            <p:cNvSpPr/>
            <p:nvPr/>
          </p:nvSpPr>
          <p:spPr>
            <a:xfrm>
              <a:off x="5123662" y="12077069"/>
              <a:ext cx="1530367" cy="237053"/>
            </a:xfrm>
            <a:prstGeom prst="rect">
              <a:avLst/>
            </a:prstGeom>
          </p:spPr>
          <p:txBody>
            <a:bodyPr wrap="square">
              <a:spAutoFit/>
            </a:bodyPr>
            <a:lstStyle/>
            <a:p>
              <a:pPr algn="ctr">
                <a:lnSpc>
                  <a:spcPct val="126000"/>
                </a:lnSpc>
              </a:pPr>
              <a:r>
                <a:rPr lang="en-HK" sz="800" i="1" dirty="0">
                  <a:latin typeface="Helvetica" pitchFamily="2" charset="0"/>
                </a:rPr>
                <a:t>LOC105376035</a:t>
              </a:r>
              <a:endParaRPr lang="en-US" altLang="zh-CN" sz="800" i="1" dirty="0">
                <a:latin typeface="Helvetica" pitchFamily="2" charset="0"/>
              </a:endParaRPr>
            </a:p>
          </p:txBody>
        </p:sp>
        <p:sp>
          <p:nvSpPr>
            <p:cNvPr id="140" name="Rectangle 139">
              <a:extLst>
                <a:ext uri="{FF2B5EF4-FFF2-40B4-BE49-F238E27FC236}">
                  <a16:creationId xmlns:a16="http://schemas.microsoft.com/office/drawing/2014/main" id="{30ACFE24-F85F-BF48-AB13-4315546E6863}"/>
                </a:ext>
              </a:extLst>
            </p:cNvPr>
            <p:cNvSpPr/>
            <p:nvPr/>
          </p:nvSpPr>
          <p:spPr>
            <a:xfrm>
              <a:off x="5855183" y="12077069"/>
              <a:ext cx="1530367" cy="237053"/>
            </a:xfrm>
            <a:prstGeom prst="rect">
              <a:avLst/>
            </a:prstGeom>
          </p:spPr>
          <p:txBody>
            <a:bodyPr wrap="square">
              <a:spAutoFit/>
            </a:bodyPr>
            <a:lstStyle/>
            <a:p>
              <a:pPr algn="ctr">
                <a:lnSpc>
                  <a:spcPct val="126000"/>
                </a:lnSpc>
              </a:pPr>
              <a:r>
                <a:rPr lang="en-US" altLang="zh-CN" sz="800" i="1" dirty="0">
                  <a:latin typeface="Helvetica" pitchFamily="2" charset="0"/>
                </a:rPr>
                <a:t>FBXO10</a:t>
              </a:r>
            </a:p>
          </p:txBody>
        </p:sp>
        <p:sp>
          <p:nvSpPr>
            <p:cNvPr id="148" name="Rectangle 147">
              <a:extLst>
                <a:ext uri="{FF2B5EF4-FFF2-40B4-BE49-F238E27FC236}">
                  <a16:creationId xmlns:a16="http://schemas.microsoft.com/office/drawing/2014/main" id="{52E3BE54-4B08-054C-8054-08F432EC5FA6}"/>
                </a:ext>
              </a:extLst>
            </p:cNvPr>
            <p:cNvSpPr/>
            <p:nvPr/>
          </p:nvSpPr>
          <p:spPr>
            <a:xfrm>
              <a:off x="821204" y="12167844"/>
              <a:ext cx="311304" cy="258212"/>
            </a:xfrm>
            <a:prstGeom prst="rect">
              <a:avLst/>
            </a:prstGeom>
          </p:spPr>
          <p:txBody>
            <a:bodyPr wrap="square">
              <a:spAutoFit/>
            </a:bodyPr>
            <a:lstStyle/>
            <a:p>
              <a:pPr algn="r">
                <a:lnSpc>
                  <a:spcPct val="149000"/>
                </a:lnSpc>
              </a:pPr>
              <a:r>
                <a:rPr lang="en-US" altLang="zh-CN" sz="800" dirty="0">
                  <a:latin typeface="Helvetica" pitchFamily="2" charset="0"/>
                </a:rPr>
                <a:t>60</a:t>
              </a:r>
            </a:p>
          </p:txBody>
        </p:sp>
        <p:sp>
          <p:nvSpPr>
            <p:cNvPr id="149" name="Rectangle 148">
              <a:extLst>
                <a:ext uri="{FF2B5EF4-FFF2-40B4-BE49-F238E27FC236}">
                  <a16:creationId xmlns:a16="http://schemas.microsoft.com/office/drawing/2014/main" id="{94EDBE5D-DC24-174A-B704-4A84412F7296}"/>
                </a:ext>
              </a:extLst>
            </p:cNvPr>
            <p:cNvSpPr/>
            <p:nvPr/>
          </p:nvSpPr>
          <p:spPr>
            <a:xfrm rot="16200000">
              <a:off x="118265" y="12485947"/>
              <a:ext cx="1207671" cy="389915"/>
            </a:xfrm>
            <a:prstGeom prst="rect">
              <a:avLst/>
            </a:prstGeom>
          </p:spPr>
          <p:txBody>
            <a:bodyPr wrap="square">
              <a:spAutoFit/>
            </a:bodyPr>
            <a:lstStyle/>
            <a:p>
              <a:pPr algn="ctr">
                <a:lnSpc>
                  <a:spcPct val="125000"/>
                </a:lnSpc>
              </a:pPr>
              <a:r>
                <a:rPr lang="en-US" altLang="zh-CN" sz="800" dirty="0">
                  <a:latin typeface="Helvetica" pitchFamily="2" charset="0"/>
                </a:rPr>
                <a:t>Reads</a:t>
              </a:r>
              <a:r>
                <a:rPr lang="zh-CN" altLang="en-US" sz="800" dirty="0">
                  <a:latin typeface="Helvetica" pitchFamily="2" charset="0"/>
                </a:rPr>
                <a:t> </a:t>
              </a:r>
              <a:r>
                <a:rPr lang="en-US" altLang="zh-CN" sz="800" dirty="0">
                  <a:latin typeface="Helvetica" pitchFamily="2" charset="0"/>
                </a:rPr>
                <a:t>coverage</a:t>
              </a:r>
            </a:p>
            <a:p>
              <a:pPr algn="ctr">
                <a:lnSpc>
                  <a:spcPct val="125000"/>
                </a:lnSpc>
              </a:pP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P2.DHL</a:t>
              </a:r>
              <a:endParaRPr lang="en-US" sz="800" dirty="0">
                <a:latin typeface="Helvetica" pitchFamily="2" charset="0"/>
              </a:endParaRPr>
            </a:p>
          </p:txBody>
        </p:sp>
        <p:sp>
          <p:nvSpPr>
            <p:cNvPr id="150" name="Rectangle 149">
              <a:extLst>
                <a:ext uri="{FF2B5EF4-FFF2-40B4-BE49-F238E27FC236}">
                  <a16:creationId xmlns:a16="http://schemas.microsoft.com/office/drawing/2014/main" id="{CB775ED3-991F-0944-8280-C853C43A27A3}"/>
                </a:ext>
              </a:extLst>
            </p:cNvPr>
            <p:cNvSpPr/>
            <p:nvPr/>
          </p:nvSpPr>
          <p:spPr>
            <a:xfrm>
              <a:off x="2339520" y="13042916"/>
              <a:ext cx="580969" cy="215444"/>
            </a:xfrm>
            <a:prstGeom prst="rect">
              <a:avLst/>
            </a:prstGeom>
          </p:spPr>
          <p:txBody>
            <a:bodyPr wrap="square">
              <a:spAutoFit/>
            </a:bodyPr>
            <a:lstStyle/>
            <a:p>
              <a:r>
                <a:rPr lang="en-US" altLang="zh-CN" sz="800" dirty="0">
                  <a:latin typeface="Helvetica" pitchFamily="2" charset="0"/>
                </a:rPr>
                <a:t>36.8Mb</a:t>
              </a:r>
              <a:endParaRPr lang="en-US" sz="800" dirty="0">
                <a:latin typeface="Helvetica" pitchFamily="2" charset="0"/>
              </a:endParaRPr>
            </a:p>
          </p:txBody>
        </p:sp>
        <p:sp>
          <p:nvSpPr>
            <p:cNvPr id="151" name="Rectangle 150">
              <a:extLst>
                <a:ext uri="{FF2B5EF4-FFF2-40B4-BE49-F238E27FC236}">
                  <a16:creationId xmlns:a16="http://schemas.microsoft.com/office/drawing/2014/main" id="{E7828ECC-94A8-A64F-A54F-DA3735BA645A}"/>
                </a:ext>
              </a:extLst>
            </p:cNvPr>
            <p:cNvSpPr/>
            <p:nvPr/>
          </p:nvSpPr>
          <p:spPr>
            <a:xfrm>
              <a:off x="3435762" y="13042916"/>
              <a:ext cx="476847" cy="215444"/>
            </a:xfrm>
            <a:prstGeom prst="rect">
              <a:avLst/>
            </a:prstGeom>
          </p:spPr>
          <p:txBody>
            <a:bodyPr wrap="square">
              <a:spAutoFit/>
            </a:bodyPr>
            <a:lstStyle/>
            <a:p>
              <a:r>
                <a:rPr lang="en-US" altLang="zh-CN" sz="800" dirty="0">
                  <a:latin typeface="Helvetica" pitchFamily="2" charset="0"/>
                </a:rPr>
                <a:t>37Mb</a:t>
              </a:r>
              <a:endParaRPr lang="en-US" sz="800" dirty="0">
                <a:latin typeface="Helvetica" pitchFamily="2" charset="0"/>
              </a:endParaRPr>
            </a:p>
          </p:txBody>
        </p:sp>
        <p:sp>
          <p:nvSpPr>
            <p:cNvPr id="152" name="Rectangle 151">
              <a:extLst>
                <a:ext uri="{FF2B5EF4-FFF2-40B4-BE49-F238E27FC236}">
                  <a16:creationId xmlns:a16="http://schemas.microsoft.com/office/drawing/2014/main" id="{22E7EA89-59AA-D14C-9055-67968E25651C}"/>
                </a:ext>
              </a:extLst>
            </p:cNvPr>
            <p:cNvSpPr/>
            <p:nvPr/>
          </p:nvSpPr>
          <p:spPr>
            <a:xfrm>
              <a:off x="4481857" y="13042916"/>
              <a:ext cx="580969" cy="215444"/>
            </a:xfrm>
            <a:prstGeom prst="rect">
              <a:avLst/>
            </a:prstGeom>
          </p:spPr>
          <p:txBody>
            <a:bodyPr wrap="square">
              <a:spAutoFit/>
            </a:bodyPr>
            <a:lstStyle/>
            <a:p>
              <a:r>
                <a:rPr lang="en-US" altLang="zh-CN" sz="800" dirty="0">
                  <a:latin typeface="Helvetica" pitchFamily="2" charset="0"/>
                </a:rPr>
                <a:t>37.2Mb</a:t>
              </a:r>
              <a:endParaRPr lang="en-US" sz="800" dirty="0">
                <a:latin typeface="Helvetica" pitchFamily="2" charset="0"/>
              </a:endParaRPr>
            </a:p>
          </p:txBody>
        </p:sp>
        <p:sp>
          <p:nvSpPr>
            <p:cNvPr id="153" name="Rectangle 152">
              <a:extLst>
                <a:ext uri="{FF2B5EF4-FFF2-40B4-BE49-F238E27FC236}">
                  <a16:creationId xmlns:a16="http://schemas.microsoft.com/office/drawing/2014/main" id="{97D171CB-F0E0-864F-89B1-DC256211111A}"/>
                </a:ext>
              </a:extLst>
            </p:cNvPr>
            <p:cNvSpPr/>
            <p:nvPr/>
          </p:nvSpPr>
          <p:spPr>
            <a:xfrm>
              <a:off x="5574924" y="13042916"/>
              <a:ext cx="580969" cy="215444"/>
            </a:xfrm>
            <a:prstGeom prst="rect">
              <a:avLst/>
            </a:prstGeom>
          </p:spPr>
          <p:txBody>
            <a:bodyPr wrap="square">
              <a:spAutoFit/>
            </a:bodyPr>
            <a:lstStyle/>
            <a:p>
              <a:r>
                <a:rPr lang="en-US" altLang="zh-CN" sz="800" dirty="0">
                  <a:latin typeface="Helvetica" pitchFamily="2" charset="0"/>
                </a:rPr>
                <a:t>37.4Mb</a:t>
              </a:r>
              <a:endParaRPr lang="en-US" sz="800" dirty="0">
                <a:latin typeface="Helvetica" pitchFamily="2" charset="0"/>
              </a:endParaRPr>
            </a:p>
          </p:txBody>
        </p:sp>
        <p:sp>
          <p:nvSpPr>
            <p:cNvPr id="154" name="Rectangle 153">
              <a:extLst>
                <a:ext uri="{FF2B5EF4-FFF2-40B4-BE49-F238E27FC236}">
                  <a16:creationId xmlns:a16="http://schemas.microsoft.com/office/drawing/2014/main" id="{5892EBD6-36BA-7E45-AD30-C3A2BCCABFC1}"/>
                </a:ext>
              </a:extLst>
            </p:cNvPr>
            <p:cNvSpPr/>
            <p:nvPr/>
          </p:nvSpPr>
          <p:spPr>
            <a:xfrm>
              <a:off x="6642591" y="13042916"/>
              <a:ext cx="580969" cy="215444"/>
            </a:xfrm>
            <a:prstGeom prst="rect">
              <a:avLst/>
            </a:prstGeom>
          </p:spPr>
          <p:txBody>
            <a:bodyPr wrap="square">
              <a:spAutoFit/>
            </a:bodyPr>
            <a:lstStyle/>
            <a:p>
              <a:r>
                <a:rPr lang="en-US" altLang="zh-CN" sz="800" dirty="0">
                  <a:latin typeface="Helvetica" pitchFamily="2" charset="0"/>
                </a:rPr>
                <a:t>37.6Mb</a:t>
              </a:r>
              <a:endParaRPr lang="en-US" sz="800" dirty="0">
                <a:latin typeface="Helvetica" pitchFamily="2" charset="0"/>
              </a:endParaRPr>
            </a:p>
          </p:txBody>
        </p:sp>
        <p:sp>
          <p:nvSpPr>
            <p:cNvPr id="155" name="Rectangle 154">
              <a:extLst>
                <a:ext uri="{FF2B5EF4-FFF2-40B4-BE49-F238E27FC236}">
                  <a16:creationId xmlns:a16="http://schemas.microsoft.com/office/drawing/2014/main" id="{136CD7D5-0CF3-594E-BC04-A30B218554F8}"/>
                </a:ext>
              </a:extLst>
            </p:cNvPr>
            <p:cNvSpPr/>
            <p:nvPr/>
          </p:nvSpPr>
          <p:spPr>
            <a:xfrm>
              <a:off x="821204" y="12539349"/>
              <a:ext cx="311304" cy="258212"/>
            </a:xfrm>
            <a:prstGeom prst="rect">
              <a:avLst/>
            </a:prstGeom>
          </p:spPr>
          <p:txBody>
            <a:bodyPr wrap="square">
              <a:spAutoFit/>
            </a:bodyPr>
            <a:lstStyle/>
            <a:p>
              <a:pPr algn="r">
                <a:lnSpc>
                  <a:spcPct val="149000"/>
                </a:lnSpc>
              </a:pPr>
              <a:r>
                <a:rPr lang="en-US" altLang="zh-CN" sz="800" dirty="0">
                  <a:latin typeface="Helvetica" pitchFamily="2" charset="0"/>
                </a:rPr>
                <a:t>30</a:t>
              </a:r>
            </a:p>
          </p:txBody>
        </p:sp>
        <p:sp>
          <p:nvSpPr>
            <p:cNvPr id="156" name="Rectangle 155">
              <a:extLst>
                <a:ext uri="{FF2B5EF4-FFF2-40B4-BE49-F238E27FC236}">
                  <a16:creationId xmlns:a16="http://schemas.microsoft.com/office/drawing/2014/main" id="{79048A37-A8BE-A14B-B30A-BA35538B6043}"/>
                </a:ext>
              </a:extLst>
            </p:cNvPr>
            <p:cNvSpPr/>
            <p:nvPr/>
          </p:nvSpPr>
          <p:spPr>
            <a:xfrm>
              <a:off x="821204" y="12910855"/>
              <a:ext cx="311304" cy="258212"/>
            </a:xfrm>
            <a:prstGeom prst="rect">
              <a:avLst/>
            </a:prstGeom>
          </p:spPr>
          <p:txBody>
            <a:bodyPr wrap="square">
              <a:spAutoFit/>
            </a:bodyPr>
            <a:lstStyle/>
            <a:p>
              <a:pPr algn="r">
                <a:lnSpc>
                  <a:spcPct val="149000"/>
                </a:lnSpc>
              </a:pPr>
              <a:r>
                <a:rPr lang="en-US" altLang="zh-CN" sz="800" dirty="0">
                  <a:latin typeface="Helvetica" pitchFamily="2" charset="0"/>
                </a:rPr>
                <a:t>0</a:t>
              </a:r>
            </a:p>
          </p:txBody>
        </p:sp>
        <p:sp>
          <p:nvSpPr>
            <p:cNvPr id="157" name="Rectangle 156">
              <a:extLst>
                <a:ext uri="{FF2B5EF4-FFF2-40B4-BE49-F238E27FC236}">
                  <a16:creationId xmlns:a16="http://schemas.microsoft.com/office/drawing/2014/main" id="{39D3F5EF-0F53-6246-92BC-77C3BF733636}"/>
                </a:ext>
              </a:extLst>
            </p:cNvPr>
            <p:cNvSpPr/>
            <p:nvPr/>
          </p:nvSpPr>
          <p:spPr>
            <a:xfrm>
              <a:off x="1243278" y="13042916"/>
              <a:ext cx="580969" cy="215444"/>
            </a:xfrm>
            <a:prstGeom prst="rect">
              <a:avLst/>
            </a:prstGeom>
          </p:spPr>
          <p:txBody>
            <a:bodyPr wrap="square">
              <a:spAutoFit/>
            </a:bodyPr>
            <a:lstStyle/>
            <a:p>
              <a:r>
                <a:rPr lang="en-US" altLang="zh-CN" sz="800" dirty="0">
                  <a:latin typeface="Helvetica" pitchFamily="2" charset="0"/>
                </a:rPr>
                <a:t>36.6Mb</a:t>
              </a:r>
              <a:endParaRPr lang="en-US" sz="800" dirty="0">
                <a:latin typeface="Helvetica" pitchFamily="2" charset="0"/>
              </a:endParaRPr>
            </a:p>
          </p:txBody>
        </p:sp>
        <p:sp>
          <p:nvSpPr>
            <p:cNvPr id="159" name="Rectangle 158">
              <a:extLst>
                <a:ext uri="{FF2B5EF4-FFF2-40B4-BE49-F238E27FC236}">
                  <a16:creationId xmlns:a16="http://schemas.microsoft.com/office/drawing/2014/main" id="{CAFD73E0-189C-1F44-A2D9-4612BEBD63BB}"/>
                </a:ext>
              </a:extLst>
            </p:cNvPr>
            <p:cNvSpPr/>
            <p:nvPr/>
          </p:nvSpPr>
          <p:spPr>
            <a:xfrm>
              <a:off x="3576045" y="11367308"/>
              <a:ext cx="311820" cy="1681081"/>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6BF819B-CF81-904B-BBAE-4466E1E98C8F}"/>
                </a:ext>
              </a:extLst>
            </p:cNvPr>
            <p:cNvCxnSpPr>
              <a:cxnSpLocks noChangeAspect="1"/>
            </p:cNvCxnSpPr>
            <p:nvPr/>
          </p:nvCxnSpPr>
          <p:spPr>
            <a:xfrm flipV="1">
              <a:off x="3576044" y="10800830"/>
              <a:ext cx="1188000" cy="56149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0105172-F338-474C-807B-24F3A7ACC810}"/>
                </a:ext>
              </a:extLst>
            </p:cNvPr>
            <p:cNvCxnSpPr>
              <a:cxnSpLocks/>
            </p:cNvCxnSpPr>
            <p:nvPr/>
          </p:nvCxnSpPr>
          <p:spPr>
            <a:xfrm flipH="1" flipV="1">
              <a:off x="4759467" y="10799825"/>
              <a:ext cx="1182068" cy="56249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A1141324-7E79-E247-97D1-3E4E4D7BD7EC}"/>
                </a:ext>
              </a:extLst>
            </p:cNvPr>
            <p:cNvSpPr/>
            <p:nvPr/>
          </p:nvSpPr>
          <p:spPr>
            <a:xfrm>
              <a:off x="5630526" y="11367751"/>
              <a:ext cx="311820" cy="1681081"/>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6F06E22-C7A3-D241-A630-C82878F84FE5}"/>
                </a:ext>
              </a:extLst>
            </p:cNvPr>
            <p:cNvGrpSpPr/>
            <p:nvPr/>
          </p:nvGrpSpPr>
          <p:grpSpPr>
            <a:xfrm>
              <a:off x="1341994" y="13309753"/>
              <a:ext cx="5510704" cy="215444"/>
              <a:chOff x="1341994" y="13309753"/>
              <a:chExt cx="5510704" cy="215444"/>
            </a:xfrm>
          </p:grpSpPr>
          <p:sp>
            <p:nvSpPr>
              <p:cNvPr id="136" name="Oval 135">
                <a:extLst>
                  <a:ext uri="{FF2B5EF4-FFF2-40B4-BE49-F238E27FC236}">
                    <a16:creationId xmlns:a16="http://schemas.microsoft.com/office/drawing/2014/main" id="{9E1625A2-E613-0842-B7C2-360BD53C7440}"/>
                  </a:ext>
                </a:extLst>
              </p:cNvPr>
              <p:cNvSpPr/>
              <p:nvPr/>
            </p:nvSpPr>
            <p:spPr>
              <a:xfrm>
                <a:off x="5826586" y="13390475"/>
                <a:ext cx="36000" cy="36000"/>
              </a:xfrm>
              <a:prstGeom prst="ellipse">
                <a:avLst/>
              </a:prstGeom>
              <a:solidFill>
                <a:srgbClr val="FF01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137" name="Rectangle 136">
                <a:extLst>
                  <a:ext uri="{FF2B5EF4-FFF2-40B4-BE49-F238E27FC236}">
                    <a16:creationId xmlns:a16="http://schemas.microsoft.com/office/drawing/2014/main" id="{46670C35-EEA8-9243-BCC5-4EEFFDF5134C}"/>
                  </a:ext>
                </a:extLst>
              </p:cNvPr>
              <p:cNvSpPr/>
              <p:nvPr/>
            </p:nvSpPr>
            <p:spPr>
              <a:xfrm>
                <a:off x="5842485" y="13309753"/>
                <a:ext cx="1010213" cy="215444"/>
              </a:xfrm>
              <a:prstGeom prst="rect">
                <a:avLst/>
              </a:prstGeom>
            </p:spPr>
            <p:txBody>
              <a:bodyPr wrap="none">
                <a:spAutoFit/>
              </a:bodyPr>
              <a:lstStyle/>
              <a:p>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endParaRPr lang="en-HK" altLang="zh-CN" sz="800" dirty="0">
                  <a:latin typeface="Helvetica" pitchFamily="2" charset="0"/>
                </a:endParaRPr>
              </a:p>
            </p:txBody>
          </p:sp>
          <p:cxnSp>
            <p:nvCxnSpPr>
              <p:cNvPr id="167" name="Straight Connector 166">
                <a:extLst>
                  <a:ext uri="{FF2B5EF4-FFF2-40B4-BE49-F238E27FC236}">
                    <a16:creationId xmlns:a16="http://schemas.microsoft.com/office/drawing/2014/main" id="{2712972C-B408-BE47-8B95-82115C1CBF02}"/>
                  </a:ext>
                </a:extLst>
              </p:cNvPr>
              <p:cNvCxnSpPr/>
              <p:nvPr/>
            </p:nvCxnSpPr>
            <p:spPr>
              <a:xfrm>
                <a:off x="1341994" y="13415857"/>
                <a:ext cx="304800" cy="0"/>
              </a:xfrm>
              <a:prstGeom prst="line">
                <a:avLst/>
              </a:prstGeom>
              <a:ln w="19050">
                <a:solidFill>
                  <a:srgbClr val="7FBB40"/>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6B94DDF2-A99E-7F44-971E-FB2FE1B1AD68}"/>
                  </a:ext>
                </a:extLst>
              </p:cNvPr>
              <p:cNvSpPr/>
              <p:nvPr/>
            </p:nvSpPr>
            <p:spPr>
              <a:xfrm>
                <a:off x="1626430" y="13309753"/>
                <a:ext cx="1670650" cy="215444"/>
              </a:xfrm>
              <a:prstGeom prst="rect">
                <a:avLst/>
              </a:prstGeom>
            </p:spPr>
            <p:txBody>
              <a:bodyPr wrap="none">
                <a:spAutoFit/>
              </a:bodyPr>
              <a:lstStyle/>
              <a:p>
                <a:r>
                  <a:rPr lang="en-US" altLang="zh-CN" sz="800" dirty="0">
                    <a:latin typeface="Helvetica" pitchFamily="2" charset="0"/>
                  </a:rPr>
                  <a:t>Mean</a:t>
                </a:r>
                <a:r>
                  <a:rPr lang="zh-CN" altLang="en-US" sz="800" dirty="0">
                    <a:latin typeface="Helvetica" pitchFamily="2" charset="0"/>
                  </a:rPr>
                  <a:t> </a:t>
                </a:r>
                <a:r>
                  <a:rPr lang="en-US" altLang="zh-CN" sz="800" dirty="0">
                    <a:latin typeface="Helvetica" pitchFamily="2" charset="0"/>
                  </a:rPr>
                  <a:t>coverage</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whole</a:t>
                </a:r>
                <a:r>
                  <a:rPr lang="zh-CN" altLang="en-US" sz="800" dirty="0">
                    <a:latin typeface="Helvetica" pitchFamily="2" charset="0"/>
                  </a:rPr>
                  <a:t> </a:t>
                </a:r>
                <a:r>
                  <a:rPr lang="en-US" altLang="zh-CN" sz="800" dirty="0">
                    <a:latin typeface="Helvetica" pitchFamily="2" charset="0"/>
                  </a:rPr>
                  <a:t>sample</a:t>
                </a:r>
                <a:endParaRPr lang="en-HK" altLang="zh-CN" sz="800" dirty="0">
                  <a:latin typeface="Helvetica" pitchFamily="2" charset="0"/>
                </a:endParaRPr>
              </a:p>
            </p:txBody>
          </p:sp>
          <p:cxnSp>
            <p:nvCxnSpPr>
              <p:cNvPr id="169" name="Straight Connector 168">
                <a:extLst>
                  <a:ext uri="{FF2B5EF4-FFF2-40B4-BE49-F238E27FC236}">
                    <a16:creationId xmlns:a16="http://schemas.microsoft.com/office/drawing/2014/main" id="{1A1EA1C4-5874-CA49-9588-ADD57DA5D700}"/>
                  </a:ext>
                </a:extLst>
              </p:cNvPr>
              <p:cNvCxnSpPr/>
              <p:nvPr/>
            </p:nvCxnSpPr>
            <p:spPr>
              <a:xfrm>
                <a:off x="3614839" y="13416675"/>
                <a:ext cx="304800" cy="0"/>
              </a:xfrm>
              <a:prstGeom prst="line">
                <a:avLst/>
              </a:prstGeom>
              <a:ln w="19050">
                <a:solidFill>
                  <a:srgbClr val="E488B8"/>
                </a:solidFill>
                <a:prstDash val="sysDash"/>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0AE2A9BB-BAA1-0E41-AEF5-89717D8E6F53}"/>
                  </a:ext>
                </a:extLst>
              </p:cNvPr>
              <p:cNvSpPr/>
              <p:nvPr/>
            </p:nvSpPr>
            <p:spPr>
              <a:xfrm>
                <a:off x="3894153" y="13309753"/>
                <a:ext cx="1736373" cy="215444"/>
              </a:xfrm>
              <a:prstGeom prst="rect">
                <a:avLst/>
              </a:prstGeom>
            </p:spPr>
            <p:txBody>
              <a:bodyPr wrap="none">
                <a:spAutoFit/>
              </a:bodyPr>
              <a:lstStyle/>
              <a:p>
                <a:r>
                  <a:rPr lang="en-US" altLang="zh-CN" sz="800" dirty="0">
                    <a:latin typeface="Helvetica" pitchFamily="2" charset="0"/>
                  </a:rPr>
                  <a:t>2</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standard</a:t>
                </a:r>
                <a:r>
                  <a:rPr lang="zh-CN" altLang="en-US" sz="800" dirty="0">
                    <a:latin typeface="Helvetica" pitchFamily="2" charset="0"/>
                  </a:rPr>
                  <a:t> </a:t>
                </a:r>
                <a:r>
                  <a:rPr lang="en-US" altLang="zh-CN" sz="800" dirty="0">
                    <a:latin typeface="Helvetica" pitchFamily="2" charset="0"/>
                  </a:rPr>
                  <a:t>deviation</a:t>
                </a:r>
                <a:r>
                  <a:rPr lang="zh-CN" altLang="en-US" sz="800" dirty="0">
                    <a:latin typeface="Helvetica" pitchFamily="2" charset="0"/>
                  </a:rPr>
                  <a:t> </a:t>
                </a:r>
                <a:r>
                  <a:rPr lang="en-US" altLang="zh-CN" sz="800" dirty="0">
                    <a:latin typeface="Helvetica" pitchFamily="2" charset="0"/>
                  </a:rPr>
                  <a:t>boundaries</a:t>
                </a:r>
                <a:endParaRPr lang="en-HK" altLang="zh-CN" sz="800" dirty="0">
                  <a:latin typeface="Helvetica" pitchFamily="2" charset="0"/>
                </a:endParaRPr>
              </a:p>
            </p:txBody>
          </p:sp>
        </p:grpSp>
      </p:grpSp>
      <p:sp>
        <p:nvSpPr>
          <p:cNvPr id="171" name="TextBox 170">
            <a:extLst>
              <a:ext uri="{FF2B5EF4-FFF2-40B4-BE49-F238E27FC236}">
                <a16:creationId xmlns:a16="http://schemas.microsoft.com/office/drawing/2014/main" id="{1CDFDE11-9DA2-FF47-B962-1C46459AAB0A}"/>
              </a:ext>
            </a:extLst>
          </p:cNvPr>
          <p:cNvSpPr txBox="1"/>
          <p:nvPr/>
        </p:nvSpPr>
        <p:spPr>
          <a:xfrm>
            <a:off x="5603870" y="4561980"/>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pic>
        <p:nvPicPr>
          <p:cNvPr id="15" name="Picture 14">
            <a:extLst>
              <a:ext uri="{FF2B5EF4-FFF2-40B4-BE49-F238E27FC236}">
                <a16:creationId xmlns:a16="http://schemas.microsoft.com/office/drawing/2014/main" id="{15BC44F4-EEE9-A746-86F8-4F542B2C63F7}"/>
              </a:ext>
            </a:extLst>
          </p:cNvPr>
          <p:cNvPicPr>
            <a:picLocks noChangeAspect="1"/>
          </p:cNvPicPr>
          <p:nvPr/>
        </p:nvPicPr>
        <p:blipFill>
          <a:blip r:embed="rId9"/>
          <a:stretch>
            <a:fillRect/>
          </a:stretch>
        </p:blipFill>
        <p:spPr>
          <a:xfrm>
            <a:off x="1221135" y="1219522"/>
            <a:ext cx="1347188" cy="4483324"/>
          </a:xfrm>
          <a:prstGeom prst="rect">
            <a:avLst/>
          </a:prstGeom>
        </p:spPr>
      </p:pic>
      <p:sp>
        <p:nvSpPr>
          <p:cNvPr id="94" name="Rectangle 93">
            <a:extLst>
              <a:ext uri="{FF2B5EF4-FFF2-40B4-BE49-F238E27FC236}">
                <a16:creationId xmlns:a16="http://schemas.microsoft.com/office/drawing/2014/main" id="{8FA5B9BE-6D64-EA42-A156-76D58A268421}"/>
              </a:ext>
            </a:extLst>
          </p:cNvPr>
          <p:cNvSpPr/>
          <p:nvPr/>
        </p:nvSpPr>
        <p:spPr>
          <a:xfrm rot="16200000">
            <a:off x="-590636" y="3316480"/>
            <a:ext cx="2824812" cy="215444"/>
          </a:xfrm>
          <a:prstGeom prst="rect">
            <a:avLst/>
          </a:prstGeom>
        </p:spPr>
        <p:txBody>
          <a:bodyPr wrap="none">
            <a:spAutoFit/>
          </a:bodyPr>
          <a:lstStyle/>
          <a:p>
            <a:r>
              <a:rPr lang="en-US" altLang="zh-CN" sz="800" dirty="0">
                <a:latin typeface="Helvetica" pitchFamily="2" charset="0"/>
              </a:rPr>
              <a:t>Percentage</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mutations</a:t>
            </a:r>
            <a:r>
              <a:rPr lang="zh-CN" altLang="en-US" sz="800" dirty="0">
                <a:latin typeface="Helvetica" pitchFamily="2" charset="0"/>
              </a:rPr>
              <a:t> </a:t>
            </a:r>
            <a:r>
              <a:rPr lang="en-US" altLang="zh-CN" sz="800" dirty="0">
                <a:latin typeface="Helvetica" pitchFamily="2" charset="0"/>
              </a:rPr>
              <a:t>overlapped</a:t>
            </a:r>
            <a:r>
              <a:rPr lang="zh-CN" altLang="en-US" sz="800" dirty="0">
                <a:latin typeface="Helvetica" pitchFamily="2" charset="0"/>
              </a:rPr>
              <a:t> </a:t>
            </a:r>
            <a:r>
              <a:rPr lang="en-US" altLang="zh-CN" sz="800" dirty="0">
                <a:latin typeface="Helvetica" pitchFamily="2" charset="0"/>
              </a:rPr>
              <a:t>with</a:t>
            </a:r>
            <a:r>
              <a:rPr lang="zh-CN" altLang="en-US" sz="800" dirty="0">
                <a:latin typeface="Helvetica" pitchFamily="2" charset="0"/>
              </a:rPr>
              <a:t> </a:t>
            </a:r>
            <a:r>
              <a:rPr lang="en-US" altLang="zh-CN" sz="800" dirty="0">
                <a:latin typeface="Helvetica" pitchFamily="2" charset="0"/>
              </a:rPr>
              <a:t>H3K4me3</a:t>
            </a:r>
            <a:r>
              <a:rPr lang="zh-CN" altLang="en-US" sz="800" dirty="0">
                <a:latin typeface="Helvetica" pitchFamily="2" charset="0"/>
              </a:rPr>
              <a:t> </a:t>
            </a:r>
            <a:r>
              <a:rPr lang="en-US" altLang="zh-CN" sz="800" dirty="0">
                <a:latin typeface="Helvetica" pitchFamily="2" charset="0"/>
              </a:rPr>
              <a:t>peaks</a:t>
            </a:r>
            <a:endParaRPr lang="en-US" sz="800" dirty="0"/>
          </a:p>
        </p:txBody>
      </p:sp>
      <p:sp>
        <p:nvSpPr>
          <p:cNvPr id="95" name="Rectangle 94">
            <a:extLst>
              <a:ext uri="{FF2B5EF4-FFF2-40B4-BE49-F238E27FC236}">
                <a16:creationId xmlns:a16="http://schemas.microsoft.com/office/drawing/2014/main" id="{F709B60F-6E3D-5442-80AE-3A69BDC3729C}"/>
              </a:ext>
            </a:extLst>
          </p:cNvPr>
          <p:cNvSpPr/>
          <p:nvPr/>
        </p:nvSpPr>
        <p:spPr>
          <a:xfrm>
            <a:off x="709412" y="1278094"/>
            <a:ext cx="583916" cy="215444"/>
          </a:xfrm>
          <a:prstGeom prst="rect">
            <a:avLst/>
          </a:prstGeom>
        </p:spPr>
        <p:txBody>
          <a:bodyPr wrap="square">
            <a:spAutoFit/>
          </a:bodyPr>
          <a:lstStyle/>
          <a:p>
            <a:pPr algn="r"/>
            <a:r>
              <a:rPr lang="en-US" altLang="zh-CN" sz="800" dirty="0">
                <a:latin typeface="Helvetica" pitchFamily="2" charset="0"/>
              </a:rPr>
              <a:t>0.6</a:t>
            </a:r>
          </a:p>
        </p:txBody>
      </p:sp>
      <p:sp>
        <p:nvSpPr>
          <p:cNvPr id="96" name="Rectangle 95">
            <a:extLst>
              <a:ext uri="{FF2B5EF4-FFF2-40B4-BE49-F238E27FC236}">
                <a16:creationId xmlns:a16="http://schemas.microsoft.com/office/drawing/2014/main" id="{60EB95E3-1A5B-AC47-98C9-2E8401752652}"/>
              </a:ext>
            </a:extLst>
          </p:cNvPr>
          <p:cNvSpPr/>
          <p:nvPr/>
        </p:nvSpPr>
        <p:spPr>
          <a:xfrm>
            <a:off x="1506174" y="1043167"/>
            <a:ext cx="827471"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3.4</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10</a:t>
            </a:r>
            <a:r>
              <a:rPr lang="en-US" altLang="zh-CN" sz="800" baseline="30000" dirty="0">
                <a:latin typeface="Helvetica" pitchFamily="2" charset="0"/>
              </a:rPr>
              <a:t>-90</a:t>
            </a:r>
            <a:endParaRPr lang="en-US" sz="800" dirty="0">
              <a:latin typeface="Helvetica" pitchFamily="2" charset="0"/>
            </a:endParaRPr>
          </a:p>
        </p:txBody>
      </p:sp>
      <p:sp>
        <p:nvSpPr>
          <p:cNvPr id="97" name="Rectangle 96">
            <a:extLst>
              <a:ext uri="{FF2B5EF4-FFF2-40B4-BE49-F238E27FC236}">
                <a16:creationId xmlns:a16="http://schemas.microsoft.com/office/drawing/2014/main" id="{5CBED268-DD5E-C442-ACF9-9019F9B965D8}"/>
              </a:ext>
            </a:extLst>
          </p:cNvPr>
          <p:cNvSpPr/>
          <p:nvPr/>
        </p:nvSpPr>
        <p:spPr>
          <a:xfrm>
            <a:off x="709412" y="1982116"/>
            <a:ext cx="583916" cy="215444"/>
          </a:xfrm>
          <a:prstGeom prst="rect">
            <a:avLst/>
          </a:prstGeom>
        </p:spPr>
        <p:txBody>
          <a:bodyPr wrap="square">
            <a:spAutoFit/>
          </a:bodyPr>
          <a:lstStyle/>
          <a:p>
            <a:pPr algn="r"/>
            <a:r>
              <a:rPr lang="en-US" altLang="zh-CN" sz="800" dirty="0">
                <a:latin typeface="Helvetica" pitchFamily="2" charset="0"/>
              </a:rPr>
              <a:t>0.5</a:t>
            </a:r>
          </a:p>
        </p:txBody>
      </p:sp>
      <p:sp>
        <p:nvSpPr>
          <p:cNvPr id="98" name="Rectangle 97">
            <a:extLst>
              <a:ext uri="{FF2B5EF4-FFF2-40B4-BE49-F238E27FC236}">
                <a16:creationId xmlns:a16="http://schemas.microsoft.com/office/drawing/2014/main" id="{E56BBDC9-C9F0-F048-873A-0D10119AB85F}"/>
              </a:ext>
            </a:extLst>
          </p:cNvPr>
          <p:cNvSpPr/>
          <p:nvPr/>
        </p:nvSpPr>
        <p:spPr>
          <a:xfrm>
            <a:off x="709412" y="2686138"/>
            <a:ext cx="583916" cy="215444"/>
          </a:xfrm>
          <a:prstGeom prst="rect">
            <a:avLst/>
          </a:prstGeom>
        </p:spPr>
        <p:txBody>
          <a:bodyPr wrap="square">
            <a:spAutoFit/>
          </a:bodyPr>
          <a:lstStyle/>
          <a:p>
            <a:pPr algn="r"/>
            <a:r>
              <a:rPr lang="en-US" altLang="zh-CN" sz="800" dirty="0">
                <a:latin typeface="Helvetica" pitchFamily="2" charset="0"/>
              </a:rPr>
              <a:t>0.4</a:t>
            </a:r>
          </a:p>
        </p:txBody>
      </p:sp>
      <p:sp>
        <p:nvSpPr>
          <p:cNvPr id="99" name="Rectangle 98">
            <a:extLst>
              <a:ext uri="{FF2B5EF4-FFF2-40B4-BE49-F238E27FC236}">
                <a16:creationId xmlns:a16="http://schemas.microsoft.com/office/drawing/2014/main" id="{DA9EB690-1F14-4143-B004-98E97409FA8E}"/>
              </a:ext>
            </a:extLst>
          </p:cNvPr>
          <p:cNvSpPr/>
          <p:nvPr/>
        </p:nvSpPr>
        <p:spPr>
          <a:xfrm>
            <a:off x="709412" y="3390160"/>
            <a:ext cx="583916" cy="215444"/>
          </a:xfrm>
          <a:prstGeom prst="rect">
            <a:avLst/>
          </a:prstGeom>
        </p:spPr>
        <p:txBody>
          <a:bodyPr wrap="square">
            <a:spAutoFit/>
          </a:bodyPr>
          <a:lstStyle/>
          <a:p>
            <a:pPr algn="r"/>
            <a:r>
              <a:rPr lang="en-US" altLang="zh-CN" sz="800" dirty="0">
                <a:latin typeface="Helvetica" pitchFamily="2" charset="0"/>
              </a:rPr>
              <a:t>0.3</a:t>
            </a:r>
          </a:p>
        </p:txBody>
      </p:sp>
      <p:sp>
        <p:nvSpPr>
          <p:cNvPr id="100" name="Rectangle 99">
            <a:extLst>
              <a:ext uri="{FF2B5EF4-FFF2-40B4-BE49-F238E27FC236}">
                <a16:creationId xmlns:a16="http://schemas.microsoft.com/office/drawing/2014/main" id="{544496AB-D31B-B343-8F12-CFDC10C20F58}"/>
              </a:ext>
            </a:extLst>
          </p:cNvPr>
          <p:cNvSpPr/>
          <p:nvPr/>
        </p:nvSpPr>
        <p:spPr>
          <a:xfrm>
            <a:off x="709412" y="4094182"/>
            <a:ext cx="583916" cy="215444"/>
          </a:xfrm>
          <a:prstGeom prst="rect">
            <a:avLst/>
          </a:prstGeom>
        </p:spPr>
        <p:txBody>
          <a:bodyPr wrap="square">
            <a:spAutoFit/>
          </a:bodyPr>
          <a:lstStyle/>
          <a:p>
            <a:pPr algn="r"/>
            <a:r>
              <a:rPr lang="en-US" altLang="zh-CN" sz="800" dirty="0">
                <a:latin typeface="Helvetica" pitchFamily="2" charset="0"/>
              </a:rPr>
              <a:t>0.2</a:t>
            </a:r>
          </a:p>
        </p:txBody>
      </p:sp>
      <p:sp>
        <p:nvSpPr>
          <p:cNvPr id="101" name="Rectangle 100">
            <a:extLst>
              <a:ext uri="{FF2B5EF4-FFF2-40B4-BE49-F238E27FC236}">
                <a16:creationId xmlns:a16="http://schemas.microsoft.com/office/drawing/2014/main" id="{BD4B22AD-4962-F747-BF22-3BAFD0A8B7FF}"/>
              </a:ext>
            </a:extLst>
          </p:cNvPr>
          <p:cNvSpPr/>
          <p:nvPr/>
        </p:nvSpPr>
        <p:spPr>
          <a:xfrm>
            <a:off x="709412" y="4798204"/>
            <a:ext cx="583916" cy="215444"/>
          </a:xfrm>
          <a:prstGeom prst="rect">
            <a:avLst/>
          </a:prstGeom>
        </p:spPr>
        <p:txBody>
          <a:bodyPr wrap="square">
            <a:spAutoFit/>
          </a:bodyPr>
          <a:lstStyle/>
          <a:p>
            <a:pPr algn="r"/>
            <a:r>
              <a:rPr lang="en-US" altLang="zh-CN" sz="800" dirty="0">
                <a:latin typeface="Helvetica" pitchFamily="2" charset="0"/>
              </a:rPr>
              <a:t>0.1</a:t>
            </a:r>
          </a:p>
        </p:txBody>
      </p:sp>
      <p:sp>
        <p:nvSpPr>
          <p:cNvPr id="102" name="Rectangle 101">
            <a:extLst>
              <a:ext uri="{FF2B5EF4-FFF2-40B4-BE49-F238E27FC236}">
                <a16:creationId xmlns:a16="http://schemas.microsoft.com/office/drawing/2014/main" id="{3EEF3CB8-551B-7844-97F7-1CEBC9B40DAC}"/>
              </a:ext>
            </a:extLst>
          </p:cNvPr>
          <p:cNvSpPr/>
          <p:nvPr/>
        </p:nvSpPr>
        <p:spPr>
          <a:xfrm>
            <a:off x="709412" y="5502223"/>
            <a:ext cx="583916" cy="215444"/>
          </a:xfrm>
          <a:prstGeom prst="rect">
            <a:avLst/>
          </a:prstGeom>
        </p:spPr>
        <p:txBody>
          <a:bodyPr wrap="square">
            <a:spAutoFit/>
          </a:bodyPr>
          <a:lstStyle/>
          <a:p>
            <a:pPr algn="r"/>
            <a:r>
              <a:rPr lang="en-US" altLang="zh-CN" sz="800" dirty="0">
                <a:latin typeface="Helvetica" pitchFamily="2" charset="0"/>
              </a:rPr>
              <a:t>0</a:t>
            </a:r>
          </a:p>
        </p:txBody>
      </p:sp>
      <p:pic>
        <p:nvPicPr>
          <p:cNvPr id="2" name="Picture 1">
            <a:extLst>
              <a:ext uri="{FF2B5EF4-FFF2-40B4-BE49-F238E27FC236}">
                <a16:creationId xmlns:a16="http://schemas.microsoft.com/office/drawing/2014/main" id="{3910EA13-E102-954D-ADF2-02ECE22D7431}"/>
              </a:ext>
            </a:extLst>
          </p:cNvPr>
          <p:cNvPicPr>
            <a:picLocks noChangeAspect="1"/>
          </p:cNvPicPr>
          <p:nvPr/>
        </p:nvPicPr>
        <p:blipFill>
          <a:blip r:embed="rId10"/>
          <a:stretch>
            <a:fillRect/>
          </a:stretch>
        </p:blipFill>
        <p:spPr>
          <a:xfrm>
            <a:off x="3214670" y="1214647"/>
            <a:ext cx="1335600" cy="4488494"/>
          </a:xfrm>
          <a:prstGeom prst="rect">
            <a:avLst/>
          </a:prstGeom>
        </p:spPr>
      </p:pic>
      <p:sp>
        <p:nvSpPr>
          <p:cNvPr id="103" name="Rectangle 102">
            <a:extLst>
              <a:ext uri="{FF2B5EF4-FFF2-40B4-BE49-F238E27FC236}">
                <a16:creationId xmlns:a16="http://schemas.microsoft.com/office/drawing/2014/main" id="{02B61077-514A-F149-AC5D-985E19DEDACA}"/>
              </a:ext>
            </a:extLst>
          </p:cNvPr>
          <p:cNvSpPr/>
          <p:nvPr/>
        </p:nvSpPr>
        <p:spPr>
          <a:xfrm rot="16200000">
            <a:off x="1417094" y="3316480"/>
            <a:ext cx="2815194" cy="215444"/>
          </a:xfrm>
          <a:prstGeom prst="rect">
            <a:avLst/>
          </a:prstGeom>
        </p:spPr>
        <p:txBody>
          <a:bodyPr wrap="none">
            <a:spAutoFit/>
          </a:bodyPr>
          <a:lstStyle/>
          <a:p>
            <a:r>
              <a:rPr lang="en-US" altLang="zh-CN" sz="800" dirty="0">
                <a:latin typeface="Helvetica" pitchFamily="2" charset="0"/>
              </a:rPr>
              <a:t>Percentage</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mutations</a:t>
            </a:r>
            <a:r>
              <a:rPr lang="zh-CN" altLang="en-US" sz="800" dirty="0">
                <a:latin typeface="Helvetica" pitchFamily="2" charset="0"/>
              </a:rPr>
              <a:t> </a:t>
            </a:r>
            <a:r>
              <a:rPr lang="en-US" altLang="zh-CN" sz="800" dirty="0">
                <a:latin typeface="Helvetica" pitchFamily="2" charset="0"/>
              </a:rPr>
              <a:t>overlapped</a:t>
            </a:r>
            <a:r>
              <a:rPr lang="zh-CN" altLang="en-US" sz="800" dirty="0">
                <a:latin typeface="Helvetica" pitchFamily="2" charset="0"/>
              </a:rPr>
              <a:t> </a:t>
            </a:r>
            <a:r>
              <a:rPr lang="en-US" altLang="zh-CN" sz="800" dirty="0">
                <a:latin typeface="Helvetica" pitchFamily="2" charset="0"/>
              </a:rPr>
              <a:t>with</a:t>
            </a:r>
            <a:r>
              <a:rPr lang="zh-CN" altLang="en-US" sz="800" dirty="0">
                <a:latin typeface="Helvetica" pitchFamily="2" charset="0"/>
              </a:rPr>
              <a:t> </a:t>
            </a:r>
            <a:r>
              <a:rPr lang="en-US" altLang="zh-CN" sz="800" dirty="0">
                <a:latin typeface="Helvetica" pitchFamily="2" charset="0"/>
              </a:rPr>
              <a:t>H3K27ac</a:t>
            </a:r>
            <a:r>
              <a:rPr lang="zh-CN" altLang="en-US" sz="800" dirty="0">
                <a:latin typeface="Helvetica" pitchFamily="2" charset="0"/>
              </a:rPr>
              <a:t> </a:t>
            </a:r>
            <a:r>
              <a:rPr lang="en-US" altLang="zh-CN" sz="800" dirty="0">
                <a:latin typeface="Helvetica" pitchFamily="2" charset="0"/>
              </a:rPr>
              <a:t>peaks</a:t>
            </a:r>
            <a:endParaRPr lang="en-US" sz="800" dirty="0"/>
          </a:p>
        </p:txBody>
      </p:sp>
      <p:sp>
        <p:nvSpPr>
          <p:cNvPr id="104" name="Rectangle 103">
            <a:extLst>
              <a:ext uri="{FF2B5EF4-FFF2-40B4-BE49-F238E27FC236}">
                <a16:creationId xmlns:a16="http://schemas.microsoft.com/office/drawing/2014/main" id="{EB58A6AF-8DEA-4046-B614-8D5006DA61C3}"/>
              </a:ext>
            </a:extLst>
          </p:cNvPr>
          <p:cNvSpPr/>
          <p:nvPr/>
        </p:nvSpPr>
        <p:spPr>
          <a:xfrm>
            <a:off x="2706717" y="1278222"/>
            <a:ext cx="583916" cy="215444"/>
          </a:xfrm>
          <a:prstGeom prst="rect">
            <a:avLst/>
          </a:prstGeom>
        </p:spPr>
        <p:txBody>
          <a:bodyPr wrap="square">
            <a:spAutoFit/>
          </a:bodyPr>
          <a:lstStyle/>
          <a:p>
            <a:pPr algn="r"/>
            <a:r>
              <a:rPr lang="en-US" altLang="zh-CN" sz="800" dirty="0">
                <a:latin typeface="Helvetica" pitchFamily="2" charset="0"/>
              </a:rPr>
              <a:t>0.6</a:t>
            </a:r>
          </a:p>
        </p:txBody>
      </p:sp>
      <p:sp>
        <p:nvSpPr>
          <p:cNvPr id="105" name="Rectangle 104">
            <a:extLst>
              <a:ext uri="{FF2B5EF4-FFF2-40B4-BE49-F238E27FC236}">
                <a16:creationId xmlns:a16="http://schemas.microsoft.com/office/drawing/2014/main" id="{642844AD-C4A5-354D-B25F-B39F8ED56751}"/>
              </a:ext>
            </a:extLst>
          </p:cNvPr>
          <p:cNvSpPr/>
          <p:nvPr/>
        </p:nvSpPr>
        <p:spPr>
          <a:xfrm>
            <a:off x="2706717" y="1982244"/>
            <a:ext cx="583916" cy="215444"/>
          </a:xfrm>
          <a:prstGeom prst="rect">
            <a:avLst/>
          </a:prstGeom>
        </p:spPr>
        <p:txBody>
          <a:bodyPr wrap="square">
            <a:spAutoFit/>
          </a:bodyPr>
          <a:lstStyle/>
          <a:p>
            <a:pPr algn="r"/>
            <a:r>
              <a:rPr lang="en-US" altLang="zh-CN" sz="800" dirty="0">
                <a:latin typeface="Helvetica" pitchFamily="2" charset="0"/>
              </a:rPr>
              <a:t>0.5</a:t>
            </a:r>
          </a:p>
        </p:txBody>
      </p:sp>
      <p:sp>
        <p:nvSpPr>
          <p:cNvPr id="106" name="Rectangle 105">
            <a:extLst>
              <a:ext uri="{FF2B5EF4-FFF2-40B4-BE49-F238E27FC236}">
                <a16:creationId xmlns:a16="http://schemas.microsoft.com/office/drawing/2014/main" id="{71FE0513-B1F0-E24A-9332-842C6FEA5430}"/>
              </a:ext>
            </a:extLst>
          </p:cNvPr>
          <p:cNvSpPr/>
          <p:nvPr/>
        </p:nvSpPr>
        <p:spPr>
          <a:xfrm>
            <a:off x="2706717" y="2686266"/>
            <a:ext cx="583916" cy="215444"/>
          </a:xfrm>
          <a:prstGeom prst="rect">
            <a:avLst/>
          </a:prstGeom>
        </p:spPr>
        <p:txBody>
          <a:bodyPr wrap="square">
            <a:spAutoFit/>
          </a:bodyPr>
          <a:lstStyle/>
          <a:p>
            <a:pPr algn="r"/>
            <a:r>
              <a:rPr lang="en-US" altLang="zh-CN" sz="800" dirty="0">
                <a:latin typeface="Helvetica" pitchFamily="2" charset="0"/>
              </a:rPr>
              <a:t>0.4</a:t>
            </a:r>
          </a:p>
        </p:txBody>
      </p:sp>
      <p:sp>
        <p:nvSpPr>
          <p:cNvPr id="107" name="Rectangle 106">
            <a:extLst>
              <a:ext uri="{FF2B5EF4-FFF2-40B4-BE49-F238E27FC236}">
                <a16:creationId xmlns:a16="http://schemas.microsoft.com/office/drawing/2014/main" id="{81FC419A-B480-7140-B8D7-A1ED26D5E334}"/>
              </a:ext>
            </a:extLst>
          </p:cNvPr>
          <p:cNvSpPr/>
          <p:nvPr/>
        </p:nvSpPr>
        <p:spPr>
          <a:xfrm>
            <a:off x="2706717" y="3390288"/>
            <a:ext cx="583916" cy="215444"/>
          </a:xfrm>
          <a:prstGeom prst="rect">
            <a:avLst/>
          </a:prstGeom>
        </p:spPr>
        <p:txBody>
          <a:bodyPr wrap="square">
            <a:spAutoFit/>
          </a:bodyPr>
          <a:lstStyle/>
          <a:p>
            <a:pPr algn="r"/>
            <a:r>
              <a:rPr lang="en-US" altLang="zh-CN" sz="800" dirty="0">
                <a:latin typeface="Helvetica" pitchFamily="2" charset="0"/>
              </a:rPr>
              <a:t>0.3</a:t>
            </a:r>
          </a:p>
        </p:txBody>
      </p:sp>
      <p:sp>
        <p:nvSpPr>
          <p:cNvPr id="108" name="Rectangle 107">
            <a:extLst>
              <a:ext uri="{FF2B5EF4-FFF2-40B4-BE49-F238E27FC236}">
                <a16:creationId xmlns:a16="http://schemas.microsoft.com/office/drawing/2014/main" id="{59FCF838-CA3A-7D47-AC64-6410A9005C00}"/>
              </a:ext>
            </a:extLst>
          </p:cNvPr>
          <p:cNvSpPr/>
          <p:nvPr/>
        </p:nvSpPr>
        <p:spPr>
          <a:xfrm>
            <a:off x="2706717" y="4094310"/>
            <a:ext cx="583916" cy="215444"/>
          </a:xfrm>
          <a:prstGeom prst="rect">
            <a:avLst/>
          </a:prstGeom>
        </p:spPr>
        <p:txBody>
          <a:bodyPr wrap="square">
            <a:spAutoFit/>
          </a:bodyPr>
          <a:lstStyle/>
          <a:p>
            <a:pPr algn="r"/>
            <a:r>
              <a:rPr lang="en-US" altLang="zh-CN" sz="800" dirty="0">
                <a:latin typeface="Helvetica" pitchFamily="2" charset="0"/>
              </a:rPr>
              <a:t>0.2</a:t>
            </a:r>
          </a:p>
        </p:txBody>
      </p:sp>
      <p:sp>
        <p:nvSpPr>
          <p:cNvPr id="109" name="Rectangle 108">
            <a:extLst>
              <a:ext uri="{FF2B5EF4-FFF2-40B4-BE49-F238E27FC236}">
                <a16:creationId xmlns:a16="http://schemas.microsoft.com/office/drawing/2014/main" id="{8675F7FF-8E15-0348-8AAA-40FB8B3A78F6}"/>
              </a:ext>
            </a:extLst>
          </p:cNvPr>
          <p:cNvSpPr/>
          <p:nvPr/>
        </p:nvSpPr>
        <p:spPr>
          <a:xfrm>
            <a:off x="2706717" y="4798332"/>
            <a:ext cx="583916" cy="215444"/>
          </a:xfrm>
          <a:prstGeom prst="rect">
            <a:avLst/>
          </a:prstGeom>
        </p:spPr>
        <p:txBody>
          <a:bodyPr wrap="square">
            <a:spAutoFit/>
          </a:bodyPr>
          <a:lstStyle/>
          <a:p>
            <a:pPr algn="r"/>
            <a:r>
              <a:rPr lang="en-US" altLang="zh-CN" sz="800" dirty="0">
                <a:latin typeface="Helvetica" pitchFamily="2" charset="0"/>
              </a:rPr>
              <a:t>0.1</a:t>
            </a:r>
          </a:p>
        </p:txBody>
      </p:sp>
      <p:sp>
        <p:nvSpPr>
          <p:cNvPr id="110" name="Rectangle 109">
            <a:extLst>
              <a:ext uri="{FF2B5EF4-FFF2-40B4-BE49-F238E27FC236}">
                <a16:creationId xmlns:a16="http://schemas.microsoft.com/office/drawing/2014/main" id="{E2EAD8D3-8484-D74B-BE64-4A381A3ED56B}"/>
              </a:ext>
            </a:extLst>
          </p:cNvPr>
          <p:cNvSpPr/>
          <p:nvPr/>
        </p:nvSpPr>
        <p:spPr>
          <a:xfrm>
            <a:off x="2706717" y="5502351"/>
            <a:ext cx="583916" cy="215444"/>
          </a:xfrm>
          <a:prstGeom prst="rect">
            <a:avLst/>
          </a:prstGeom>
        </p:spPr>
        <p:txBody>
          <a:bodyPr wrap="square">
            <a:spAutoFit/>
          </a:bodyPr>
          <a:lstStyle/>
          <a:p>
            <a:pPr algn="r"/>
            <a:r>
              <a:rPr lang="en-US" altLang="zh-CN" sz="800" dirty="0">
                <a:latin typeface="Helvetica" pitchFamily="2" charset="0"/>
              </a:rPr>
              <a:t>0</a:t>
            </a:r>
          </a:p>
        </p:txBody>
      </p:sp>
      <p:sp>
        <p:nvSpPr>
          <p:cNvPr id="111" name="Right Bracket 110">
            <a:extLst>
              <a:ext uri="{FF2B5EF4-FFF2-40B4-BE49-F238E27FC236}">
                <a16:creationId xmlns:a16="http://schemas.microsoft.com/office/drawing/2014/main" id="{2D1518BB-3655-3B4A-B6BE-2E1434A661A4}"/>
              </a:ext>
            </a:extLst>
          </p:cNvPr>
          <p:cNvSpPr/>
          <p:nvPr/>
        </p:nvSpPr>
        <p:spPr>
          <a:xfrm rot="16200000">
            <a:off x="1857296" y="1014081"/>
            <a:ext cx="66176" cy="528988"/>
          </a:xfrm>
          <a:prstGeom prst="rightBracket">
            <a:avLst/>
          </a:prstGeom>
          <a:ln w="9525">
            <a:solidFill>
              <a:schemeClr val="tx1"/>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112" name="Rectangle 111">
            <a:extLst>
              <a:ext uri="{FF2B5EF4-FFF2-40B4-BE49-F238E27FC236}">
                <a16:creationId xmlns:a16="http://schemas.microsoft.com/office/drawing/2014/main" id="{76498933-F7D6-5643-BB09-E1A88FE4255B}"/>
              </a:ext>
            </a:extLst>
          </p:cNvPr>
          <p:cNvSpPr/>
          <p:nvPr/>
        </p:nvSpPr>
        <p:spPr>
          <a:xfrm>
            <a:off x="3480929" y="1043167"/>
            <a:ext cx="865943"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6.5</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10</a:t>
            </a:r>
            <a:r>
              <a:rPr lang="en-US" altLang="zh-CN" sz="800" baseline="30000" dirty="0">
                <a:latin typeface="Helvetica" pitchFamily="2" charset="0"/>
              </a:rPr>
              <a:t>-102</a:t>
            </a:r>
            <a:endParaRPr lang="en-US" sz="800" dirty="0">
              <a:latin typeface="Helvetica" pitchFamily="2" charset="0"/>
            </a:endParaRPr>
          </a:p>
        </p:txBody>
      </p:sp>
      <p:sp>
        <p:nvSpPr>
          <p:cNvPr id="113" name="Right Bracket 112">
            <a:extLst>
              <a:ext uri="{FF2B5EF4-FFF2-40B4-BE49-F238E27FC236}">
                <a16:creationId xmlns:a16="http://schemas.microsoft.com/office/drawing/2014/main" id="{B160847D-DAAC-CB4F-AFE8-8B52B1957BAC}"/>
              </a:ext>
            </a:extLst>
          </p:cNvPr>
          <p:cNvSpPr/>
          <p:nvPr/>
        </p:nvSpPr>
        <p:spPr>
          <a:xfrm rot="16200000">
            <a:off x="3873231" y="1014081"/>
            <a:ext cx="66176" cy="528988"/>
          </a:xfrm>
          <a:prstGeom prst="rightBracket">
            <a:avLst/>
          </a:prstGeom>
          <a:ln w="9525">
            <a:solidFill>
              <a:schemeClr val="tx1"/>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114" name="Rectangle 113">
            <a:extLst>
              <a:ext uri="{FF2B5EF4-FFF2-40B4-BE49-F238E27FC236}">
                <a16:creationId xmlns:a16="http://schemas.microsoft.com/office/drawing/2014/main" id="{C455492D-0986-6542-BE15-1F3C705841D1}"/>
              </a:ext>
            </a:extLst>
          </p:cNvPr>
          <p:cNvSpPr/>
          <p:nvPr/>
        </p:nvSpPr>
        <p:spPr>
          <a:xfrm>
            <a:off x="1460404" y="5673549"/>
            <a:ext cx="304892" cy="215444"/>
          </a:xfrm>
          <a:prstGeom prst="rect">
            <a:avLst/>
          </a:prstGeom>
        </p:spPr>
        <p:txBody>
          <a:bodyPr wrap="none">
            <a:spAutoFit/>
          </a:bodyPr>
          <a:lstStyle/>
          <a:p>
            <a:pPr algn="ctr"/>
            <a:r>
              <a:rPr lang="en-US" altLang="zh-CN" sz="800" dirty="0">
                <a:latin typeface="Helvetica" pitchFamily="2" charset="0"/>
              </a:rPr>
              <a:t>FL</a:t>
            </a:r>
            <a:endParaRPr lang="en-US" sz="800" dirty="0">
              <a:latin typeface="Helvetica" pitchFamily="2" charset="0"/>
            </a:endParaRPr>
          </a:p>
        </p:txBody>
      </p:sp>
      <p:sp>
        <p:nvSpPr>
          <p:cNvPr id="115" name="Rectangle 114">
            <a:extLst>
              <a:ext uri="{FF2B5EF4-FFF2-40B4-BE49-F238E27FC236}">
                <a16:creationId xmlns:a16="http://schemas.microsoft.com/office/drawing/2014/main" id="{354FFBCA-D7DD-6645-93B1-6267EF48BD78}"/>
              </a:ext>
            </a:extLst>
          </p:cNvPr>
          <p:cNvSpPr/>
          <p:nvPr/>
        </p:nvSpPr>
        <p:spPr>
          <a:xfrm>
            <a:off x="1995066" y="5673549"/>
            <a:ext cx="389851" cy="215444"/>
          </a:xfrm>
          <a:prstGeom prst="rect">
            <a:avLst/>
          </a:prstGeom>
        </p:spPr>
        <p:txBody>
          <a:bodyPr wrap="none">
            <a:spAutoFit/>
          </a:bodyPr>
          <a:lstStyle/>
          <a:p>
            <a:pPr algn="ctr"/>
            <a:r>
              <a:rPr lang="en-US" altLang="zh-CN" sz="800" dirty="0">
                <a:latin typeface="Helvetica" pitchFamily="2" charset="0"/>
              </a:rPr>
              <a:t>DHL</a:t>
            </a:r>
            <a:endParaRPr lang="en-US" sz="800" dirty="0">
              <a:latin typeface="Helvetica" pitchFamily="2" charset="0"/>
            </a:endParaRPr>
          </a:p>
        </p:txBody>
      </p:sp>
      <p:sp>
        <p:nvSpPr>
          <p:cNvPr id="116" name="Rectangle 115">
            <a:extLst>
              <a:ext uri="{FF2B5EF4-FFF2-40B4-BE49-F238E27FC236}">
                <a16:creationId xmlns:a16="http://schemas.microsoft.com/office/drawing/2014/main" id="{FDAD8FD8-A583-D04D-B423-FC25BA631373}"/>
              </a:ext>
            </a:extLst>
          </p:cNvPr>
          <p:cNvSpPr/>
          <p:nvPr/>
        </p:nvSpPr>
        <p:spPr>
          <a:xfrm>
            <a:off x="3459878" y="5673549"/>
            <a:ext cx="304892" cy="215444"/>
          </a:xfrm>
          <a:prstGeom prst="rect">
            <a:avLst/>
          </a:prstGeom>
        </p:spPr>
        <p:txBody>
          <a:bodyPr wrap="none">
            <a:spAutoFit/>
          </a:bodyPr>
          <a:lstStyle/>
          <a:p>
            <a:pPr algn="ctr"/>
            <a:r>
              <a:rPr lang="en-US" altLang="zh-CN" sz="800" dirty="0">
                <a:latin typeface="Helvetica" pitchFamily="2" charset="0"/>
              </a:rPr>
              <a:t>FL</a:t>
            </a:r>
            <a:endParaRPr lang="en-US" sz="800" dirty="0">
              <a:latin typeface="Helvetica" pitchFamily="2" charset="0"/>
            </a:endParaRPr>
          </a:p>
        </p:txBody>
      </p:sp>
      <p:sp>
        <p:nvSpPr>
          <p:cNvPr id="117" name="Rectangle 116">
            <a:extLst>
              <a:ext uri="{FF2B5EF4-FFF2-40B4-BE49-F238E27FC236}">
                <a16:creationId xmlns:a16="http://schemas.microsoft.com/office/drawing/2014/main" id="{6BD0FCD8-C005-E84E-AD83-F3C9E24A7D8B}"/>
              </a:ext>
            </a:extLst>
          </p:cNvPr>
          <p:cNvSpPr/>
          <p:nvPr/>
        </p:nvSpPr>
        <p:spPr>
          <a:xfrm>
            <a:off x="3994540" y="5673549"/>
            <a:ext cx="389851" cy="215444"/>
          </a:xfrm>
          <a:prstGeom prst="rect">
            <a:avLst/>
          </a:prstGeom>
        </p:spPr>
        <p:txBody>
          <a:bodyPr wrap="none">
            <a:spAutoFit/>
          </a:bodyPr>
          <a:lstStyle/>
          <a:p>
            <a:pPr algn="ctr"/>
            <a:r>
              <a:rPr lang="en-US" altLang="zh-CN" sz="800" dirty="0">
                <a:latin typeface="Helvetica" pitchFamily="2" charset="0"/>
              </a:rPr>
              <a:t>DHL</a:t>
            </a:r>
            <a:endParaRPr lang="en-US" sz="800" dirty="0">
              <a:latin typeface="Helvetica" pitchFamily="2" charset="0"/>
            </a:endParaRPr>
          </a:p>
        </p:txBody>
      </p:sp>
      <p:sp>
        <p:nvSpPr>
          <p:cNvPr id="118" name="Rectangle 117">
            <a:extLst>
              <a:ext uri="{FF2B5EF4-FFF2-40B4-BE49-F238E27FC236}">
                <a16:creationId xmlns:a16="http://schemas.microsoft.com/office/drawing/2014/main" id="{FB403A74-A346-7948-B7D5-0E01A47D2796}"/>
              </a:ext>
            </a:extLst>
          </p:cNvPr>
          <p:cNvSpPr/>
          <p:nvPr/>
        </p:nvSpPr>
        <p:spPr>
          <a:xfrm>
            <a:off x="2169922" y="2152205"/>
            <a:ext cx="442750" cy="215444"/>
          </a:xfrm>
          <a:prstGeom prst="rect">
            <a:avLst/>
          </a:prstGeom>
        </p:spPr>
        <p:txBody>
          <a:bodyPr wrap="none">
            <a:spAutoFit/>
          </a:bodyPr>
          <a:lstStyle/>
          <a:p>
            <a:r>
              <a:rPr lang="en-US" altLang="zh-CN" sz="800" i="1" dirty="0">
                <a:latin typeface="Helvetica" pitchFamily="2" charset="0"/>
              </a:rPr>
              <a:t>BCL2</a:t>
            </a:r>
            <a:endParaRPr lang="en-US" sz="800" i="1" dirty="0">
              <a:latin typeface="Helvetica" pitchFamily="2" charset="0"/>
            </a:endParaRPr>
          </a:p>
        </p:txBody>
      </p:sp>
      <p:sp>
        <p:nvSpPr>
          <p:cNvPr id="119" name="Rectangle 118">
            <a:extLst>
              <a:ext uri="{FF2B5EF4-FFF2-40B4-BE49-F238E27FC236}">
                <a16:creationId xmlns:a16="http://schemas.microsoft.com/office/drawing/2014/main" id="{3F57F23A-4D18-8F41-9360-F32059E84EE2}"/>
              </a:ext>
            </a:extLst>
          </p:cNvPr>
          <p:cNvSpPr/>
          <p:nvPr/>
        </p:nvSpPr>
        <p:spPr>
          <a:xfrm>
            <a:off x="2169922" y="2486716"/>
            <a:ext cx="344966" cy="215444"/>
          </a:xfrm>
          <a:prstGeom prst="rect">
            <a:avLst/>
          </a:prstGeom>
        </p:spPr>
        <p:txBody>
          <a:bodyPr wrap="none">
            <a:spAutoFit/>
          </a:bodyPr>
          <a:lstStyle/>
          <a:p>
            <a:r>
              <a:rPr lang="en-US" altLang="zh-CN" sz="800" i="1" dirty="0" err="1">
                <a:latin typeface="Helvetica" pitchFamily="2" charset="0"/>
              </a:rPr>
              <a:t>IgH</a:t>
            </a:r>
            <a:endParaRPr lang="en-US" sz="800" i="1" dirty="0">
              <a:latin typeface="Helvetica" pitchFamily="2" charset="0"/>
            </a:endParaRPr>
          </a:p>
        </p:txBody>
      </p:sp>
      <p:sp>
        <p:nvSpPr>
          <p:cNvPr id="120" name="Rectangle 119">
            <a:extLst>
              <a:ext uri="{FF2B5EF4-FFF2-40B4-BE49-F238E27FC236}">
                <a16:creationId xmlns:a16="http://schemas.microsoft.com/office/drawing/2014/main" id="{20581E52-8389-6D45-BA02-7C6499B4DEC4}"/>
              </a:ext>
            </a:extLst>
          </p:cNvPr>
          <p:cNvSpPr/>
          <p:nvPr/>
        </p:nvSpPr>
        <p:spPr>
          <a:xfrm>
            <a:off x="2169922" y="4197463"/>
            <a:ext cx="442750" cy="215444"/>
          </a:xfrm>
          <a:prstGeom prst="rect">
            <a:avLst/>
          </a:prstGeom>
        </p:spPr>
        <p:txBody>
          <a:bodyPr wrap="none">
            <a:spAutoFit/>
          </a:bodyPr>
          <a:lstStyle/>
          <a:p>
            <a:r>
              <a:rPr lang="en-US" altLang="zh-CN" sz="800" i="1" dirty="0">
                <a:latin typeface="Helvetica" pitchFamily="2" charset="0"/>
              </a:rPr>
              <a:t>BCL6</a:t>
            </a:r>
            <a:endParaRPr lang="en-US" sz="800" i="1" dirty="0">
              <a:latin typeface="Helvetica" pitchFamily="2" charset="0"/>
            </a:endParaRPr>
          </a:p>
        </p:txBody>
      </p:sp>
      <p:sp>
        <p:nvSpPr>
          <p:cNvPr id="121" name="Rectangle 120">
            <a:extLst>
              <a:ext uri="{FF2B5EF4-FFF2-40B4-BE49-F238E27FC236}">
                <a16:creationId xmlns:a16="http://schemas.microsoft.com/office/drawing/2014/main" id="{997185E3-CDBC-4847-AADB-F65268B3143B}"/>
              </a:ext>
            </a:extLst>
          </p:cNvPr>
          <p:cNvSpPr/>
          <p:nvPr/>
        </p:nvSpPr>
        <p:spPr>
          <a:xfrm>
            <a:off x="2169922" y="4518000"/>
            <a:ext cx="542821" cy="215444"/>
          </a:xfrm>
          <a:prstGeom prst="rect">
            <a:avLst/>
          </a:prstGeom>
        </p:spPr>
        <p:txBody>
          <a:bodyPr wrap="square">
            <a:spAutoFit/>
          </a:bodyPr>
          <a:lstStyle/>
          <a:p>
            <a:r>
              <a:rPr lang="en-US" altLang="zh-CN" sz="800" i="1" dirty="0">
                <a:latin typeface="Helvetica" pitchFamily="2" charset="0"/>
              </a:rPr>
              <a:t>CIITA</a:t>
            </a:r>
            <a:endParaRPr lang="en-US" sz="800" i="1" dirty="0">
              <a:latin typeface="Helvetica" pitchFamily="2" charset="0"/>
            </a:endParaRPr>
          </a:p>
        </p:txBody>
      </p:sp>
      <p:sp>
        <p:nvSpPr>
          <p:cNvPr id="122" name="Rectangle 121">
            <a:extLst>
              <a:ext uri="{FF2B5EF4-FFF2-40B4-BE49-F238E27FC236}">
                <a16:creationId xmlns:a16="http://schemas.microsoft.com/office/drawing/2014/main" id="{35CF8C3E-B9D5-C542-B644-1C6CB9F431F3}"/>
              </a:ext>
            </a:extLst>
          </p:cNvPr>
          <p:cNvSpPr/>
          <p:nvPr/>
        </p:nvSpPr>
        <p:spPr>
          <a:xfrm>
            <a:off x="2169922" y="4641028"/>
            <a:ext cx="542821" cy="215444"/>
          </a:xfrm>
          <a:prstGeom prst="rect">
            <a:avLst/>
          </a:prstGeom>
        </p:spPr>
        <p:txBody>
          <a:bodyPr wrap="square">
            <a:spAutoFit/>
          </a:bodyPr>
          <a:lstStyle/>
          <a:p>
            <a:r>
              <a:rPr lang="en-US" altLang="zh-CN" sz="800" i="1" dirty="0">
                <a:latin typeface="Helvetica" pitchFamily="2" charset="0"/>
              </a:rPr>
              <a:t>BCL7A</a:t>
            </a:r>
            <a:endParaRPr lang="en-US" sz="800" i="1" dirty="0">
              <a:latin typeface="Helvetica" pitchFamily="2" charset="0"/>
            </a:endParaRPr>
          </a:p>
        </p:txBody>
      </p:sp>
      <p:sp>
        <p:nvSpPr>
          <p:cNvPr id="124" name="Rectangle 123">
            <a:extLst>
              <a:ext uri="{FF2B5EF4-FFF2-40B4-BE49-F238E27FC236}">
                <a16:creationId xmlns:a16="http://schemas.microsoft.com/office/drawing/2014/main" id="{87C88C67-003E-344D-AF7A-BB4620AFE0ED}"/>
              </a:ext>
            </a:extLst>
          </p:cNvPr>
          <p:cNvSpPr/>
          <p:nvPr/>
        </p:nvSpPr>
        <p:spPr>
          <a:xfrm>
            <a:off x="2169922" y="4764056"/>
            <a:ext cx="542821" cy="215444"/>
          </a:xfrm>
          <a:prstGeom prst="rect">
            <a:avLst/>
          </a:prstGeom>
        </p:spPr>
        <p:txBody>
          <a:bodyPr wrap="square">
            <a:spAutoFit/>
          </a:bodyPr>
          <a:lstStyle/>
          <a:p>
            <a:r>
              <a:rPr lang="en-US" altLang="zh-CN" sz="800" i="1" dirty="0">
                <a:latin typeface="Helvetica" pitchFamily="2" charset="0"/>
              </a:rPr>
              <a:t>BACH2</a:t>
            </a:r>
            <a:endParaRPr lang="en-US" sz="800" i="1" dirty="0">
              <a:latin typeface="Helvetica" pitchFamily="2" charset="0"/>
            </a:endParaRPr>
          </a:p>
        </p:txBody>
      </p:sp>
      <p:sp>
        <p:nvSpPr>
          <p:cNvPr id="125" name="Rectangle 124">
            <a:extLst>
              <a:ext uri="{FF2B5EF4-FFF2-40B4-BE49-F238E27FC236}">
                <a16:creationId xmlns:a16="http://schemas.microsoft.com/office/drawing/2014/main" id="{4EC573D2-8370-394F-8FE3-819C0B5052C5}"/>
              </a:ext>
            </a:extLst>
          </p:cNvPr>
          <p:cNvSpPr/>
          <p:nvPr/>
        </p:nvSpPr>
        <p:spPr>
          <a:xfrm>
            <a:off x="2169922" y="4887084"/>
            <a:ext cx="542821" cy="215444"/>
          </a:xfrm>
          <a:prstGeom prst="rect">
            <a:avLst/>
          </a:prstGeom>
        </p:spPr>
        <p:txBody>
          <a:bodyPr wrap="square">
            <a:spAutoFit/>
          </a:bodyPr>
          <a:lstStyle/>
          <a:p>
            <a:r>
              <a:rPr lang="en-US" altLang="zh-CN" sz="800" i="1" dirty="0">
                <a:latin typeface="Helvetica" pitchFamily="2" charset="0"/>
              </a:rPr>
              <a:t>DTX1</a:t>
            </a:r>
            <a:endParaRPr lang="en-US" sz="800" i="1" dirty="0">
              <a:latin typeface="Helvetica" pitchFamily="2" charset="0"/>
            </a:endParaRPr>
          </a:p>
        </p:txBody>
      </p:sp>
      <p:sp>
        <p:nvSpPr>
          <p:cNvPr id="127" name="Rectangle 126">
            <a:extLst>
              <a:ext uri="{FF2B5EF4-FFF2-40B4-BE49-F238E27FC236}">
                <a16:creationId xmlns:a16="http://schemas.microsoft.com/office/drawing/2014/main" id="{EE555A13-4229-F249-B0C5-F550754E0724}"/>
              </a:ext>
            </a:extLst>
          </p:cNvPr>
          <p:cNvSpPr/>
          <p:nvPr/>
        </p:nvSpPr>
        <p:spPr>
          <a:xfrm>
            <a:off x="2169922" y="5010112"/>
            <a:ext cx="542821" cy="215444"/>
          </a:xfrm>
          <a:prstGeom prst="rect">
            <a:avLst/>
          </a:prstGeom>
        </p:spPr>
        <p:txBody>
          <a:bodyPr wrap="square">
            <a:spAutoFit/>
          </a:bodyPr>
          <a:lstStyle/>
          <a:p>
            <a:r>
              <a:rPr lang="en-US" altLang="zh-CN" sz="800" i="1" dirty="0">
                <a:latin typeface="Helvetica" pitchFamily="2" charset="0"/>
              </a:rPr>
              <a:t>PAX5</a:t>
            </a:r>
            <a:endParaRPr lang="en-US" sz="800" i="1" dirty="0">
              <a:latin typeface="Helvetica" pitchFamily="2" charset="0"/>
            </a:endParaRPr>
          </a:p>
        </p:txBody>
      </p:sp>
      <p:sp>
        <p:nvSpPr>
          <p:cNvPr id="128" name="Rectangle 127">
            <a:extLst>
              <a:ext uri="{FF2B5EF4-FFF2-40B4-BE49-F238E27FC236}">
                <a16:creationId xmlns:a16="http://schemas.microsoft.com/office/drawing/2014/main" id="{C640A508-9330-A947-9BD4-AC85CC915ADA}"/>
              </a:ext>
            </a:extLst>
          </p:cNvPr>
          <p:cNvSpPr/>
          <p:nvPr/>
        </p:nvSpPr>
        <p:spPr>
          <a:xfrm>
            <a:off x="2169922" y="5133138"/>
            <a:ext cx="542821" cy="215444"/>
          </a:xfrm>
          <a:prstGeom prst="rect">
            <a:avLst/>
          </a:prstGeom>
        </p:spPr>
        <p:txBody>
          <a:bodyPr wrap="square">
            <a:spAutoFit/>
          </a:bodyPr>
          <a:lstStyle/>
          <a:p>
            <a:r>
              <a:rPr lang="en-US" altLang="zh-CN" sz="800" i="1" dirty="0" err="1">
                <a:latin typeface="Helvetica" pitchFamily="2" charset="0"/>
              </a:rPr>
              <a:t>IgK</a:t>
            </a:r>
            <a:endParaRPr lang="en-US" sz="800" i="1" dirty="0">
              <a:latin typeface="Helvetica" pitchFamily="2" charset="0"/>
            </a:endParaRPr>
          </a:p>
        </p:txBody>
      </p:sp>
      <p:sp>
        <p:nvSpPr>
          <p:cNvPr id="132" name="Rectangle 131">
            <a:extLst>
              <a:ext uri="{FF2B5EF4-FFF2-40B4-BE49-F238E27FC236}">
                <a16:creationId xmlns:a16="http://schemas.microsoft.com/office/drawing/2014/main" id="{C73537C6-D2DA-FB42-AE74-C425C6FE3640}"/>
              </a:ext>
            </a:extLst>
          </p:cNvPr>
          <p:cNvSpPr/>
          <p:nvPr/>
        </p:nvSpPr>
        <p:spPr>
          <a:xfrm>
            <a:off x="4158116" y="1264114"/>
            <a:ext cx="442750" cy="215444"/>
          </a:xfrm>
          <a:prstGeom prst="rect">
            <a:avLst/>
          </a:prstGeom>
        </p:spPr>
        <p:txBody>
          <a:bodyPr wrap="none">
            <a:spAutoFit/>
          </a:bodyPr>
          <a:lstStyle/>
          <a:p>
            <a:r>
              <a:rPr lang="en-US" altLang="zh-CN" sz="800" i="1" dirty="0">
                <a:latin typeface="Helvetica" pitchFamily="2" charset="0"/>
              </a:rPr>
              <a:t>BCL2</a:t>
            </a:r>
            <a:endParaRPr lang="en-US" sz="800" i="1" dirty="0">
              <a:latin typeface="Helvetica" pitchFamily="2" charset="0"/>
            </a:endParaRPr>
          </a:p>
        </p:txBody>
      </p:sp>
      <p:sp>
        <p:nvSpPr>
          <p:cNvPr id="134" name="Rectangle 133">
            <a:extLst>
              <a:ext uri="{FF2B5EF4-FFF2-40B4-BE49-F238E27FC236}">
                <a16:creationId xmlns:a16="http://schemas.microsoft.com/office/drawing/2014/main" id="{A4BBCCD2-0FC8-F94D-8BFE-11210F940FD6}"/>
              </a:ext>
            </a:extLst>
          </p:cNvPr>
          <p:cNvSpPr/>
          <p:nvPr/>
        </p:nvSpPr>
        <p:spPr>
          <a:xfrm>
            <a:off x="4158116" y="2454422"/>
            <a:ext cx="344966" cy="215444"/>
          </a:xfrm>
          <a:prstGeom prst="rect">
            <a:avLst/>
          </a:prstGeom>
        </p:spPr>
        <p:txBody>
          <a:bodyPr wrap="none">
            <a:spAutoFit/>
          </a:bodyPr>
          <a:lstStyle/>
          <a:p>
            <a:r>
              <a:rPr lang="en-US" altLang="zh-CN" sz="800" i="1" dirty="0" err="1">
                <a:latin typeface="Helvetica" pitchFamily="2" charset="0"/>
              </a:rPr>
              <a:t>IgH</a:t>
            </a:r>
            <a:endParaRPr lang="en-US" sz="800" i="1" dirty="0">
              <a:latin typeface="Helvetica" pitchFamily="2" charset="0"/>
            </a:endParaRPr>
          </a:p>
        </p:txBody>
      </p:sp>
      <p:sp>
        <p:nvSpPr>
          <p:cNvPr id="135" name="Rectangle 134">
            <a:extLst>
              <a:ext uri="{FF2B5EF4-FFF2-40B4-BE49-F238E27FC236}">
                <a16:creationId xmlns:a16="http://schemas.microsoft.com/office/drawing/2014/main" id="{1A53D77F-DD26-ED40-9043-9522AB934692}"/>
              </a:ext>
            </a:extLst>
          </p:cNvPr>
          <p:cNvSpPr/>
          <p:nvPr/>
        </p:nvSpPr>
        <p:spPr>
          <a:xfrm>
            <a:off x="4158116" y="4022747"/>
            <a:ext cx="542821" cy="215444"/>
          </a:xfrm>
          <a:prstGeom prst="rect">
            <a:avLst/>
          </a:prstGeom>
        </p:spPr>
        <p:txBody>
          <a:bodyPr wrap="square">
            <a:spAutoFit/>
          </a:bodyPr>
          <a:lstStyle/>
          <a:p>
            <a:r>
              <a:rPr lang="en-US" altLang="zh-CN" sz="800" i="1" dirty="0">
                <a:latin typeface="Helvetica" pitchFamily="2" charset="0"/>
              </a:rPr>
              <a:t>BCL7A</a:t>
            </a:r>
            <a:endParaRPr lang="en-US" sz="800" i="1" dirty="0">
              <a:latin typeface="Helvetica" pitchFamily="2" charset="0"/>
            </a:endParaRPr>
          </a:p>
        </p:txBody>
      </p:sp>
      <p:sp>
        <p:nvSpPr>
          <p:cNvPr id="142" name="Rectangle 141">
            <a:extLst>
              <a:ext uri="{FF2B5EF4-FFF2-40B4-BE49-F238E27FC236}">
                <a16:creationId xmlns:a16="http://schemas.microsoft.com/office/drawing/2014/main" id="{4F8A6BB4-3E43-A845-BA9C-9BEC6B9901BA}"/>
              </a:ext>
            </a:extLst>
          </p:cNvPr>
          <p:cNvSpPr/>
          <p:nvPr/>
        </p:nvSpPr>
        <p:spPr>
          <a:xfrm>
            <a:off x="4158116" y="4155158"/>
            <a:ext cx="442750" cy="215444"/>
          </a:xfrm>
          <a:prstGeom prst="rect">
            <a:avLst/>
          </a:prstGeom>
        </p:spPr>
        <p:txBody>
          <a:bodyPr wrap="none">
            <a:spAutoFit/>
          </a:bodyPr>
          <a:lstStyle/>
          <a:p>
            <a:r>
              <a:rPr lang="en-US" altLang="zh-CN" sz="800" i="1" dirty="0">
                <a:latin typeface="Helvetica" pitchFamily="2" charset="0"/>
              </a:rPr>
              <a:t>BCL6</a:t>
            </a:r>
            <a:endParaRPr lang="en-US" sz="800" i="1" dirty="0">
              <a:latin typeface="Helvetica" pitchFamily="2" charset="0"/>
            </a:endParaRPr>
          </a:p>
        </p:txBody>
      </p:sp>
      <p:sp>
        <p:nvSpPr>
          <p:cNvPr id="143" name="Rectangle 142">
            <a:extLst>
              <a:ext uri="{FF2B5EF4-FFF2-40B4-BE49-F238E27FC236}">
                <a16:creationId xmlns:a16="http://schemas.microsoft.com/office/drawing/2014/main" id="{DD0C42B7-73EC-5447-B97E-D24CC08DE230}"/>
              </a:ext>
            </a:extLst>
          </p:cNvPr>
          <p:cNvSpPr/>
          <p:nvPr/>
        </p:nvSpPr>
        <p:spPr>
          <a:xfrm>
            <a:off x="4158116" y="4285363"/>
            <a:ext cx="340158" cy="215444"/>
          </a:xfrm>
          <a:prstGeom prst="rect">
            <a:avLst/>
          </a:prstGeom>
        </p:spPr>
        <p:txBody>
          <a:bodyPr wrap="none">
            <a:spAutoFit/>
          </a:bodyPr>
          <a:lstStyle/>
          <a:p>
            <a:r>
              <a:rPr lang="en-US" altLang="zh-CN" sz="800" i="1" dirty="0" err="1">
                <a:latin typeface="Helvetica" pitchFamily="2" charset="0"/>
              </a:rPr>
              <a:t>IgK</a:t>
            </a:r>
            <a:endParaRPr lang="en-US" sz="800" i="1" dirty="0">
              <a:latin typeface="Helvetica" pitchFamily="2" charset="0"/>
            </a:endParaRPr>
          </a:p>
        </p:txBody>
      </p:sp>
      <p:sp>
        <p:nvSpPr>
          <p:cNvPr id="145" name="Rectangle 144">
            <a:extLst>
              <a:ext uri="{FF2B5EF4-FFF2-40B4-BE49-F238E27FC236}">
                <a16:creationId xmlns:a16="http://schemas.microsoft.com/office/drawing/2014/main" id="{36145C51-865A-8A4D-8F8C-4C9243DF02A0}"/>
              </a:ext>
            </a:extLst>
          </p:cNvPr>
          <p:cNvSpPr/>
          <p:nvPr/>
        </p:nvSpPr>
        <p:spPr>
          <a:xfrm>
            <a:off x="4158116" y="4546017"/>
            <a:ext cx="542821" cy="215444"/>
          </a:xfrm>
          <a:prstGeom prst="rect">
            <a:avLst/>
          </a:prstGeom>
        </p:spPr>
        <p:txBody>
          <a:bodyPr wrap="square">
            <a:spAutoFit/>
          </a:bodyPr>
          <a:lstStyle/>
          <a:p>
            <a:r>
              <a:rPr lang="en-US" altLang="zh-CN" sz="800" i="1" dirty="0">
                <a:latin typeface="Helvetica" pitchFamily="2" charset="0"/>
              </a:rPr>
              <a:t>CIITA</a:t>
            </a:r>
            <a:endParaRPr lang="en-US" sz="800" i="1" dirty="0">
              <a:latin typeface="Helvetica" pitchFamily="2" charset="0"/>
            </a:endParaRPr>
          </a:p>
        </p:txBody>
      </p:sp>
      <p:sp>
        <p:nvSpPr>
          <p:cNvPr id="146" name="Rectangle 145">
            <a:extLst>
              <a:ext uri="{FF2B5EF4-FFF2-40B4-BE49-F238E27FC236}">
                <a16:creationId xmlns:a16="http://schemas.microsoft.com/office/drawing/2014/main" id="{98404BB8-AAB4-5A44-90BB-B2640EF51779}"/>
              </a:ext>
            </a:extLst>
          </p:cNvPr>
          <p:cNvSpPr/>
          <p:nvPr/>
        </p:nvSpPr>
        <p:spPr>
          <a:xfrm>
            <a:off x="4158116" y="4667558"/>
            <a:ext cx="542821" cy="215444"/>
          </a:xfrm>
          <a:prstGeom prst="rect">
            <a:avLst/>
          </a:prstGeom>
        </p:spPr>
        <p:txBody>
          <a:bodyPr wrap="square">
            <a:spAutoFit/>
          </a:bodyPr>
          <a:lstStyle/>
          <a:p>
            <a:r>
              <a:rPr lang="en-US" altLang="zh-CN" sz="800" i="1" dirty="0">
                <a:latin typeface="Helvetica" pitchFamily="2" charset="0"/>
              </a:rPr>
              <a:t>DTX1</a:t>
            </a:r>
            <a:endParaRPr lang="en-US" sz="800" i="1" dirty="0">
              <a:latin typeface="Helvetica" pitchFamily="2" charset="0"/>
            </a:endParaRPr>
          </a:p>
        </p:txBody>
      </p:sp>
      <p:sp>
        <p:nvSpPr>
          <p:cNvPr id="147" name="Rectangle 146">
            <a:extLst>
              <a:ext uri="{FF2B5EF4-FFF2-40B4-BE49-F238E27FC236}">
                <a16:creationId xmlns:a16="http://schemas.microsoft.com/office/drawing/2014/main" id="{498DBA84-B180-2248-A512-8348C59FD10E}"/>
              </a:ext>
            </a:extLst>
          </p:cNvPr>
          <p:cNvSpPr/>
          <p:nvPr/>
        </p:nvSpPr>
        <p:spPr>
          <a:xfrm>
            <a:off x="4158116" y="4789099"/>
            <a:ext cx="542821" cy="215444"/>
          </a:xfrm>
          <a:prstGeom prst="rect">
            <a:avLst/>
          </a:prstGeom>
        </p:spPr>
        <p:txBody>
          <a:bodyPr wrap="square">
            <a:spAutoFit/>
          </a:bodyPr>
          <a:lstStyle/>
          <a:p>
            <a:r>
              <a:rPr lang="en-US" altLang="zh-CN" sz="800" i="1" dirty="0">
                <a:latin typeface="Helvetica" pitchFamily="2" charset="0"/>
              </a:rPr>
              <a:t>BACH2</a:t>
            </a:r>
            <a:endParaRPr lang="en-US" sz="800" i="1" dirty="0">
              <a:latin typeface="Helvetica" pitchFamily="2" charset="0"/>
            </a:endParaRPr>
          </a:p>
        </p:txBody>
      </p:sp>
      <p:sp>
        <p:nvSpPr>
          <p:cNvPr id="158" name="Rectangle 157">
            <a:extLst>
              <a:ext uri="{FF2B5EF4-FFF2-40B4-BE49-F238E27FC236}">
                <a16:creationId xmlns:a16="http://schemas.microsoft.com/office/drawing/2014/main" id="{A657E2CC-8021-214B-AB7C-62FC3DC696D4}"/>
              </a:ext>
            </a:extLst>
          </p:cNvPr>
          <p:cNvSpPr/>
          <p:nvPr/>
        </p:nvSpPr>
        <p:spPr>
          <a:xfrm>
            <a:off x="4158116" y="4910640"/>
            <a:ext cx="542821" cy="215444"/>
          </a:xfrm>
          <a:prstGeom prst="rect">
            <a:avLst/>
          </a:prstGeom>
        </p:spPr>
        <p:txBody>
          <a:bodyPr wrap="square">
            <a:spAutoFit/>
          </a:bodyPr>
          <a:lstStyle/>
          <a:p>
            <a:r>
              <a:rPr lang="en-US" altLang="zh-CN" sz="800" i="1" dirty="0">
                <a:latin typeface="Helvetica" pitchFamily="2" charset="0"/>
              </a:rPr>
              <a:t>RHOH</a:t>
            </a:r>
            <a:endParaRPr lang="en-US" sz="800" i="1" dirty="0">
              <a:latin typeface="Helvetica" pitchFamily="2" charset="0"/>
            </a:endParaRPr>
          </a:p>
        </p:txBody>
      </p:sp>
      <p:sp>
        <p:nvSpPr>
          <p:cNvPr id="161" name="Rectangle 160">
            <a:extLst>
              <a:ext uri="{FF2B5EF4-FFF2-40B4-BE49-F238E27FC236}">
                <a16:creationId xmlns:a16="http://schemas.microsoft.com/office/drawing/2014/main" id="{B3A5E51D-7591-154D-844B-3F4F9E1FAA51}"/>
              </a:ext>
            </a:extLst>
          </p:cNvPr>
          <p:cNvSpPr/>
          <p:nvPr/>
        </p:nvSpPr>
        <p:spPr>
          <a:xfrm>
            <a:off x="4158116" y="5032183"/>
            <a:ext cx="542821" cy="215444"/>
          </a:xfrm>
          <a:prstGeom prst="rect">
            <a:avLst/>
          </a:prstGeom>
        </p:spPr>
        <p:txBody>
          <a:bodyPr wrap="square">
            <a:spAutoFit/>
          </a:bodyPr>
          <a:lstStyle/>
          <a:p>
            <a:r>
              <a:rPr lang="en-US" altLang="zh-CN" sz="800" i="1" dirty="0">
                <a:latin typeface="Helvetica" pitchFamily="2" charset="0"/>
              </a:rPr>
              <a:t>PAX5</a:t>
            </a:r>
            <a:endParaRPr lang="en-US" sz="800" i="1" dirty="0">
              <a:latin typeface="Helvetica" pitchFamily="2" charset="0"/>
            </a:endParaRPr>
          </a:p>
        </p:txBody>
      </p:sp>
      <p:sp>
        <p:nvSpPr>
          <p:cNvPr id="162" name="Rectangle 161">
            <a:extLst>
              <a:ext uri="{FF2B5EF4-FFF2-40B4-BE49-F238E27FC236}">
                <a16:creationId xmlns:a16="http://schemas.microsoft.com/office/drawing/2014/main" id="{D93CE27B-02B2-3B45-A2CD-BB7D551DF6A7}"/>
              </a:ext>
            </a:extLst>
          </p:cNvPr>
          <p:cNvSpPr/>
          <p:nvPr/>
        </p:nvSpPr>
        <p:spPr>
          <a:xfrm>
            <a:off x="2159492" y="5262206"/>
            <a:ext cx="542821" cy="215444"/>
          </a:xfrm>
          <a:prstGeom prst="rect">
            <a:avLst/>
          </a:prstGeom>
        </p:spPr>
        <p:txBody>
          <a:bodyPr wrap="square">
            <a:spAutoFit/>
          </a:bodyPr>
          <a:lstStyle/>
          <a:p>
            <a:r>
              <a:rPr lang="en-US" altLang="zh-CN" sz="800" i="1" dirty="0">
                <a:latin typeface="Helvetica" pitchFamily="2" charset="0"/>
              </a:rPr>
              <a:t>RHOH</a:t>
            </a:r>
            <a:endParaRPr lang="en-US" sz="800" i="1" dirty="0">
              <a:latin typeface="Helvetica" pitchFamily="2" charset="0"/>
            </a:endParaRPr>
          </a:p>
        </p:txBody>
      </p:sp>
      <p:graphicFrame>
        <p:nvGraphicFramePr>
          <p:cNvPr id="163" name="Table 40">
            <a:extLst>
              <a:ext uri="{FF2B5EF4-FFF2-40B4-BE49-F238E27FC236}">
                <a16:creationId xmlns:a16="http://schemas.microsoft.com/office/drawing/2014/main" id="{EBBFCB13-39D4-A644-893C-05BEC7D3E581}"/>
              </a:ext>
            </a:extLst>
          </p:cNvPr>
          <p:cNvGraphicFramePr>
            <a:graphicFrameLocks noGrp="1"/>
          </p:cNvGraphicFramePr>
          <p:nvPr>
            <p:extLst>
              <p:ext uri="{D42A27DB-BD31-4B8C-83A1-F6EECF244321}">
                <p14:modId xmlns:p14="http://schemas.microsoft.com/office/powerpoint/2010/main" val="2468814387"/>
              </p:ext>
            </p:extLst>
          </p:nvPr>
        </p:nvGraphicFramePr>
        <p:xfrm>
          <a:off x="1229925" y="6058580"/>
          <a:ext cx="3244070" cy="763026"/>
        </p:xfrm>
        <a:graphic>
          <a:graphicData uri="http://schemas.openxmlformats.org/drawingml/2006/table">
            <a:tbl>
              <a:tblPr firstRow="1" bandRow="1">
                <a:tableStyleId>{BDBED569-4797-4DF1-A0F4-6AAB3CD982D8}</a:tableStyleId>
              </a:tblPr>
              <a:tblGrid>
                <a:gridCol w="1182372">
                  <a:extLst>
                    <a:ext uri="{9D8B030D-6E8A-4147-A177-3AD203B41FA5}">
                      <a16:colId xmlns:a16="http://schemas.microsoft.com/office/drawing/2014/main" val="181925739"/>
                    </a:ext>
                  </a:extLst>
                </a:gridCol>
                <a:gridCol w="1055277">
                  <a:extLst>
                    <a:ext uri="{9D8B030D-6E8A-4147-A177-3AD203B41FA5}">
                      <a16:colId xmlns:a16="http://schemas.microsoft.com/office/drawing/2014/main" val="2708177135"/>
                    </a:ext>
                  </a:extLst>
                </a:gridCol>
                <a:gridCol w="1006421">
                  <a:extLst>
                    <a:ext uri="{9D8B030D-6E8A-4147-A177-3AD203B41FA5}">
                      <a16:colId xmlns:a16="http://schemas.microsoft.com/office/drawing/2014/main" val="1418805591"/>
                    </a:ext>
                  </a:extLst>
                </a:gridCol>
              </a:tblGrid>
              <a:tr h="336306">
                <a:tc>
                  <a:txBody>
                    <a:bodyPr/>
                    <a:lstStyle/>
                    <a:p>
                      <a:pPr algn="ctr"/>
                      <a:r>
                        <a:rPr lang="en-US" sz="800" b="0" dirty="0">
                          <a:latin typeface="Helvetica" pitchFamily="2" charset="0"/>
                        </a:rPr>
                        <a:t>Fisher’s exact test</a:t>
                      </a:r>
                      <a:r>
                        <a:rPr lang="zh-CN" altLang="en-US" sz="800" b="0" dirty="0">
                          <a:latin typeface="Helvetica" pitchFamily="2" charset="0"/>
                        </a:rPr>
                        <a:t> </a:t>
                      </a:r>
                      <a:endParaRPr lang="en-HK" altLang="zh-CN" sz="800" b="0" dirty="0">
                        <a:latin typeface="Helvetica" pitchFamily="2" charset="0"/>
                      </a:endParaRPr>
                    </a:p>
                    <a:p>
                      <a:pPr algn="ctr"/>
                      <a:r>
                        <a:rPr lang="en-US" altLang="zh-CN" sz="800" b="0" i="1" dirty="0">
                          <a:latin typeface="Helvetica" pitchFamily="2" charset="0"/>
                        </a:rPr>
                        <a:t>p</a:t>
                      </a:r>
                      <a:r>
                        <a:rPr lang="zh-CN" altLang="en-US" sz="800" b="0" i="1" dirty="0">
                          <a:latin typeface="Helvetica" pitchFamily="2" charset="0"/>
                        </a:rPr>
                        <a:t> </a:t>
                      </a:r>
                      <a:r>
                        <a:rPr lang="en-US" altLang="zh-CN" sz="800" b="0" i="1" dirty="0">
                          <a:latin typeface="Helvetica" pitchFamily="2" charset="0"/>
                        </a:rPr>
                        <a:t>&lt;</a:t>
                      </a:r>
                      <a:r>
                        <a:rPr lang="zh-CN" altLang="en-US" sz="800" b="0" dirty="0">
                          <a:latin typeface="Helvetica" pitchFamily="2" charset="0"/>
                        </a:rPr>
                        <a:t> </a:t>
                      </a:r>
                      <a:r>
                        <a:rPr lang="en-US" altLang="zh-CN" sz="800" b="0" dirty="0">
                          <a:latin typeface="Helvetica" pitchFamily="2" charset="0"/>
                        </a:rPr>
                        <a:t>2.2</a:t>
                      </a:r>
                      <a:r>
                        <a:rPr lang="zh-CN" altLang="en-US" sz="800" b="0" dirty="0">
                          <a:latin typeface="Helvetica" pitchFamily="2" charset="0"/>
                        </a:rPr>
                        <a:t> </a:t>
                      </a:r>
                      <a:r>
                        <a:rPr lang="en-US" altLang="zh-CN" sz="800" b="0" dirty="0">
                          <a:latin typeface="Helvetica" pitchFamily="2" charset="0"/>
                        </a:rPr>
                        <a:t>x</a:t>
                      </a:r>
                      <a:r>
                        <a:rPr lang="zh-CN" altLang="en-US" sz="800" b="0" dirty="0">
                          <a:latin typeface="Helvetica" pitchFamily="2" charset="0"/>
                        </a:rPr>
                        <a:t> </a:t>
                      </a:r>
                      <a:r>
                        <a:rPr lang="en-US" altLang="zh-CN" sz="800" b="0" dirty="0">
                          <a:latin typeface="Helvetica" pitchFamily="2" charset="0"/>
                        </a:rPr>
                        <a:t>10</a:t>
                      </a:r>
                      <a:r>
                        <a:rPr lang="en-US" altLang="zh-CN" sz="800" b="0" baseline="30000" dirty="0">
                          <a:latin typeface="Helvetica" pitchFamily="2" charset="0"/>
                        </a:rPr>
                        <a:t>-16</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800" b="0" dirty="0">
                          <a:latin typeface="Helvetica" pitchFamily="2" charset="0"/>
                        </a:rPr>
                        <a:t>Mutations</a:t>
                      </a:r>
                      <a:endParaRPr lang="en-HK" altLang="zh-CN" sz="800" b="0" dirty="0">
                        <a:latin typeface="Helvetica" pitchFamily="2" charset="0"/>
                      </a:endParaRPr>
                    </a:p>
                    <a:p>
                      <a:pPr algn="ct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H3K4me3</a:t>
                      </a:r>
                      <a:endParaRPr lang="en-US" sz="800" b="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Mutations</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not</a:t>
                      </a:r>
                      <a:r>
                        <a:rPr lang="zh-CN" altLang="en-US" sz="800" b="0" dirty="0">
                          <a:latin typeface="Helvetica" pitchFamily="2" charset="0"/>
                        </a:rPr>
                        <a:t> </a:t>
                      </a: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H3K4me3</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9852299"/>
                  </a:ext>
                </a:extLst>
              </a:tr>
              <a:tr h="184392">
                <a:tc>
                  <a:txBody>
                    <a:bodyPr/>
                    <a:lstStyle/>
                    <a:p>
                      <a:pPr algn="ctr"/>
                      <a:r>
                        <a:rPr lang="en-US" altLang="zh-CN" sz="800" dirty="0">
                          <a:latin typeface="Helvetica" pitchFamily="2" charset="0"/>
                        </a:rPr>
                        <a:t>FL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1250</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47426</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61975198"/>
                  </a:ext>
                </a:extLst>
              </a:tr>
              <a:tr h="184392">
                <a:tc>
                  <a:txBody>
                    <a:bodyPr/>
                    <a:lstStyle/>
                    <a:p>
                      <a:pPr algn="ctr"/>
                      <a:r>
                        <a:rPr lang="en-US" altLang="zh-CN" sz="800" dirty="0">
                          <a:latin typeface="Helvetica" pitchFamily="2" charset="0"/>
                        </a:rPr>
                        <a:t>DHL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2606</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34065</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0535165"/>
                  </a:ext>
                </a:extLst>
              </a:tr>
            </a:tbl>
          </a:graphicData>
        </a:graphic>
      </p:graphicFrame>
      <p:graphicFrame>
        <p:nvGraphicFramePr>
          <p:cNvPr id="166" name="Table 40">
            <a:extLst>
              <a:ext uri="{FF2B5EF4-FFF2-40B4-BE49-F238E27FC236}">
                <a16:creationId xmlns:a16="http://schemas.microsoft.com/office/drawing/2014/main" id="{5691DB09-34EB-5446-B4E2-F176545B3115}"/>
              </a:ext>
            </a:extLst>
          </p:cNvPr>
          <p:cNvGraphicFramePr>
            <a:graphicFrameLocks noGrp="1"/>
          </p:cNvGraphicFramePr>
          <p:nvPr>
            <p:extLst>
              <p:ext uri="{D42A27DB-BD31-4B8C-83A1-F6EECF244321}">
                <p14:modId xmlns:p14="http://schemas.microsoft.com/office/powerpoint/2010/main" val="744337969"/>
              </p:ext>
            </p:extLst>
          </p:nvPr>
        </p:nvGraphicFramePr>
        <p:xfrm>
          <a:off x="1221135" y="7010332"/>
          <a:ext cx="3244070" cy="763026"/>
        </p:xfrm>
        <a:graphic>
          <a:graphicData uri="http://schemas.openxmlformats.org/drawingml/2006/table">
            <a:tbl>
              <a:tblPr firstRow="1" bandRow="1">
                <a:tableStyleId>{BDBED569-4797-4DF1-A0F4-6AAB3CD982D8}</a:tableStyleId>
              </a:tblPr>
              <a:tblGrid>
                <a:gridCol w="1182372">
                  <a:extLst>
                    <a:ext uri="{9D8B030D-6E8A-4147-A177-3AD203B41FA5}">
                      <a16:colId xmlns:a16="http://schemas.microsoft.com/office/drawing/2014/main" val="181925739"/>
                    </a:ext>
                  </a:extLst>
                </a:gridCol>
                <a:gridCol w="1055277">
                  <a:extLst>
                    <a:ext uri="{9D8B030D-6E8A-4147-A177-3AD203B41FA5}">
                      <a16:colId xmlns:a16="http://schemas.microsoft.com/office/drawing/2014/main" val="2708177135"/>
                    </a:ext>
                  </a:extLst>
                </a:gridCol>
                <a:gridCol w="1006421">
                  <a:extLst>
                    <a:ext uri="{9D8B030D-6E8A-4147-A177-3AD203B41FA5}">
                      <a16:colId xmlns:a16="http://schemas.microsoft.com/office/drawing/2014/main" val="1418805591"/>
                    </a:ext>
                  </a:extLst>
                </a:gridCol>
              </a:tblGrid>
              <a:tr h="336306">
                <a:tc>
                  <a:txBody>
                    <a:bodyPr/>
                    <a:lstStyle/>
                    <a:p>
                      <a:pPr algn="ctr"/>
                      <a:r>
                        <a:rPr lang="en-US" sz="800" b="0" dirty="0">
                          <a:latin typeface="Helvetica" pitchFamily="2" charset="0"/>
                        </a:rPr>
                        <a:t>Fisher’s exact test</a:t>
                      </a:r>
                      <a:r>
                        <a:rPr lang="zh-CN" altLang="en-US" sz="800" b="0" dirty="0">
                          <a:latin typeface="Helvetica" pitchFamily="2" charset="0"/>
                        </a:rPr>
                        <a:t> </a:t>
                      </a:r>
                      <a:endParaRPr lang="en-HK" altLang="zh-CN" sz="800" b="0" dirty="0">
                        <a:latin typeface="Helvetica" pitchFamily="2" charset="0"/>
                      </a:endParaRPr>
                    </a:p>
                    <a:p>
                      <a:pPr algn="ctr"/>
                      <a:r>
                        <a:rPr lang="en-US" altLang="zh-CN" sz="800" b="0" i="1" dirty="0">
                          <a:latin typeface="Helvetica" pitchFamily="2" charset="0"/>
                        </a:rPr>
                        <a:t>p</a:t>
                      </a:r>
                      <a:r>
                        <a:rPr lang="zh-CN" altLang="en-US" sz="800" b="0" i="1" dirty="0">
                          <a:latin typeface="Helvetica" pitchFamily="2" charset="0"/>
                        </a:rPr>
                        <a:t> </a:t>
                      </a:r>
                      <a:r>
                        <a:rPr lang="en-US" altLang="zh-CN" sz="800" b="0" i="1" dirty="0">
                          <a:latin typeface="Helvetica" pitchFamily="2" charset="0"/>
                        </a:rPr>
                        <a:t>&lt;</a:t>
                      </a:r>
                      <a:r>
                        <a:rPr lang="zh-CN" altLang="en-US" sz="800" b="0" dirty="0">
                          <a:latin typeface="Helvetica" pitchFamily="2" charset="0"/>
                        </a:rPr>
                        <a:t> </a:t>
                      </a:r>
                      <a:r>
                        <a:rPr lang="en-US" altLang="zh-CN" sz="800" b="0" dirty="0">
                          <a:latin typeface="Helvetica" pitchFamily="2" charset="0"/>
                        </a:rPr>
                        <a:t>2.2</a:t>
                      </a:r>
                      <a:r>
                        <a:rPr lang="zh-CN" altLang="en-US" sz="800" b="0" dirty="0">
                          <a:latin typeface="Helvetica" pitchFamily="2" charset="0"/>
                        </a:rPr>
                        <a:t> </a:t>
                      </a:r>
                      <a:r>
                        <a:rPr lang="en-US" altLang="zh-CN" sz="800" b="0" dirty="0">
                          <a:latin typeface="Helvetica" pitchFamily="2" charset="0"/>
                        </a:rPr>
                        <a:t>x</a:t>
                      </a:r>
                      <a:r>
                        <a:rPr lang="zh-CN" altLang="en-US" sz="800" b="0" dirty="0">
                          <a:latin typeface="Helvetica" pitchFamily="2" charset="0"/>
                        </a:rPr>
                        <a:t> </a:t>
                      </a:r>
                      <a:r>
                        <a:rPr lang="en-US" altLang="zh-CN" sz="800" b="0" dirty="0">
                          <a:latin typeface="Helvetica" pitchFamily="2" charset="0"/>
                        </a:rPr>
                        <a:t>10</a:t>
                      </a:r>
                      <a:r>
                        <a:rPr lang="en-US" altLang="zh-CN" sz="800" b="0" baseline="30000" dirty="0">
                          <a:latin typeface="Helvetica" pitchFamily="2" charset="0"/>
                        </a:rPr>
                        <a:t>-16</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800" b="0" dirty="0">
                          <a:latin typeface="Helvetica" pitchFamily="2" charset="0"/>
                        </a:rPr>
                        <a:t>Mutations</a:t>
                      </a:r>
                      <a:endParaRPr lang="en-HK" altLang="zh-CN" sz="800" b="0" dirty="0">
                        <a:latin typeface="Helvetica" pitchFamily="2" charset="0"/>
                      </a:endParaRPr>
                    </a:p>
                    <a:p>
                      <a:pPr algn="ct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H3K27ac</a:t>
                      </a:r>
                      <a:endParaRPr lang="en-US" sz="800" b="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Mutations</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not</a:t>
                      </a:r>
                      <a:r>
                        <a:rPr lang="zh-CN" altLang="en-US" sz="800" b="0" dirty="0">
                          <a:latin typeface="Helvetica" pitchFamily="2" charset="0"/>
                        </a:rPr>
                        <a:t> </a:t>
                      </a: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H3K27ac</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9852299"/>
                  </a:ext>
                </a:extLst>
              </a:tr>
              <a:tr h="184392">
                <a:tc>
                  <a:txBody>
                    <a:bodyPr/>
                    <a:lstStyle/>
                    <a:p>
                      <a:pPr algn="ctr"/>
                      <a:r>
                        <a:rPr lang="en-US" altLang="zh-CN" sz="800" dirty="0">
                          <a:latin typeface="Helvetica" pitchFamily="2" charset="0"/>
                        </a:rPr>
                        <a:t>FL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1933</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46743</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61975198"/>
                  </a:ext>
                </a:extLst>
              </a:tr>
              <a:tr h="184392">
                <a:tc>
                  <a:txBody>
                    <a:bodyPr/>
                    <a:lstStyle/>
                    <a:p>
                      <a:pPr algn="ctr"/>
                      <a:r>
                        <a:rPr lang="en-US" altLang="zh-CN" sz="800" dirty="0">
                          <a:latin typeface="Helvetica" pitchFamily="2" charset="0"/>
                        </a:rPr>
                        <a:t>DHL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3436</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33235</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0535165"/>
                  </a:ext>
                </a:extLst>
              </a:tr>
            </a:tbl>
          </a:graphicData>
        </a:graphic>
      </p:graphicFrame>
    </p:spTree>
    <p:extLst>
      <p:ext uri="{BB962C8B-B14F-4D97-AF65-F5344CB8AC3E}">
        <p14:creationId xmlns:p14="http://schemas.microsoft.com/office/powerpoint/2010/main" val="2686446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3E63F40-8D8F-5744-86EF-CE6AFC9AA9AD}"/>
              </a:ext>
            </a:extLst>
          </p:cNvPr>
          <p:cNvPicPr>
            <a:picLocks noChangeAspect="1"/>
          </p:cNvPicPr>
          <p:nvPr/>
        </p:nvPicPr>
        <p:blipFill>
          <a:blip r:embed="rId3"/>
          <a:stretch>
            <a:fillRect/>
          </a:stretch>
        </p:blipFill>
        <p:spPr>
          <a:xfrm>
            <a:off x="4764889" y="711701"/>
            <a:ext cx="2106399" cy="2768628"/>
          </a:xfrm>
          <a:prstGeom prst="rect">
            <a:avLst/>
          </a:prstGeom>
        </p:spPr>
      </p:pic>
      <p:sp>
        <p:nvSpPr>
          <p:cNvPr id="69" name="TextBox 68">
            <a:extLst>
              <a:ext uri="{FF2B5EF4-FFF2-40B4-BE49-F238E27FC236}">
                <a16:creationId xmlns:a16="http://schemas.microsoft.com/office/drawing/2014/main" id="{F3907B3F-3F17-BE49-9A7B-1140A986539C}"/>
              </a:ext>
            </a:extLst>
          </p:cNvPr>
          <p:cNvSpPr txBox="1"/>
          <p:nvPr/>
        </p:nvSpPr>
        <p:spPr>
          <a:xfrm>
            <a:off x="9335274" y="15831106"/>
            <a:ext cx="1077539" cy="215444"/>
          </a:xfrm>
          <a:prstGeom prst="rect">
            <a:avLst/>
          </a:prstGeom>
          <a:noFill/>
        </p:spPr>
        <p:txBody>
          <a:bodyPr wrap="none" rtlCol="0">
            <a:spAutoFit/>
          </a:bodyPr>
          <a:lstStyle/>
          <a:p>
            <a:r>
              <a:rPr lang="en-US" sz="800" b="1" dirty="0">
                <a:latin typeface="Helvetica" pitchFamily="2" charset="0"/>
              </a:rPr>
              <a:t>Extended Figure 5</a:t>
            </a:r>
          </a:p>
        </p:txBody>
      </p:sp>
      <p:sp>
        <p:nvSpPr>
          <p:cNvPr id="70" name="TextBox 69">
            <a:extLst>
              <a:ext uri="{FF2B5EF4-FFF2-40B4-BE49-F238E27FC236}">
                <a16:creationId xmlns:a16="http://schemas.microsoft.com/office/drawing/2014/main" id="{DCF64634-F136-FA40-B09D-E1C6E4329AAB}"/>
              </a:ext>
            </a:extLst>
          </p:cNvPr>
          <p:cNvSpPr txBox="1"/>
          <p:nvPr/>
        </p:nvSpPr>
        <p:spPr>
          <a:xfrm>
            <a:off x="304679" y="232669"/>
            <a:ext cx="353697" cy="298543"/>
          </a:xfrm>
          <a:prstGeom prst="rect">
            <a:avLst/>
          </a:prstGeom>
          <a:noFill/>
        </p:spPr>
        <p:txBody>
          <a:bodyPr wrap="square" lIns="0" tIns="0" rIns="0" bIns="0" rtlCol="0">
            <a:spAutoFit/>
          </a:bodyPr>
          <a:lstStyle/>
          <a:p>
            <a:pPr algn="ctr"/>
            <a:r>
              <a:rPr lang="en-US" altLang="zh-CN" sz="1940" b="1" dirty="0">
                <a:latin typeface="Helvetica" pitchFamily="2" charset="0"/>
              </a:rPr>
              <a:t>a.</a:t>
            </a:r>
            <a:endParaRPr lang="en-US" sz="1940" b="1" dirty="0">
              <a:latin typeface="Helvetica" pitchFamily="2" charset="0"/>
            </a:endParaRPr>
          </a:p>
        </p:txBody>
      </p:sp>
      <p:sp>
        <p:nvSpPr>
          <p:cNvPr id="71" name="TextBox 70">
            <a:extLst>
              <a:ext uri="{FF2B5EF4-FFF2-40B4-BE49-F238E27FC236}">
                <a16:creationId xmlns:a16="http://schemas.microsoft.com/office/drawing/2014/main" id="{EC99EAF2-0934-7648-B301-AD5BE7615BFA}"/>
              </a:ext>
            </a:extLst>
          </p:cNvPr>
          <p:cNvSpPr txBox="1"/>
          <p:nvPr/>
        </p:nvSpPr>
        <p:spPr>
          <a:xfrm>
            <a:off x="304679" y="6149585"/>
            <a:ext cx="353697" cy="298543"/>
          </a:xfrm>
          <a:prstGeom prst="rect">
            <a:avLst/>
          </a:prstGeom>
          <a:noFill/>
        </p:spPr>
        <p:txBody>
          <a:bodyPr wrap="square" lIns="0" tIns="0" rIns="0" bIns="0" rtlCol="0">
            <a:spAutoFit/>
          </a:bodyPr>
          <a:lstStyle/>
          <a:p>
            <a:pPr algn="ctr"/>
            <a:r>
              <a:rPr lang="en-US" altLang="zh-CN" sz="1940" b="1" dirty="0">
                <a:latin typeface="Helvetica" pitchFamily="2" charset="0"/>
              </a:rPr>
              <a:t>b.</a:t>
            </a:r>
            <a:endParaRPr lang="en-US" sz="1940" b="1" dirty="0">
              <a:latin typeface="Helvetica" pitchFamily="2" charset="0"/>
            </a:endParaRPr>
          </a:p>
        </p:txBody>
      </p:sp>
      <p:grpSp>
        <p:nvGrpSpPr>
          <p:cNvPr id="10" name="Group 9">
            <a:extLst>
              <a:ext uri="{FF2B5EF4-FFF2-40B4-BE49-F238E27FC236}">
                <a16:creationId xmlns:a16="http://schemas.microsoft.com/office/drawing/2014/main" id="{40A5DB81-1220-CB47-B5B4-BA9EAD0E8F44}"/>
              </a:ext>
            </a:extLst>
          </p:cNvPr>
          <p:cNvGrpSpPr/>
          <p:nvPr/>
        </p:nvGrpSpPr>
        <p:grpSpPr>
          <a:xfrm>
            <a:off x="341921" y="6235055"/>
            <a:ext cx="6779747" cy="3538755"/>
            <a:chOff x="535218" y="7446874"/>
            <a:chExt cx="6779747" cy="3538755"/>
          </a:xfrm>
        </p:grpSpPr>
        <p:pic>
          <p:nvPicPr>
            <p:cNvPr id="3" name="Picture 2">
              <a:extLst>
                <a:ext uri="{FF2B5EF4-FFF2-40B4-BE49-F238E27FC236}">
                  <a16:creationId xmlns:a16="http://schemas.microsoft.com/office/drawing/2014/main" id="{9F2C6458-C342-4747-A556-5FAB569FB638}"/>
                </a:ext>
              </a:extLst>
            </p:cNvPr>
            <p:cNvPicPr>
              <a:picLocks noChangeAspect="1"/>
            </p:cNvPicPr>
            <p:nvPr/>
          </p:nvPicPr>
          <p:blipFill>
            <a:blip r:embed="rId4"/>
            <a:stretch>
              <a:fillRect/>
            </a:stretch>
          </p:blipFill>
          <p:spPr>
            <a:xfrm>
              <a:off x="1106690" y="7653297"/>
              <a:ext cx="6008485" cy="2403896"/>
            </a:xfrm>
            <a:prstGeom prst="rect">
              <a:avLst/>
            </a:prstGeom>
          </p:spPr>
        </p:pic>
        <p:sp>
          <p:nvSpPr>
            <p:cNvPr id="23" name="Rectangle 22">
              <a:extLst>
                <a:ext uri="{FF2B5EF4-FFF2-40B4-BE49-F238E27FC236}">
                  <a16:creationId xmlns:a16="http://schemas.microsoft.com/office/drawing/2014/main" id="{9D5D707C-8B8E-0043-AC1D-D8455DE10934}"/>
                </a:ext>
              </a:extLst>
            </p:cNvPr>
            <p:cNvSpPr/>
            <p:nvPr/>
          </p:nvSpPr>
          <p:spPr>
            <a:xfrm>
              <a:off x="1136782" y="7671339"/>
              <a:ext cx="3062449" cy="237053"/>
            </a:xfrm>
            <a:prstGeom prst="rect">
              <a:avLst/>
            </a:prstGeom>
          </p:spPr>
          <p:txBody>
            <a:bodyPr wrap="square">
              <a:spAutoFit/>
            </a:bodyPr>
            <a:lstStyle/>
            <a:p>
              <a:pPr>
                <a:lnSpc>
                  <a:spcPct val="126000"/>
                </a:lnSpc>
              </a:pPr>
              <a:r>
                <a:rPr lang="en-US" altLang="zh-CN" sz="800" dirty="0">
                  <a:latin typeface="Helvetica" pitchFamily="2" charset="0"/>
                </a:rPr>
                <a:t>WGS</a:t>
              </a:r>
              <a:r>
                <a:rPr lang="zh-CN" altLang="en-US" sz="800" dirty="0">
                  <a:latin typeface="Helvetica" pitchFamily="2" charset="0"/>
                </a:rPr>
                <a:t> </a:t>
              </a: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from</a:t>
              </a:r>
              <a:r>
                <a:rPr lang="zh-CN" altLang="en-US" sz="800" dirty="0">
                  <a:latin typeface="Helvetica" pitchFamily="2" charset="0"/>
                </a:rPr>
                <a:t> </a:t>
              </a:r>
              <a:r>
                <a:rPr lang="en-HK" sz="800" dirty="0" err="1">
                  <a:latin typeface="Helvetica" pitchFamily="2" charset="0"/>
                </a:rPr>
                <a:t>Xose</a:t>
              </a:r>
              <a:r>
                <a:rPr lang="en-HK" sz="800" dirty="0">
                  <a:latin typeface="Helvetica" pitchFamily="2" charset="0"/>
                </a:rPr>
                <a:t> S</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et</a:t>
              </a:r>
              <a:r>
                <a:rPr lang="zh-CN" altLang="en-US" sz="800" dirty="0">
                  <a:latin typeface="Helvetica" pitchFamily="2" charset="0"/>
                </a:rPr>
                <a:t> </a:t>
              </a:r>
              <a:r>
                <a:rPr lang="en-US" altLang="zh-CN" sz="800" dirty="0">
                  <a:latin typeface="Helvetica" pitchFamily="2" charset="0"/>
                </a:rPr>
                <a:t>al</a:t>
              </a:r>
              <a:r>
                <a:rPr lang="zh-CN" altLang="en-US" sz="800" i="1" dirty="0">
                  <a:latin typeface="Helvetica" pitchFamily="2" charset="0"/>
                </a:rPr>
                <a:t> </a:t>
              </a:r>
              <a:endParaRPr lang="en-US" altLang="zh-CN" sz="800" i="1" dirty="0">
                <a:latin typeface="Helvetica" pitchFamily="2" charset="0"/>
              </a:endParaRPr>
            </a:p>
          </p:txBody>
        </p:sp>
        <p:sp>
          <p:nvSpPr>
            <p:cNvPr id="25" name="Rectangle 24">
              <a:extLst>
                <a:ext uri="{FF2B5EF4-FFF2-40B4-BE49-F238E27FC236}">
                  <a16:creationId xmlns:a16="http://schemas.microsoft.com/office/drawing/2014/main" id="{6C44C1CD-CB56-C045-8B95-FF21FED4B1CE}"/>
                </a:ext>
              </a:extLst>
            </p:cNvPr>
            <p:cNvSpPr/>
            <p:nvPr/>
          </p:nvSpPr>
          <p:spPr>
            <a:xfrm>
              <a:off x="867039" y="7879926"/>
              <a:ext cx="311304" cy="258212"/>
            </a:xfrm>
            <a:prstGeom prst="rect">
              <a:avLst/>
            </a:prstGeom>
          </p:spPr>
          <p:txBody>
            <a:bodyPr wrap="square">
              <a:spAutoFit/>
            </a:bodyPr>
            <a:lstStyle/>
            <a:p>
              <a:pPr algn="r">
                <a:lnSpc>
                  <a:spcPct val="149000"/>
                </a:lnSpc>
              </a:pPr>
              <a:r>
                <a:rPr lang="en-US" altLang="zh-CN" sz="800" dirty="0">
                  <a:latin typeface="Helvetica" pitchFamily="2" charset="0"/>
                </a:rPr>
                <a:t>15</a:t>
              </a:r>
            </a:p>
          </p:txBody>
        </p:sp>
        <p:sp>
          <p:nvSpPr>
            <p:cNvPr id="27" name="Rectangle 26">
              <a:extLst>
                <a:ext uri="{FF2B5EF4-FFF2-40B4-BE49-F238E27FC236}">
                  <a16:creationId xmlns:a16="http://schemas.microsoft.com/office/drawing/2014/main" id="{1887868B-1829-064F-8A4C-400ACE64A004}"/>
                </a:ext>
              </a:extLst>
            </p:cNvPr>
            <p:cNvSpPr/>
            <p:nvPr/>
          </p:nvSpPr>
          <p:spPr>
            <a:xfrm rot="16200000">
              <a:off x="167585" y="8815045"/>
              <a:ext cx="1207671" cy="215444"/>
            </a:xfrm>
            <a:prstGeom prst="rect">
              <a:avLst/>
            </a:prstGeom>
          </p:spPr>
          <p:txBody>
            <a:bodyPr wrap="square">
              <a:spAutoFit/>
            </a:bodyPr>
            <a:lstStyle/>
            <a:p>
              <a:pPr algn="ct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counts</a:t>
              </a:r>
              <a:endParaRPr lang="en-US" sz="800" dirty="0">
                <a:latin typeface="Helvetica" pitchFamily="2" charset="0"/>
              </a:endParaRPr>
            </a:p>
          </p:txBody>
        </p:sp>
        <p:sp>
          <p:nvSpPr>
            <p:cNvPr id="30" name="Rectangle 29">
              <a:extLst>
                <a:ext uri="{FF2B5EF4-FFF2-40B4-BE49-F238E27FC236}">
                  <a16:creationId xmlns:a16="http://schemas.microsoft.com/office/drawing/2014/main" id="{BDA6A163-4C92-EC4A-B77E-58AF55161862}"/>
                </a:ext>
              </a:extLst>
            </p:cNvPr>
            <p:cNvSpPr/>
            <p:nvPr/>
          </p:nvSpPr>
          <p:spPr>
            <a:xfrm>
              <a:off x="867039" y="8240768"/>
              <a:ext cx="311304" cy="258212"/>
            </a:xfrm>
            <a:prstGeom prst="rect">
              <a:avLst/>
            </a:prstGeom>
          </p:spPr>
          <p:txBody>
            <a:bodyPr wrap="square">
              <a:spAutoFit/>
            </a:bodyPr>
            <a:lstStyle/>
            <a:p>
              <a:pPr algn="r">
                <a:lnSpc>
                  <a:spcPct val="149000"/>
                </a:lnSpc>
              </a:pPr>
              <a:r>
                <a:rPr lang="en-US" altLang="zh-CN" sz="800" dirty="0">
                  <a:latin typeface="Helvetica" pitchFamily="2" charset="0"/>
                </a:rPr>
                <a:t>0</a:t>
              </a:r>
            </a:p>
          </p:txBody>
        </p:sp>
        <p:sp>
          <p:nvSpPr>
            <p:cNvPr id="35" name="Rectangle 34">
              <a:extLst>
                <a:ext uri="{FF2B5EF4-FFF2-40B4-BE49-F238E27FC236}">
                  <a16:creationId xmlns:a16="http://schemas.microsoft.com/office/drawing/2014/main" id="{13087BFD-E9BC-8246-B2BD-7B8B15661A26}"/>
                </a:ext>
              </a:extLst>
            </p:cNvPr>
            <p:cNvSpPr/>
            <p:nvPr/>
          </p:nvSpPr>
          <p:spPr>
            <a:xfrm>
              <a:off x="867039" y="7519083"/>
              <a:ext cx="311304" cy="258212"/>
            </a:xfrm>
            <a:prstGeom prst="rect">
              <a:avLst/>
            </a:prstGeom>
          </p:spPr>
          <p:txBody>
            <a:bodyPr wrap="square">
              <a:spAutoFit/>
            </a:bodyPr>
            <a:lstStyle/>
            <a:p>
              <a:pPr algn="r">
                <a:lnSpc>
                  <a:spcPct val="149000"/>
                </a:lnSpc>
              </a:pPr>
              <a:r>
                <a:rPr lang="en-US" altLang="zh-CN" sz="800" dirty="0">
                  <a:latin typeface="Helvetica" pitchFamily="2" charset="0"/>
                </a:rPr>
                <a:t>30</a:t>
              </a:r>
            </a:p>
          </p:txBody>
        </p:sp>
        <p:sp>
          <p:nvSpPr>
            <p:cNvPr id="36" name="Rectangle 35">
              <a:extLst>
                <a:ext uri="{FF2B5EF4-FFF2-40B4-BE49-F238E27FC236}">
                  <a16:creationId xmlns:a16="http://schemas.microsoft.com/office/drawing/2014/main" id="{926720AB-76A6-0E41-A492-BC91D6ECD2E3}"/>
                </a:ext>
              </a:extLst>
            </p:cNvPr>
            <p:cNvSpPr/>
            <p:nvPr/>
          </p:nvSpPr>
          <p:spPr>
            <a:xfrm>
              <a:off x="867039" y="8712891"/>
              <a:ext cx="311304" cy="258212"/>
            </a:xfrm>
            <a:prstGeom prst="rect">
              <a:avLst/>
            </a:prstGeom>
          </p:spPr>
          <p:txBody>
            <a:bodyPr wrap="square">
              <a:spAutoFit/>
            </a:bodyPr>
            <a:lstStyle/>
            <a:p>
              <a:pPr algn="r">
                <a:lnSpc>
                  <a:spcPct val="149000"/>
                </a:lnSpc>
              </a:pPr>
              <a:r>
                <a:rPr lang="en-US" altLang="zh-CN" sz="800" dirty="0">
                  <a:latin typeface="Helvetica" pitchFamily="2" charset="0"/>
                </a:rPr>
                <a:t>15</a:t>
              </a:r>
            </a:p>
          </p:txBody>
        </p:sp>
        <p:sp>
          <p:nvSpPr>
            <p:cNvPr id="37" name="Rectangle 36">
              <a:extLst>
                <a:ext uri="{FF2B5EF4-FFF2-40B4-BE49-F238E27FC236}">
                  <a16:creationId xmlns:a16="http://schemas.microsoft.com/office/drawing/2014/main" id="{C6307428-0B4E-1947-8B48-2ED231145973}"/>
                </a:ext>
              </a:extLst>
            </p:cNvPr>
            <p:cNvSpPr/>
            <p:nvPr/>
          </p:nvSpPr>
          <p:spPr>
            <a:xfrm>
              <a:off x="867039" y="9073733"/>
              <a:ext cx="311304" cy="258212"/>
            </a:xfrm>
            <a:prstGeom prst="rect">
              <a:avLst/>
            </a:prstGeom>
          </p:spPr>
          <p:txBody>
            <a:bodyPr wrap="square">
              <a:spAutoFit/>
            </a:bodyPr>
            <a:lstStyle/>
            <a:p>
              <a:pPr algn="r">
                <a:lnSpc>
                  <a:spcPct val="149000"/>
                </a:lnSpc>
              </a:pPr>
              <a:r>
                <a:rPr lang="en-US" altLang="zh-CN" sz="800" dirty="0">
                  <a:latin typeface="Helvetica" pitchFamily="2" charset="0"/>
                </a:rPr>
                <a:t>0</a:t>
              </a:r>
            </a:p>
          </p:txBody>
        </p:sp>
        <p:sp>
          <p:nvSpPr>
            <p:cNvPr id="38" name="Rectangle 37">
              <a:extLst>
                <a:ext uri="{FF2B5EF4-FFF2-40B4-BE49-F238E27FC236}">
                  <a16:creationId xmlns:a16="http://schemas.microsoft.com/office/drawing/2014/main" id="{C56E4396-AB06-F24D-A61A-AD44ACDF663A}"/>
                </a:ext>
              </a:extLst>
            </p:cNvPr>
            <p:cNvSpPr/>
            <p:nvPr/>
          </p:nvSpPr>
          <p:spPr>
            <a:xfrm>
              <a:off x="867039" y="8352048"/>
              <a:ext cx="311304" cy="258212"/>
            </a:xfrm>
            <a:prstGeom prst="rect">
              <a:avLst/>
            </a:prstGeom>
          </p:spPr>
          <p:txBody>
            <a:bodyPr wrap="square">
              <a:spAutoFit/>
            </a:bodyPr>
            <a:lstStyle/>
            <a:p>
              <a:pPr algn="r">
                <a:lnSpc>
                  <a:spcPct val="149000"/>
                </a:lnSpc>
              </a:pPr>
              <a:r>
                <a:rPr lang="en-US" altLang="zh-CN" sz="800" dirty="0">
                  <a:latin typeface="Helvetica" pitchFamily="2" charset="0"/>
                </a:rPr>
                <a:t>30</a:t>
              </a:r>
            </a:p>
          </p:txBody>
        </p:sp>
        <p:sp>
          <p:nvSpPr>
            <p:cNvPr id="39" name="Rectangle 38">
              <a:extLst>
                <a:ext uri="{FF2B5EF4-FFF2-40B4-BE49-F238E27FC236}">
                  <a16:creationId xmlns:a16="http://schemas.microsoft.com/office/drawing/2014/main" id="{9A03B8FE-1755-E347-9988-7B7352626F09}"/>
                </a:ext>
              </a:extLst>
            </p:cNvPr>
            <p:cNvSpPr/>
            <p:nvPr/>
          </p:nvSpPr>
          <p:spPr>
            <a:xfrm>
              <a:off x="867039" y="9526603"/>
              <a:ext cx="311304" cy="258212"/>
            </a:xfrm>
            <a:prstGeom prst="rect">
              <a:avLst/>
            </a:prstGeom>
          </p:spPr>
          <p:txBody>
            <a:bodyPr wrap="square">
              <a:spAutoFit/>
            </a:bodyPr>
            <a:lstStyle/>
            <a:p>
              <a:pPr algn="r">
                <a:lnSpc>
                  <a:spcPct val="149000"/>
                </a:lnSpc>
              </a:pPr>
              <a:r>
                <a:rPr lang="en-US" altLang="zh-CN" sz="800" dirty="0">
                  <a:latin typeface="Helvetica" pitchFamily="2" charset="0"/>
                </a:rPr>
                <a:t>15</a:t>
              </a:r>
            </a:p>
          </p:txBody>
        </p:sp>
        <p:sp>
          <p:nvSpPr>
            <p:cNvPr id="40" name="Rectangle 39">
              <a:extLst>
                <a:ext uri="{FF2B5EF4-FFF2-40B4-BE49-F238E27FC236}">
                  <a16:creationId xmlns:a16="http://schemas.microsoft.com/office/drawing/2014/main" id="{CBFB840D-F1B4-F444-B86B-653F1A3571C1}"/>
                </a:ext>
              </a:extLst>
            </p:cNvPr>
            <p:cNvSpPr/>
            <p:nvPr/>
          </p:nvSpPr>
          <p:spPr>
            <a:xfrm>
              <a:off x="867039" y="9887445"/>
              <a:ext cx="311304" cy="258212"/>
            </a:xfrm>
            <a:prstGeom prst="rect">
              <a:avLst/>
            </a:prstGeom>
          </p:spPr>
          <p:txBody>
            <a:bodyPr wrap="square">
              <a:spAutoFit/>
            </a:bodyPr>
            <a:lstStyle/>
            <a:p>
              <a:pPr algn="r">
                <a:lnSpc>
                  <a:spcPct val="149000"/>
                </a:lnSpc>
              </a:pPr>
              <a:r>
                <a:rPr lang="en-US" altLang="zh-CN" sz="800" dirty="0">
                  <a:latin typeface="Helvetica" pitchFamily="2" charset="0"/>
                </a:rPr>
                <a:t>0</a:t>
              </a:r>
            </a:p>
          </p:txBody>
        </p:sp>
        <p:sp>
          <p:nvSpPr>
            <p:cNvPr id="41" name="Rectangle 40">
              <a:extLst>
                <a:ext uri="{FF2B5EF4-FFF2-40B4-BE49-F238E27FC236}">
                  <a16:creationId xmlns:a16="http://schemas.microsoft.com/office/drawing/2014/main" id="{2DC5FA65-E287-2E4D-8D7C-0D241DCB20E5}"/>
                </a:ext>
              </a:extLst>
            </p:cNvPr>
            <p:cNvSpPr/>
            <p:nvPr/>
          </p:nvSpPr>
          <p:spPr>
            <a:xfrm>
              <a:off x="867039" y="9165760"/>
              <a:ext cx="311304" cy="258212"/>
            </a:xfrm>
            <a:prstGeom prst="rect">
              <a:avLst/>
            </a:prstGeom>
          </p:spPr>
          <p:txBody>
            <a:bodyPr wrap="square">
              <a:spAutoFit/>
            </a:bodyPr>
            <a:lstStyle/>
            <a:p>
              <a:pPr algn="r">
                <a:lnSpc>
                  <a:spcPct val="149000"/>
                </a:lnSpc>
              </a:pPr>
              <a:r>
                <a:rPr lang="en-US" altLang="zh-CN" sz="800" dirty="0">
                  <a:latin typeface="Helvetica" pitchFamily="2" charset="0"/>
                </a:rPr>
                <a:t>30</a:t>
              </a:r>
            </a:p>
          </p:txBody>
        </p:sp>
        <p:sp>
          <p:nvSpPr>
            <p:cNvPr id="43" name="Rectangle 42">
              <a:extLst>
                <a:ext uri="{FF2B5EF4-FFF2-40B4-BE49-F238E27FC236}">
                  <a16:creationId xmlns:a16="http://schemas.microsoft.com/office/drawing/2014/main" id="{1EA12A3B-A680-3244-90EB-F2B77B61D40B}"/>
                </a:ext>
              </a:extLst>
            </p:cNvPr>
            <p:cNvSpPr/>
            <p:nvPr/>
          </p:nvSpPr>
          <p:spPr>
            <a:xfrm>
              <a:off x="1136782" y="8492729"/>
              <a:ext cx="3062449" cy="237053"/>
            </a:xfrm>
            <a:prstGeom prst="rect">
              <a:avLst/>
            </a:prstGeom>
          </p:spPr>
          <p:txBody>
            <a:bodyPr wrap="square">
              <a:spAutoFit/>
            </a:bodyPr>
            <a:lstStyle/>
            <a:p>
              <a:pPr>
                <a:lnSpc>
                  <a:spcPct val="126000"/>
                </a:lnSpc>
              </a:pPr>
              <a:r>
                <a:rPr lang="en-US" altLang="zh-CN" sz="800" dirty="0">
                  <a:latin typeface="Helvetica" pitchFamily="2" charset="0"/>
                </a:rPr>
                <a:t>WGS</a:t>
              </a:r>
              <a:r>
                <a:rPr lang="zh-CN" altLang="en-US" sz="800" dirty="0">
                  <a:latin typeface="Helvetica" pitchFamily="2" charset="0"/>
                </a:rPr>
                <a:t> </a:t>
              </a: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from</a:t>
              </a:r>
              <a:r>
                <a:rPr lang="zh-CN" altLang="en-US" sz="800" dirty="0">
                  <a:latin typeface="Helvetica" pitchFamily="2" charset="0"/>
                </a:rPr>
                <a:t> </a:t>
              </a:r>
              <a:r>
                <a:rPr lang="en-US" altLang="zh-CN" sz="800" dirty="0">
                  <a:latin typeface="Helvetica" pitchFamily="2" charset="0"/>
                </a:rPr>
                <a:t>Morin,</a:t>
              </a:r>
              <a:r>
                <a:rPr lang="zh-CN" altLang="en-US" sz="800" dirty="0">
                  <a:latin typeface="Helvetica" pitchFamily="2" charset="0"/>
                </a:rPr>
                <a:t> </a:t>
              </a:r>
              <a:r>
                <a:rPr lang="en-US" altLang="zh-CN" sz="800" dirty="0">
                  <a:latin typeface="Helvetica" pitchFamily="2" charset="0"/>
                </a:rPr>
                <a:t>et</a:t>
              </a:r>
              <a:r>
                <a:rPr lang="zh-CN" altLang="en-US" sz="800" dirty="0">
                  <a:latin typeface="Helvetica" pitchFamily="2" charset="0"/>
                </a:rPr>
                <a:t> </a:t>
              </a:r>
              <a:r>
                <a:rPr lang="en-US" altLang="zh-CN" sz="800" dirty="0">
                  <a:latin typeface="Helvetica" pitchFamily="2" charset="0"/>
                </a:rPr>
                <a:t>al</a:t>
              </a:r>
              <a:r>
                <a:rPr lang="zh-CN" altLang="en-US" sz="800" i="1" dirty="0">
                  <a:latin typeface="Helvetica" pitchFamily="2" charset="0"/>
                </a:rPr>
                <a:t> </a:t>
              </a:r>
              <a:endParaRPr lang="en-US" altLang="zh-CN" sz="800" i="1" dirty="0">
                <a:latin typeface="Helvetica" pitchFamily="2" charset="0"/>
              </a:endParaRPr>
            </a:p>
          </p:txBody>
        </p:sp>
        <p:sp>
          <p:nvSpPr>
            <p:cNvPr id="44" name="Rectangle 43">
              <a:extLst>
                <a:ext uri="{FF2B5EF4-FFF2-40B4-BE49-F238E27FC236}">
                  <a16:creationId xmlns:a16="http://schemas.microsoft.com/office/drawing/2014/main" id="{4E6FAF5B-28DC-3948-8777-CE46198A50EA}"/>
                </a:ext>
              </a:extLst>
            </p:cNvPr>
            <p:cNvSpPr/>
            <p:nvPr/>
          </p:nvSpPr>
          <p:spPr>
            <a:xfrm>
              <a:off x="1136782" y="9313318"/>
              <a:ext cx="3062449" cy="237053"/>
            </a:xfrm>
            <a:prstGeom prst="rect">
              <a:avLst/>
            </a:prstGeom>
          </p:spPr>
          <p:txBody>
            <a:bodyPr wrap="square">
              <a:spAutoFit/>
            </a:bodyPr>
            <a:lstStyle/>
            <a:p>
              <a:pPr>
                <a:lnSpc>
                  <a:spcPct val="126000"/>
                </a:lnSpc>
              </a:pPr>
              <a:r>
                <a:rPr lang="en-US" altLang="zh-CN" sz="800" dirty="0">
                  <a:latin typeface="Helvetica" pitchFamily="2" charset="0"/>
                </a:rPr>
                <a:t>WGS</a:t>
              </a:r>
              <a:r>
                <a:rPr lang="zh-CN" altLang="en-US" sz="800" dirty="0">
                  <a:latin typeface="Helvetica" pitchFamily="2" charset="0"/>
                </a:rPr>
                <a:t> </a:t>
              </a: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in</a:t>
              </a:r>
              <a:r>
                <a:rPr lang="zh-CN" altLang="en-US" sz="800" dirty="0">
                  <a:latin typeface="Helvetica" pitchFamily="2" charset="0"/>
                </a:rPr>
                <a:t> </a:t>
              </a:r>
              <a:r>
                <a:rPr lang="en-US" altLang="zh-CN" sz="800" dirty="0">
                  <a:latin typeface="Helvetica" pitchFamily="2" charset="0"/>
                </a:rPr>
                <a:t>this</a:t>
              </a:r>
              <a:r>
                <a:rPr lang="zh-CN" altLang="en-US" sz="800" dirty="0">
                  <a:latin typeface="Helvetica" pitchFamily="2" charset="0"/>
                </a:rPr>
                <a:t> </a:t>
              </a:r>
              <a:r>
                <a:rPr lang="en-US" altLang="zh-CN" sz="800" dirty="0">
                  <a:latin typeface="Helvetica" pitchFamily="2" charset="0"/>
                </a:rPr>
                <a:t>study</a:t>
              </a:r>
              <a:endParaRPr lang="en-US" altLang="zh-CN" sz="800" i="1" dirty="0">
                <a:latin typeface="Helvetica" pitchFamily="2" charset="0"/>
              </a:endParaRPr>
            </a:p>
          </p:txBody>
        </p:sp>
        <p:grpSp>
          <p:nvGrpSpPr>
            <p:cNvPr id="7" name="Group 6">
              <a:extLst>
                <a:ext uri="{FF2B5EF4-FFF2-40B4-BE49-F238E27FC236}">
                  <a16:creationId xmlns:a16="http://schemas.microsoft.com/office/drawing/2014/main" id="{3994A5A9-9735-E449-9015-A10F6ADE6BF1}"/>
                </a:ext>
              </a:extLst>
            </p:cNvPr>
            <p:cNvGrpSpPr/>
            <p:nvPr/>
          </p:nvGrpSpPr>
          <p:grpSpPr>
            <a:xfrm>
              <a:off x="6314480" y="7748501"/>
              <a:ext cx="643017" cy="464738"/>
              <a:chOff x="7342722" y="7420928"/>
              <a:chExt cx="643017" cy="464738"/>
            </a:xfrm>
          </p:grpSpPr>
          <p:sp>
            <p:nvSpPr>
              <p:cNvPr id="5" name="Rectangle 4">
                <a:extLst>
                  <a:ext uri="{FF2B5EF4-FFF2-40B4-BE49-F238E27FC236}">
                    <a16:creationId xmlns:a16="http://schemas.microsoft.com/office/drawing/2014/main" id="{7BD54443-5B44-B149-8FD5-6D13A1A46F21}"/>
                  </a:ext>
                </a:extLst>
              </p:cNvPr>
              <p:cNvSpPr/>
              <p:nvPr/>
            </p:nvSpPr>
            <p:spPr>
              <a:xfrm>
                <a:off x="7342722" y="7420928"/>
                <a:ext cx="643017" cy="46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0DD411D-0794-1E48-9B1D-4E64B3EC4C90}"/>
                  </a:ext>
                </a:extLst>
              </p:cNvPr>
              <p:cNvSpPr/>
              <p:nvPr/>
            </p:nvSpPr>
            <p:spPr>
              <a:xfrm>
                <a:off x="7418895" y="7519083"/>
                <a:ext cx="72000" cy="72000"/>
              </a:xfrm>
              <a:prstGeom prst="rect">
                <a:avLst/>
              </a:prstGeom>
              <a:solidFill>
                <a:srgbClr val="7C8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68F3DF4-CD2C-C14D-B921-A77325FEC883}"/>
                  </a:ext>
                </a:extLst>
              </p:cNvPr>
              <p:cNvSpPr/>
              <p:nvPr/>
            </p:nvSpPr>
            <p:spPr>
              <a:xfrm>
                <a:off x="7418895" y="7624033"/>
                <a:ext cx="72000" cy="72000"/>
              </a:xfrm>
              <a:prstGeom prst="rect">
                <a:avLst/>
              </a:prstGeom>
              <a:solidFill>
                <a:srgbClr val="9D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0AF841C-294A-A549-82F8-153A7B8D3DFF}"/>
                  </a:ext>
                </a:extLst>
              </p:cNvPr>
              <p:cNvSpPr/>
              <p:nvPr/>
            </p:nvSpPr>
            <p:spPr>
              <a:xfrm>
                <a:off x="7418895" y="7731573"/>
                <a:ext cx="72000" cy="72000"/>
              </a:xfrm>
              <a:prstGeom prst="rect">
                <a:avLst/>
              </a:prstGeom>
              <a:solidFill>
                <a:srgbClr val="B0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6EAE944-C6D0-D740-A83C-96D7E491065A}"/>
                  </a:ext>
                </a:extLst>
              </p:cNvPr>
              <p:cNvSpPr/>
              <p:nvPr/>
            </p:nvSpPr>
            <p:spPr>
              <a:xfrm>
                <a:off x="7442835" y="7569046"/>
                <a:ext cx="396262" cy="203710"/>
              </a:xfrm>
              <a:prstGeom prst="rect">
                <a:avLst/>
              </a:prstGeom>
            </p:spPr>
            <p:txBody>
              <a:bodyPr wrap="none">
                <a:spAutoFit/>
              </a:bodyPr>
              <a:lstStyle/>
              <a:p>
                <a:pPr>
                  <a:lnSpc>
                    <a:spcPct val="90000"/>
                  </a:lnSpc>
                </a:pPr>
                <a:r>
                  <a:rPr lang="en-US" altLang="zh-CN" sz="800" dirty="0">
                    <a:latin typeface="Helvetica" pitchFamily="2" charset="0"/>
                  </a:rPr>
                  <a:t>MBL</a:t>
                </a:r>
              </a:p>
            </p:txBody>
          </p:sp>
          <p:sp>
            <p:nvSpPr>
              <p:cNvPr id="48" name="Rectangle 47">
                <a:extLst>
                  <a:ext uri="{FF2B5EF4-FFF2-40B4-BE49-F238E27FC236}">
                    <a16:creationId xmlns:a16="http://schemas.microsoft.com/office/drawing/2014/main" id="{E2555187-4AA2-3741-A98C-02A50ACEEB2A}"/>
                  </a:ext>
                </a:extLst>
              </p:cNvPr>
              <p:cNvSpPr/>
              <p:nvPr/>
            </p:nvSpPr>
            <p:spPr>
              <a:xfrm>
                <a:off x="7442835" y="7677499"/>
                <a:ext cx="369012" cy="203710"/>
              </a:xfrm>
              <a:prstGeom prst="rect">
                <a:avLst/>
              </a:prstGeom>
            </p:spPr>
            <p:txBody>
              <a:bodyPr wrap="none">
                <a:spAutoFit/>
              </a:bodyPr>
              <a:lstStyle/>
              <a:p>
                <a:pPr>
                  <a:lnSpc>
                    <a:spcPct val="90000"/>
                  </a:lnSpc>
                </a:pPr>
                <a:r>
                  <a:rPr lang="en-US" altLang="zh-CN" sz="800" dirty="0">
                    <a:latin typeface="Helvetica" pitchFamily="2" charset="0"/>
                  </a:rPr>
                  <a:t>SLL</a:t>
                </a:r>
              </a:p>
            </p:txBody>
          </p:sp>
          <p:sp>
            <p:nvSpPr>
              <p:cNvPr id="4" name="Rectangle 3">
                <a:extLst>
                  <a:ext uri="{FF2B5EF4-FFF2-40B4-BE49-F238E27FC236}">
                    <a16:creationId xmlns:a16="http://schemas.microsoft.com/office/drawing/2014/main" id="{55EB2D8F-6BCB-DB46-9B24-38002FEDE67D}"/>
                  </a:ext>
                </a:extLst>
              </p:cNvPr>
              <p:cNvSpPr/>
              <p:nvPr/>
            </p:nvSpPr>
            <p:spPr>
              <a:xfrm>
                <a:off x="7442835" y="7460593"/>
                <a:ext cx="373820" cy="203710"/>
              </a:xfrm>
              <a:prstGeom prst="rect">
                <a:avLst/>
              </a:prstGeom>
            </p:spPr>
            <p:txBody>
              <a:bodyPr wrap="none">
                <a:spAutoFit/>
              </a:bodyPr>
              <a:lstStyle/>
              <a:p>
                <a:pPr>
                  <a:lnSpc>
                    <a:spcPct val="90000"/>
                  </a:lnSpc>
                </a:pPr>
                <a:r>
                  <a:rPr lang="en-US" altLang="zh-CN" sz="800" dirty="0">
                    <a:latin typeface="Helvetica" pitchFamily="2" charset="0"/>
                  </a:rPr>
                  <a:t>CLL</a:t>
                </a:r>
              </a:p>
            </p:txBody>
          </p:sp>
        </p:grpSp>
        <p:sp>
          <p:nvSpPr>
            <p:cNvPr id="56" name="Rectangle 55">
              <a:extLst>
                <a:ext uri="{FF2B5EF4-FFF2-40B4-BE49-F238E27FC236}">
                  <a16:creationId xmlns:a16="http://schemas.microsoft.com/office/drawing/2014/main" id="{E974CA78-E8D2-2F4A-85C0-8F4D2ABD3FF1}"/>
                </a:ext>
              </a:extLst>
            </p:cNvPr>
            <p:cNvSpPr/>
            <p:nvPr/>
          </p:nvSpPr>
          <p:spPr>
            <a:xfrm>
              <a:off x="6314480" y="8569340"/>
              <a:ext cx="642197" cy="46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AB3D683-53C3-EA48-8952-9DC361EECAA4}"/>
                </a:ext>
              </a:extLst>
            </p:cNvPr>
            <p:cNvSpPr/>
            <p:nvPr/>
          </p:nvSpPr>
          <p:spPr>
            <a:xfrm>
              <a:off x="6414032" y="8600629"/>
              <a:ext cx="516488" cy="203710"/>
            </a:xfrm>
            <a:prstGeom prst="rect">
              <a:avLst/>
            </a:prstGeom>
          </p:spPr>
          <p:txBody>
            <a:bodyPr wrap="none">
              <a:spAutoFit/>
            </a:bodyPr>
            <a:lstStyle/>
            <a:p>
              <a:pPr>
                <a:lnSpc>
                  <a:spcPct val="90000"/>
                </a:lnSpc>
              </a:pPr>
              <a:r>
                <a:rPr lang="en-US" altLang="zh-CN" sz="800" dirty="0">
                  <a:latin typeface="Helvetica" pitchFamily="2" charset="0"/>
                </a:rPr>
                <a:t>DLBCL</a:t>
              </a:r>
            </a:p>
          </p:txBody>
        </p:sp>
        <p:sp>
          <p:nvSpPr>
            <p:cNvPr id="50" name="Rectangle 49">
              <a:extLst>
                <a:ext uri="{FF2B5EF4-FFF2-40B4-BE49-F238E27FC236}">
                  <a16:creationId xmlns:a16="http://schemas.microsoft.com/office/drawing/2014/main" id="{68B2B594-086E-0B4F-8B4C-A35C021A0E67}"/>
                </a:ext>
              </a:extLst>
            </p:cNvPr>
            <p:cNvSpPr/>
            <p:nvPr/>
          </p:nvSpPr>
          <p:spPr>
            <a:xfrm>
              <a:off x="6390092" y="8659119"/>
              <a:ext cx="72000" cy="72000"/>
            </a:xfrm>
            <a:prstGeom prst="rect">
              <a:avLst/>
            </a:prstGeom>
            <a:solidFill>
              <a:srgbClr val="FDB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3F17733-2B89-1943-B76B-F15D663466BC}"/>
                </a:ext>
              </a:extLst>
            </p:cNvPr>
            <p:cNvSpPr/>
            <p:nvPr/>
          </p:nvSpPr>
          <p:spPr>
            <a:xfrm>
              <a:off x="6313660" y="9404318"/>
              <a:ext cx="643017" cy="46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537C0B6-886B-B14E-A6FA-A7D104D07E9C}"/>
                </a:ext>
              </a:extLst>
            </p:cNvPr>
            <p:cNvSpPr/>
            <p:nvPr/>
          </p:nvSpPr>
          <p:spPr>
            <a:xfrm>
              <a:off x="6405672" y="9501290"/>
              <a:ext cx="72000" cy="72000"/>
            </a:xfrm>
            <a:prstGeom prst="rect">
              <a:avLst/>
            </a:prstGeom>
            <a:solidFill>
              <a:srgbClr val="9ED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36D834C-2B28-EE4A-8666-4C7367A9F64C}"/>
                </a:ext>
              </a:extLst>
            </p:cNvPr>
            <p:cNvSpPr/>
            <p:nvPr/>
          </p:nvSpPr>
          <p:spPr>
            <a:xfrm>
              <a:off x="6405672" y="9608830"/>
              <a:ext cx="72000" cy="72000"/>
            </a:xfrm>
            <a:prstGeom prst="rect">
              <a:avLst/>
            </a:prstGeom>
            <a:solidFill>
              <a:srgbClr val="FDB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98C5106-36A6-C543-A4CB-B6C2FD106478}"/>
                </a:ext>
              </a:extLst>
            </p:cNvPr>
            <p:cNvSpPr/>
            <p:nvPr/>
          </p:nvSpPr>
          <p:spPr>
            <a:xfrm>
              <a:off x="6429612" y="9446303"/>
              <a:ext cx="304892" cy="203710"/>
            </a:xfrm>
            <a:prstGeom prst="rect">
              <a:avLst/>
            </a:prstGeom>
          </p:spPr>
          <p:txBody>
            <a:bodyPr wrap="none">
              <a:spAutoFit/>
            </a:bodyPr>
            <a:lstStyle/>
            <a:p>
              <a:pPr>
                <a:lnSpc>
                  <a:spcPct val="90000"/>
                </a:lnSpc>
              </a:pPr>
              <a:r>
                <a:rPr lang="en-US" altLang="zh-CN" sz="800" dirty="0">
                  <a:latin typeface="Helvetica" pitchFamily="2" charset="0"/>
                </a:rPr>
                <a:t>FL</a:t>
              </a:r>
            </a:p>
          </p:txBody>
        </p:sp>
        <p:sp>
          <p:nvSpPr>
            <p:cNvPr id="54" name="Rectangle 53">
              <a:extLst>
                <a:ext uri="{FF2B5EF4-FFF2-40B4-BE49-F238E27FC236}">
                  <a16:creationId xmlns:a16="http://schemas.microsoft.com/office/drawing/2014/main" id="{472858AE-8262-3647-8279-604D1E3B926B}"/>
                </a:ext>
              </a:extLst>
            </p:cNvPr>
            <p:cNvSpPr/>
            <p:nvPr/>
          </p:nvSpPr>
          <p:spPr>
            <a:xfrm>
              <a:off x="6429612" y="9554756"/>
              <a:ext cx="389850" cy="203710"/>
            </a:xfrm>
            <a:prstGeom prst="rect">
              <a:avLst/>
            </a:prstGeom>
          </p:spPr>
          <p:txBody>
            <a:bodyPr wrap="none">
              <a:spAutoFit/>
            </a:bodyPr>
            <a:lstStyle/>
            <a:p>
              <a:pPr>
                <a:lnSpc>
                  <a:spcPct val="90000"/>
                </a:lnSpc>
              </a:pPr>
              <a:r>
                <a:rPr lang="en-US" altLang="zh-CN" sz="800" dirty="0">
                  <a:latin typeface="Helvetica" pitchFamily="2" charset="0"/>
                </a:rPr>
                <a:t>DHL</a:t>
              </a:r>
            </a:p>
          </p:txBody>
        </p:sp>
        <p:sp>
          <p:nvSpPr>
            <p:cNvPr id="66" name="Rectangle 65">
              <a:extLst>
                <a:ext uri="{FF2B5EF4-FFF2-40B4-BE49-F238E27FC236}">
                  <a16:creationId xmlns:a16="http://schemas.microsoft.com/office/drawing/2014/main" id="{928F626A-1B67-A04C-8EA3-B9743893608D}"/>
                </a:ext>
              </a:extLst>
            </p:cNvPr>
            <p:cNvSpPr/>
            <p:nvPr/>
          </p:nvSpPr>
          <p:spPr>
            <a:xfrm>
              <a:off x="2333923" y="10038584"/>
              <a:ext cx="580969" cy="215444"/>
            </a:xfrm>
            <a:prstGeom prst="rect">
              <a:avLst/>
            </a:prstGeom>
          </p:spPr>
          <p:txBody>
            <a:bodyPr wrap="square">
              <a:spAutoFit/>
            </a:bodyPr>
            <a:lstStyle/>
            <a:p>
              <a:pPr algn="ctr"/>
              <a:r>
                <a:rPr lang="en-US" altLang="zh-CN" sz="800" dirty="0">
                  <a:latin typeface="Helvetica" pitchFamily="2" charset="0"/>
                </a:rPr>
                <a:t>36.8Mb</a:t>
              </a:r>
              <a:endParaRPr lang="en-US" sz="800" dirty="0">
                <a:latin typeface="Helvetica" pitchFamily="2" charset="0"/>
              </a:endParaRPr>
            </a:p>
          </p:txBody>
        </p:sp>
        <p:sp>
          <p:nvSpPr>
            <p:cNvPr id="67" name="Rectangle 66">
              <a:extLst>
                <a:ext uri="{FF2B5EF4-FFF2-40B4-BE49-F238E27FC236}">
                  <a16:creationId xmlns:a16="http://schemas.microsoft.com/office/drawing/2014/main" id="{C4E833CA-3807-A041-99F5-D66677D28958}"/>
                </a:ext>
              </a:extLst>
            </p:cNvPr>
            <p:cNvSpPr/>
            <p:nvPr/>
          </p:nvSpPr>
          <p:spPr>
            <a:xfrm>
              <a:off x="1278987" y="10038584"/>
              <a:ext cx="580969" cy="215444"/>
            </a:xfrm>
            <a:prstGeom prst="rect">
              <a:avLst/>
            </a:prstGeom>
          </p:spPr>
          <p:txBody>
            <a:bodyPr wrap="square">
              <a:spAutoFit/>
            </a:bodyPr>
            <a:lstStyle/>
            <a:p>
              <a:pPr algn="ctr"/>
              <a:r>
                <a:rPr lang="en-US" altLang="zh-CN" sz="800" dirty="0">
                  <a:latin typeface="Helvetica" pitchFamily="2" charset="0"/>
                </a:rPr>
                <a:t>36.6Mb</a:t>
              </a:r>
              <a:endParaRPr lang="en-US" sz="800" dirty="0">
                <a:latin typeface="Helvetica" pitchFamily="2" charset="0"/>
              </a:endParaRPr>
            </a:p>
          </p:txBody>
        </p:sp>
        <p:sp>
          <p:nvSpPr>
            <p:cNvPr id="68" name="Rectangle 67">
              <a:extLst>
                <a:ext uri="{FF2B5EF4-FFF2-40B4-BE49-F238E27FC236}">
                  <a16:creationId xmlns:a16="http://schemas.microsoft.com/office/drawing/2014/main" id="{155EB0F3-DA3F-4348-A6B8-5012D4E22904}"/>
                </a:ext>
              </a:extLst>
            </p:cNvPr>
            <p:cNvSpPr/>
            <p:nvPr/>
          </p:nvSpPr>
          <p:spPr>
            <a:xfrm>
              <a:off x="3388859" y="10038584"/>
              <a:ext cx="580969" cy="215444"/>
            </a:xfrm>
            <a:prstGeom prst="rect">
              <a:avLst/>
            </a:prstGeom>
          </p:spPr>
          <p:txBody>
            <a:bodyPr wrap="square">
              <a:spAutoFit/>
            </a:bodyPr>
            <a:lstStyle/>
            <a:p>
              <a:pPr algn="ctr"/>
              <a:r>
                <a:rPr lang="en-US" altLang="zh-CN" sz="800" dirty="0">
                  <a:latin typeface="Helvetica" pitchFamily="2" charset="0"/>
                </a:rPr>
                <a:t>37Mb</a:t>
              </a:r>
              <a:endParaRPr lang="en-US" sz="800" dirty="0">
                <a:latin typeface="Helvetica" pitchFamily="2" charset="0"/>
              </a:endParaRPr>
            </a:p>
          </p:txBody>
        </p:sp>
        <p:sp>
          <p:nvSpPr>
            <p:cNvPr id="73" name="Rectangle 72">
              <a:extLst>
                <a:ext uri="{FF2B5EF4-FFF2-40B4-BE49-F238E27FC236}">
                  <a16:creationId xmlns:a16="http://schemas.microsoft.com/office/drawing/2014/main" id="{7E19BB57-DCE2-824B-961E-4ADDFF60134D}"/>
                </a:ext>
              </a:extLst>
            </p:cNvPr>
            <p:cNvSpPr/>
            <p:nvPr/>
          </p:nvSpPr>
          <p:spPr>
            <a:xfrm>
              <a:off x="4443795" y="10038584"/>
              <a:ext cx="580969" cy="215444"/>
            </a:xfrm>
            <a:prstGeom prst="rect">
              <a:avLst/>
            </a:prstGeom>
          </p:spPr>
          <p:txBody>
            <a:bodyPr wrap="square">
              <a:spAutoFit/>
            </a:bodyPr>
            <a:lstStyle/>
            <a:p>
              <a:pPr algn="ctr"/>
              <a:r>
                <a:rPr lang="en-US" altLang="zh-CN" sz="800" dirty="0">
                  <a:latin typeface="Helvetica" pitchFamily="2" charset="0"/>
                </a:rPr>
                <a:t>37.2Mb</a:t>
              </a:r>
              <a:endParaRPr lang="en-US" sz="800" dirty="0">
                <a:latin typeface="Helvetica" pitchFamily="2" charset="0"/>
              </a:endParaRPr>
            </a:p>
          </p:txBody>
        </p:sp>
        <p:sp>
          <p:nvSpPr>
            <p:cNvPr id="74" name="Rectangle 73">
              <a:extLst>
                <a:ext uri="{FF2B5EF4-FFF2-40B4-BE49-F238E27FC236}">
                  <a16:creationId xmlns:a16="http://schemas.microsoft.com/office/drawing/2014/main" id="{3682CDF9-F15C-7546-854D-231C11A90681}"/>
                </a:ext>
              </a:extLst>
            </p:cNvPr>
            <p:cNvSpPr/>
            <p:nvPr/>
          </p:nvSpPr>
          <p:spPr>
            <a:xfrm>
              <a:off x="5498731" y="10038584"/>
              <a:ext cx="580969" cy="215444"/>
            </a:xfrm>
            <a:prstGeom prst="rect">
              <a:avLst/>
            </a:prstGeom>
          </p:spPr>
          <p:txBody>
            <a:bodyPr wrap="square">
              <a:spAutoFit/>
            </a:bodyPr>
            <a:lstStyle/>
            <a:p>
              <a:pPr algn="ctr"/>
              <a:r>
                <a:rPr lang="en-US" altLang="zh-CN" sz="800" dirty="0">
                  <a:latin typeface="Helvetica" pitchFamily="2" charset="0"/>
                </a:rPr>
                <a:t>37.4Mb</a:t>
              </a:r>
              <a:endParaRPr lang="en-US" sz="800" dirty="0">
                <a:latin typeface="Helvetica" pitchFamily="2" charset="0"/>
              </a:endParaRPr>
            </a:p>
          </p:txBody>
        </p:sp>
        <p:sp>
          <p:nvSpPr>
            <p:cNvPr id="75" name="Rectangle 74">
              <a:extLst>
                <a:ext uri="{FF2B5EF4-FFF2-40B4-BE49-F238E27FC236}">
                  <a16:creationId xmlns:a16="http://schemas.microsoft.com/office/drawing/2014/main" id="{82F00FFA-1611-4B4E-93BB-736C3169B476}"/>
                </a:ext>
              </a:extLst>
            </p:cNvPr>
            <p:cNvSpPr/>
            <p:nvPr/>
          </p:nvSpPr>
          <p:spPr>
            <a:xfrm>
              <a:off x="6553667" y="10038584"/>
              <a:ext cx="580969" cy="215444"/>
            </a:xfrm>
            <a:prstGeom prst="rect">
              <a:avLst/>
            </a:prstGeom>
          </p:spPr>
          <p:txBody>
            <a:bodyPr wrap="square">
              <a:spAutoFit/>
            </a:bodyPr>
            <a:lstStyle/>
            <a:p>
              <a:pPr algn="ctr"/>
              <a:r>
                <a:rPr lang="en-US" altLang="zh-CN" sz="800" dirty="0">
                  <a:latin typeface="Helvetica" pitchFamily="2" charset="0"/>
                </a:rPr>
                <a:t>37.6Mb</a:t>
              </a:r>
              <a:endParaRPr lang="en-US" sz="800" dirty="0">
                <a:latin typeface="Helvetica" pitchFamily="2" charset="0"/>
              </a:endParaRPr>
            </a:p>
          </p:txBody>
        </p:sp>
        <p:sp>
          <p:nvSpPr>
            <p:cNvPr id="8" name="Rectangle 7">
              <a:extLst>
                <a:ext uri="{FF2B5EF4-FFF2-40B4-BE49-F238E27FC236}">
                  <a16:creationId xmlns:a16="http://schemas.microsoft.com/office/drawing/2014/main" id="{5B950460-56BC-434C-88C5-DA2775E62C61}"/>
                </a:ext>
              </a:extLst>
            </p:cNvPr>
            <p:cNvSpPr/>
            <p:nvPr/>
          </p:nvSpPr>
          <p:spPr>
            <a:xfrm>
              <a:off x="3295205" y="7446874"/>
              <a:ext cx="1508746" cy="215444"/>
            </a:xfrm>
            <a:prstGeom prst="rect">
              <a:avLst/>
            </a:prstGeom>
          </p:spPr>
          <p:txBody>
            <a:bodyPr wrap="none">
              <a:spAutoFit/>
            </a:bodyPr>
            <a:lstStyle/>
            <a:p>
              <a:r>
                <a:rPr lang="en-US" altLang="zh-CN" sz="800" dirty="0">
                  <a:latin typeface="Helvetica" pitchFamily="2" charset="0"/>
                </a:rPr>
                <a:t>Chr9:</a:t>
              </a:r>
              <a:r>
                <a:rPr lang="en-US" sz="800" dirty="0">
                  <a:latin typeface="Helvetica" pitchFamily="2" charset="0"/>
                </a:rPr>
                <a:t>36</a:t>
              </a:r>
              <a:r>
                <a:rPr lang="en-US" altLang="zh-CN" sz="800" dirty="0">
                  <a:latin typeface="Helvetica" pitchFamily="2" charset="0"/>
                </a:rPr>
                <a:t>,</a:t>
              </a:r>
              <a:r>
                <a:rPr lang="en-US" sz="800" dirty="0">
                  <a:latin typeface="Helvetica" pitchFamily="2" charset="0"/>
                </a:rPr>
                <a:t>520</a:t>
              </a:r>
              <a:r>
                <a:rPr lang="en-US" altLang="zh-CN" sz="800" dirty="0">
                  <a:latin typeface="Helvetica" pitchFamily="2" charset="0"/>
                </a:rPr>
                <a:t>,</a:t>
              </a:r>
              <a:r>
                <a:rPr lang="en-US" sz="800" dirty="0">
                  <a:latin typeface="Helvetica" pitchFamily="2" charset="0"/>
                </a:rPr>
                <a:t>268</a:t>
              </a:r>
              <a:r>
                <a:rPr lang="en-US" altLang="zh-CN" sz="800" dirty="0">
                  <a:latin typeface="Helvetica" pitchFamily="2" charset="0"/>
                </a:rPr>
                <a:t>-</a:t>
              </a:r>
              <a:r>
                <a:rPr lang="en-US" sz="800" dirty="0">
                  <a:latin typeface="Helvetica" pitchFamily="2" charset="0"/>
                </a:rPr>
                <a:t>37</a:t>
              </a:r>
              <a:r>
                <a:rPr lang="en-US" altLang="zh-CN" sz="800" dirty="0">
                  <a:latin typeface="Helvetica" pitchFamily="2" charset="0"/>
                </a:rPr>
                <a:t>,</a:t>
              </a:r>
              <a:r>
                <a:rPr lang="en-US" sz="800" dirty="0">
                  <a:latin typeface="Helvetica" pitchFamily="2" charset="0"/>
                </a:rPr>
                <a:t>655</a:t>
              </a:r>
              <a:r>
                <a:rPr lang="en-US" altLang="zh-CN" sz="800" dirty="0">
                  <a:latin typeface="Helvetica" pitchFamily="2" charset="0"/>
                </a:rPr>
                <a:t>,</a:t>
              </a:r>
              <a:r>
                <a:rPr lang="en-US" sz="800" dirty="0">
                  <a:latin typeface="Helvetica" pitchFamily="2" charset="0"/>
                </a:rPr>
                <a:t>536</a:t>
              </a:r>
            </a:p>
          </p:txBody>
        </p:sp>
        <p:pic>
          <p:nvPicPr>
            <p:cNvPr id="9" name="Picture 8">
              <a:extLst>
                <a:ext uri="{FF2B5EF4-FFF2-40B4-BE49-F238E27FC236}">
                  <a16:creationId xmlns:a16="http://schemas.microsoft.com/office/drawing/2014/main" id="{7698F9D2-22D2-F24D-9DEC-09EF977AD2FF}"/>
                </a:ext>
              </a:extLst>
            </p:cNvPr>
            <p:cNvPicPr>
              <a:picLocks noChangeAspect="1"/>
            </p:cNvPicPr>
            <p:nvPr/>
          </p:nvPicPr>
          <p:blipFill rotWithShape="1">
            <a:blip r:embed="rId5">
              <a:clrChange>
                <a:clrFrom>
                  <a:srgbClr val="FFFFFF"/>
                </a:clrFrom>
                <a:clrTo>
                  <a:srgbClr val="FFFFFF">
                    <a:alpha val="0"/>
                  </a:srgbClr>
                </a:clrTo>
              </a:clrChange>
            </a:blip>
            <a:srcRect t="52826"/>
            <a:stretch/>
          </p:blipFill>
          <p:spPr>
            <a:xfrm>
              <a:off x="1125562" y="10267701"/>
              <a:ext cx="5955455" cy="529860"/>
            </a:xfrm>
            <a:prstGeom prst="rect">
              <a:avLst/>
            </a:prstGeom>
          </p:spPr>
        </p:pic>
        <p:sp>
          <p:nvSpPr>
            <p:cNvPr id="76" name="Rectangle 75">
              <a:extLst>
                <a:ext uri="{FF2B5EF4-FFF2-40B4-BE49-F238E27FC236}">
                  <a16:creationId xmlns:a16="http://schemas.microsoft.com/office/drawing/2014/main" id="{2695C485-686B-B042-BFF3-F9DD354920C9}"/>
                </a:ext>
              </a:extLst>
            </p:cNvPr>
            <p:cNvSpPr/>
            <p:nvPr/>
          </p:nvSpPr>
          <p:spPr>
            <a:xfrm>
              <a:off x="1317259" y="10748576"/>
              <a:ext cx="813307" cy="237053"/>
            </a:xfrm>
            <a:prstGeom prst="rect">
              <a:avLst/>
            </a:prstGeom>
          </p:spPr>
          <p:txBody>
            <a:bodyPr wrap="square">
              <a:spAutoFit/>
            </a:bodyPr>
            <a:lstStyle/>
            <a:p>
              <a:pPr algn="ctr">
                <a:lnSpc>
                  <a:spcPct val="126000"/>
                </a:lnSpc>
              </a:pPr>
              <a:r>
                <a:rPr lang="en-US" altLang="zh-CN" sz="800" i="1" dirty="0">
                  <a:latin typeface="Helvetica" pitchFamily="2" charset="0"/>
                </a:rPr>
                <a:t>MELK</a:t>
              </a:r>
            </a:p>
          </p:txBody>
        </p:sp>
        <p:sp>
          <p:nvSpPr>
            <p:cNvPr id="77" name="Rectangle 76">
              <a:extLst>
                <a:ext uri="{FF2B5EF4-FFF2-40B4-BE49-F238E27FC236}">
                  <a16:creationId xmlns:a16="http://schemas.microsoft.com/office/drawing/2014/main" id="{CB5E52CB-43FB-A242-861D-B8E32D39AF6D}"/>
                </a:ext>
              </a:extLst>
            </p:cNvPr>
            <p:cNvSpPr/>
            <p:nvPr/>
          </p:nvSpPr>
          <p:spPr>
            <a:xfrm>
              <a:off x="2971961" y="10748576"/>
              <a:ext cx="658138" cy="237053"/>
            </a:xfrm>
            <a:prstGeom prst="rect">
              <a:avLst/>
            </a:prstGeom>
          </p:spPr>
          <p:txBody>
            <a:bodyPr wrap="square">
              <a:spAutoFit/>
            </a:bodyPr>
            <a:lstStyle/>
            <a:p>
              <a:pPr algn="ctr">
                <a:lnSpc>
                  <a:spcPct val="126000"/>
                </a:lnSpc>
              </a:pPr>
              <a:r>
                <a:rPr lang="en-US" altLang="zh-CN" sz="800" b="1" i="1" dirty="0">
                  <a:latin typeface="Helvetica" pitchFamily="2" charset="0"/>
                </a:rPr>
                <a:t>PAX5</a:t>
              </a:r>
            </a:p>
          </p:txBody>
        </p:sp>
        <p:sp>
          <p:nvSpPr>
            <p:cNvPr id="78" name="Rectangle 77">
              <a:extLst>
                <a:ext uri="{FF2B5EF4-FFF2-40B4-BE49-F238E27FC236}">
                  <a16:creationId xmlns:a16="http://schemas.microsoft.com/office/drawing/2014/main" id="{4A300314-182E-BC44-8C48-EA2AFC29ED57}"/>
                </a:ext>
              </a:extLst>
            </p:cNvPr>
            <p:cNvSpPr/>
            <p:nvPr/>
          </p:nvSpPr>
          <p:spPr>
            <a:xfrm>
              <a:off x="4404712" y="10748576"/>
              <a:ext cx="939040" cy="237053"/>
            </a:xfrm>
            <a:prstGeom prst="rect">
              <a:avLst/>
            </a:prstGeom>
          </p:spPr>
          <p:txBody>
            <a:bodyPr wrap="square">
              <a:spAutoFit/>
            </a:bodyPr>
            <a:lstStyle/>
            <a:p>
              <a:pPr algn="ctr">
                <a:lnSpc>
                  <a:spcPct val="126000"/>
                </a:lnSpc>
              </a:pPr>
              <a:r>
                <a:rPr lang="en-US" altLang="zh-CN" sz="800" b="1" i="1" dirty="0">
                  <a:latin typeface="Helvetica" pitchFamily="2" charset="0"/>
                </a:rPr>
                <a:t>ZCCHC7</a:t>
              </a:r>
            </a:p>
          </p:txBody>
        </p:sp>
        <p:sp>
          <p:nvSpPr>
            <p:cNvPr id="79" name="Rectangle 78">
              <a:extLst>
                <a:ext uri="{FF2B5EF4-FFF2-40B4-BE49-F238E27FC236}">
                  <a16:creationId xmlns:a16="http://schemas.microsoft.com/office/drawing/2014/main" id="{C0EDC7AB-BDB3-B746-B804-A9C1943E3C69}"/>
                </a:ext>
              </a:extLst>
            </p:cNvPr>
            <p:cNvSpPr/>
            <p:nvPr/>
          </p:nvSpPr>
          <p:spPr>
            <a:xfrm>
              <a:off x="3683784" y="10748576"/>
              <a:ext cx="828934" cy="237053"/>
            </a:xfrm>
            <a:prstGeom prst="rect">
              <a:avLst/>
            </a:prstGeom>
          </p:spPr>
          <p:txBody>
            <a:bodyPr wrap="square">
              <a:spAutoFit/>
            </a:bodyPr>
            <a:lstStyle/>
            <a:p>
              <a:pPr algn="ctr">
                <a:lnSpc>
                  <a:spcPct val="126000"/>
                </a:lnSpc>
              </a:pPr>
              <a:r>
                <a:rPr lang="en-US" altLang="zh-CN" sz="800" i="1" dirty="0">
                  <a:latin typeface="Helvetica" pitchFamily="2" charset="0"/>
                </a:rPr>
                <a:t>EBLN3P</a:t>
              </a:r>
            </a:p>
          </p:txBody>
        </p:sp>
        <p:sp>
          <p:nvSpPr>
            <p:cNvPr id="80" name="Rectangle 79">
              <a:extLst>
                <a:ext uri="{FF2B5EF4-FFF2-40B4-BE49-F238E27FC236}">
                  <a16:creationId xmlns:a16="http://schemas.microsoft.com/office/drawing/2014/main" id="{B760BCB1-E931-3745-B6BB-7CE7A46BEF49}"/>
                </a:ext>
              </a:extLst>
            </p:cNvPr>
            <p:cNvSpPr/>
            <p:nvPr/>
          </p:nvSpPr>
          <p:spPr>
            <a:xfrm>
              <a:off x="5069908" y="10748576"/>
              <a:ext cx="1530367" cy="237053"/>
            </a:xfrm>
            <a:prstGeom prst="rect">
              <a:avLst/>
            </a:prstGeom>
          </p:spPr>
          <p:txBody>
            <a:bodyPr wrap="square">
              <a:spAutoFit/>
            </a:bodyPr>
            <a:lstStyle/>
            <a:p>
              <a:pPr algn="ctr">
                <a:lnSpc>
                  <a:spcPct val="126000"/>
                </a:lnSpc>
              </a:pPr>
              <a:r>
                <a:rPr lang="en-HK" sz="800" i="1" dirty="0">
                  <a:latin typeface="Helvetica" pitchFamily="2" charset="0"/>
                </a:rPr>
                <a:t>LOC105376035</a:t>
              </a:r>
              <a:endParaRPr lang="en-US" altLang="zh-CN" sz="800" i="1" dirty="0">
                <a:latin typeface="Helvetica" pitchFamily="2" charset="0"/>
              </a:endParaRPr>
            </a:p>
          </p:txBody>
        </p:sp>
        <p:sp>
          <p:nvSpPr>
            <p:cNvPr id="81" name="Rectangle 80">
              <a:extLst>
                <a:ext uri="{FF2B5EF4-FFF2-40B4-BE49-F238E27FC236}">
                  <a16:creationId xmlns:a16="http://schemas.microsoft.com/office/drawing/2014/main" id="{A3B66CFE-54C4-2344-AF45-CC6219564CC1}"/>
                </a:ext>
              </a:extLst>
            </p:cNvPr>
            <p:cNvSpPr/>
            <p:nvPr/>
          </p:nvSpPr>
          <p:spPr>
            <a:xfrm>
              <a:off x="5784598" y="10748576"/>
              <a:ext cx="1530367" cy="237053"/>
            </a:xfrm>
            <a:prstGeom prst="rect">
              <a:avLst/>
            </a:prstGeom>
          </p:spPr>
          <p:txBody>
            <a:bodyPr wrap="square">
              <a:spAutoFit/>
            </a:bodyPr>
            <a:lstStyle/>
            <a:p>
              <a:pPr algn="ctr">
                <a:lnSpc>
                  <a:spcPct val="126000"/>
                </a:lnSpc>
              </a:pPr>
              <a:r>
                <a:rPr lang="en-US" altLang="zh-CN" sz="800" i="1" dirty="0">
                  <a:latin typeface="Helvetica" pitchFamily="2" charset="0"/>
                </a:rPr>
                <a:t>FBXO10</a:t>
              </a:r>
            </a:p>
          </p:txBody>
        </p:sp>
        <p:sp>
          <p:nvSpPr>
            <p:cNvPr id="82" name="Rectangle 81">
              <a:extLst>
                <a:ext uri="{FF2B5EF4-FFF2-40B4-BE49-F238E27FC236}">
                  <a16:creationId xmlns:a16="http://schemas.microsoft.com/office/drawing/2014/main" id="{9E4DDF47-A874-0C40-BF68-04E7B94FBCFD}"/>
                </a:ext>
              </a:extLst>
            </p:cNvPr>
            <p:cNvSpPr/>
            <p:nvPr/>
          </p:nvSpPr>
          <p:spPr>
            <a:xfrm>
              <a:off x="535218" y="10207300"/>
              <a:ext cx="643125"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83" name="Rectangle 82">
              <a:extLst>
                <a:ext uri="{FF2B5EF4-FFF2-40B4-BE49-F238E27FC236}">
                  <a16:creationId xmlns:a16="http://schemas.microsoft.com/office/drawing/2014/main" id="{98EB8B7E-E85F-654C-B5A7-8D4A7F09702A}"/>
                </a:ext>
              </a:extLst>
            </p:cNvPr>
            <p:cNvSpPr/>
            <p:nvPr/>
          </p:nvSpPr>
          <p:spPr>
            <a:xfrm>
              <a:off x="568882" y="10356588"/>
              <a:ext cx="609461"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84" name="Rectangle 83">
              <a:extLst>
                <a:ext uri="{FF2B5EF4-FFF2-40B4-BE49-F238E27FC236}">
                  <a16:creationId xmlns:a16="http://schemas.microsoft.com/office/drawing/2014/main" id="{B10B8349-1414-574D-9A16-D5BD0D653AE9}"/>
                </a:ext>
              </a:extLst>
            </p:cNvPr>
            <p:cNvSpPr/>
            <p:nvPr/>
          </p:nvSpPr>
          <p:spPr>
            <a:xfrm>
              <a:off x="855819" y="10511486"/>
              <a:ext cx="322524" cy="236988"/>
            </a:xfrm>
            <a:prstGeom prst="rect">
              <a:avLst/>
            </a:prstGeom>
          </p:spPr>
          <p:txBody>
            <a:bodyPr wrap="none">
              <a:spAutoFit/>
            </a:bodyPr>
            <a:lstStyle/>
            <a:p>
              <a:pPr algn="r">
                <a:lnSpc>
                  <a:spcPct val="126000"/>
                </a:lnSpc>
              </a:pPr>
              <a:r>
                <a:rPr lang="en-US" altLang="zh-CN" sz="800" dirty="0">
                  <a:latin typeface="Helvetica" pitchFamily="2" charset="0"/>
                </a:rPr>
                <a:t>SE</a:t>
              </a:r>
            </a:p>
          </p:txBody>
        </p:sp>
      </p:grpSp>
      <p:grpSp>
        <p:nvGrpSpPr>
          <p:cNvPr id="116" name="Group 115">
            <a:extLst>
              <a:ext uri="{FF2B5EF4-FFF2-40B4-BE49-F238E27FC236}">
                <a16:creationId xmlns:a16="http://schemas.microsoft.com/office/drawing/2014/main" id="{53B7BF7B-31D2-894C-A268-C60425FE8A87}"/>
              </a:ext>
            </a:extLst>
          </p:cNvPr>
          <p:cNvGrpSpPr/>
          <p:nvPr/>
        </p:nvGrpSpPr>
        <p:grpSpPr>
          <a:xfrm>
            <a:off x="535218" y="402873"/>
            <a:ext cx="3140242" cy="3254238"/>
            <a:chOff x="-3009556" y="578470"/>
            <a:chExt cx="3140242" cy="3254238"/>
          </a:xfrm>
        </p:grpSpPr>
        <p:sp>
          <p:nvSpPr>
            <p:cNvPr id="85" name="Rectangle 84">
              <a:extLst>
                <a:ext uri="{FF2B5EF4-FFF2-40B4-BE49-F238E27FC236}">
                  <a16:creationId xmlns:a16="http://schemas.microsoft.com/office/drawing/2014/main" id="{10E89442-18A3-B946-8646-DCB5F3E4C442}"/>
                </a:ext>
              </a:extLst>
            </p:cNvPr>
            <p:cNvSpPr/>
            <p:nvPr/>
          </p:nvSpPr>
          <p:spPr>
            <a:xfrm>
              <a:off x="-3008518" y="938155"/>
              <a:ext cx="583916" cy="215444"/>
            </a:xfrm>
            <a:prstGeom prst="rect">
              <a:avLst/>
            </a:prstGeom>
          </p:spPr>
          <p:txBody>
            <a:bodyPr wrap="square">
              <a:spAutoFit/>
            </a:bodyPr>
            <a:lstStyle/>
            <a:p>
              <a:pPr algn="r"/>
              <a:r>
                <a:rPr lang="en-US" altLang="zh-CN" sz="800" dirty="0">
                  <a:latin typeface="Helvetica" pitchFamily="2" charset="0"/>
                </a:rPr>
                <a:t>100%</a:t>
              </a:r>
            </a:p>
          </p:txBody>
        </p:sp>
        <p:sp>
          <p:nvSpPr>
            <p:cNvPr id="86" name="Rectangle 85">
              <a:extLst>
                <a:ext uri="{FF2B5EF4-FFF2-40B4-BE49-F238E27FC236}">
                  <a16:creationId xmlns:a16="http://schemas.microsoft.com/office/drawing/2014/main" id="{48242E0C-D8E2-D04B-979A-E2FCC28A7C28}"/>
                </a:ext>
              </a:extLst>
            </p:cNvPr>
            <p:cNvSpPr/>
            <p:nvPr/>
          </p:nvSpPr>
          <p:spPr>
            <a:xfrm rot="16200000">
              <a:off x="-3733152" y="2228578"/>
              <a:ext cx="1662635" cy="215444"/>
            </a:xfrm>
            <a:prstGeom prst="rect">
              <a:avLst/>
            </a:prstGeom>
          </p:spPr>
          <p:txBody>
            <a:bodyPr wrap="none">
              <a:spAutoFit/>
            </a:bodyPr>
            <a:lstStyle/>
            <a:p>
              <a:r>
                <a:rPr lang="en-US" altLang="zh-CN" sz="800" dirty="0">
                  <a:latin typeface="Helvetica" pitchFamily="2" charset="0"/>
                </a:rPr>
                <a:t>Fraction</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all</a:t>
              </a:r>
              <a:r>
                <a:rPr lang="zh-CN" altLang="en-US" sz="800" dirty="0">
                  <a:latin typeface="Helvetica" pitchFamily="2" charset="0"/>
                </a:rPr>
                <a:t> </a:t>
              </a: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p>
          </p:txBody>
        </p:sp>
        <p:sp>
          <p:nvSpPr>
            <p:cNvPr id="87" name="Rectangle 86">
              <a:extLst>
                <a:ext uri="{FF2B5EF4-FFF2-40B4-BE49-F238E27FC236}">
                  <a16:creationId xmlns:a16="http://schemas.microsoft.com/office/drawing/2014/main" id="{B88EE96B-B814-D94D-A546-2E05769CBA7A}"/>
                </a:ext>
              </a:extLst>
            </p:cNvPr>
            <p:cNvSpPr/>
            <p:nvPr/>
          </p:nvSpPr>
          <p:spPr>
            <a:xfrm>
              <a:off x="-2357808" y="3617264"/>
              <a:ext cx="769763" cy="215444"/>
            </a:xfrm>
            <a:prstGeom prst="rect">
              <a:avLst/>
            </a:prstGeom>
          </p:spPr>
          <p:txBody>
            <a:bodyPr wrap="none">
              <a:spAutoFit/>
            </a:bodyPr>
            <a:lstStyle/>
            <a:p>
              <a:r>
                <a:rPr lang="en-US" altLang="zh-CN" sz="800" dirty="0">
                  <a:latin typeface="Helvetica" pitchFamily="2" charset="0"/>
                </a:rPr>
                <a:t>FL</a:t>
              </a:r>
              <a:r>
                <a:rPr lang="zh-CN" altLang="en-US" sz="800" dirty="0">
                  <a:latin typeface="Helvetica" pitchFamily="2" charset="0"/>
                </a:rPr>
                <a:t>         </a:t>
              </a:r>
              <a:r>
                <a:rPr lang="en-US" altLang="zh-CN" sz="800" dirty="0">
                  <a:latin typeface="Helvetica" pitchFamily="2" charset="0"/>
                </a:rPr>
                <a:t>DHL</a:t>
              </a:r>
              <a:endParaRPr lang="en-US" sz="800" dirty="0"/>
            </a:p>
          </p:txBody>
        </p:sp>
        <p:sp>
          <p:nvSpPr>
            <p:cNvPr id="88" name="Rectangle 87">
              <a:extLst>
                <a:ext uri="{FF2B5EF4-FFF2-40B4-BE49-F238E27FC236}">
                  <a16:creationId xmlns:a16="http://schemas.microsoft.com/office/drawing/2014/main" id="{BFFD608D-0360-4345-B82B-6CF837038353}"/>
                </a:ext>
              </a:extLst>
            </p:cNvPr>
            <p:cNvSpPr/>
            <p:nvPr/>
          </p:nvSpPr>
          <p:spPr>
            <a:xfrm>
              <a:off x="-1998772" y="578470"/>
              <a:ext cx="1523174" cy="215444"/>
            </a:xfrm>
            <a:prstGeom prst="rect">
              <a:avLst/>
            </a:prstGeom>
          </p:spPr>
          <p:txBody>
            <a:bodyPr wrap="none">
              <a:spAutoFit/>
            </a:bodyPr>
            <a:lstStyle/>
            <a:p>
              <a:r>
                <a:rPr lang="en-US" altLang="zh-CN" sz="800" dirty="0">
                  <a:latin typeface="Helvetica" pitchFamily="2" charset="0"/>
                </a:rPr>
                <a:t>Single</a:t>
              </a:r>
              <a:r>
                <a:rPr lang="zh-CN" altLang="en-US" sz="800" dirty="0">
                  <a:latin typeface="Helvetica" pitchFamily="2" charset="0"/>
                </a:rPr>
                <a:t> </a:t>
              </a:r>
              <a:r>
                <a:rPr lang="en-US" altLang="zh-CN" sz="800" dirty="0">
                  <a:latin typeface="Helvetica" pitchFamily="2" charset="0"/>
                </a:rPr>
                <a:t>nucleotide</a:t>
              </a:r>
              <a:r>
                <a:rPr lang="zh-CN" altLang="en-US" sz="800" dirty="0">
                  <a:latin typeface="Helvetica" pitchFamily="2" charset="0"/>
                </a:rPr>
                <a:t> </a:t>
              </a:r>
              <a:r>
                <a:rPr lang="en-US" altLang="zh-CN" sz="800" dirty="0">
                  <a:latin typeface="Helvetica" pitchFamily="2" charset="0"/>
                </a:rPr>
                <a:t>substitution</a:t>
              </a:r>
              <a:endParaRPr lang="en-US" sz="800" dirty="0"/>
            </a:p>
          </p:txBody>
        </p:sp>
        <p:sp>
          <p:nvSpPr>
            <p:cNvPr id="89" name="Rectangle 88">
              <a:extLst>
                <a:ext uri="{FF2B5EF4-FFF2-40B4-BE49-F238E27FC236}">
                  <a16:creationId xmlns:a16="http://schemas.microsoft.com/office/drawing/2014/main" id="{CEB26BAA-7653-B64E-8F8A-3D5D0975D437}"/>
                </a:ext>
              </a:extLst>
            </p:cNvPr>
            <p:cNvSpPr/>
            <p:nvPr/>
          </p:nvSpPr>
          <p:spPr>
            <a:xfrm>
              <a:off x="-2068097" y="621976"/>
              <a:ext cx="108000" cy="108000"/>
            </a:xfrm>
            <a:prstGeom prst="rect">
              <a:avLst/>
            </a:prstGeom>
            <a:solidFill>
              <a:srgbClr val="9FBCD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DCCF7BE-8C96-4D49-9768-FBE39E7BC834}"/>
                </a:ext>
              </a:extLst>
            </p:cNvPr>
            <p:cNvSpPr/>
            <p:nvPr/>
          </p:nvSpPr>
          <p:spPr>
            <a:xfrm>
              <a:off x="-3008518" y="1452956"/>
              <a:ext cx="583916" cy="215444"/>
            </a:xfrm>
            <a:prstGeom prst="rect">
              <a:avLst/>
            </a:prstGeom>
          </p:spPr>
          <p:txBody>
            <a:bodyPr wrap="square">
              <a:spAutoFit/>
            </a:bodyPr>
            <a:lstStyle/>
            <a:p>
              <a:pPr algn="r"/>
              <a:r>
                <a:rPr lang="en-US" altLang="zh-CN" sz="800" dirty="0">
                  <a:latin typeface="Helvetica" pitchFamily="2" charset="0"/>
                </a:rPr>
                <a:t>80%</a:t>
              </a:r>
            </a:p>
          </p:txBody>
        </p:sp>
        <p:sp>
          <p:nvSpPr>
            <p:cNvPr id="92" name="Rectangle 91">
              <a:extLst>
                <a:ext uri="{FF2B5EF4-FFF2-40B4-BE49-F238E27FC236}">
                  <a16:creationId xmlns:a16="http://schemas.microsoft.com/office/drawing/2014/main" id="{3FFED75F-A779-014B-9269-71C8FE970EBA}"/>
                </a:ext>
              </a:extLst>
            </p:cNvPr>
            <p:cNvSpPr/>
            <p:nvPr/>
          </p:nvSpPr>
          <p:spPr>
            <a:xfrm>
              <a:off x="-3008518" y="1967757"/>
              <a:ext cx="583916" cy="215444"/>
            </a:xfrm>
            <a:prstGeom prst="rect">
              <a:avLst/>
            </a:prstGeom>
          </p:spPr>
          <p:txBody>
            <a:bodyPr wrap="square">
              <a:spAutoFit/>
            </a:bodyPr>
            <a:lstStyle/>
            <a:p>
              <a:pPr algn="r"/>
              <a:r>
                <a:rPr lang="en-US" altLang="zh-CN" sz="800" dirty="0">
                  <a:latin typeface="Helvetica" pitchFamily="2" charset="0"/>
                </a:rPr>
                <a:t>60%</a:t>
              </a:r>
            </a:p>
          </p:txBody>
        </p:sp>
        <p:sp>
          <p:nvSpPr>
            <p:cNvPr id="93" name="Rectangle 92">
              <a:extLst>
                <a:ext uri="{FF2B5EF4-FFF2-40B4-BE49-F238E27FC236}">
                  <a16:creationId xmlns:a16="http://schemas.microsoft.com/office/drawing/2014/main" id="{E5E321D1-1D61-C444-991A-1BD35135EE3F}"/>
                </a:ext>
              </a:extLst>
            </p:cNvPr>
            <p:cNvSpPr/>
            <p:nvPr/>
          </p:nvSpPr>
          <p:spPr>
            <a:xfrm>
              <a:off x="-3008518" y="2482558"/>
              <a:ext cx="583916" cy="215444"/>
            </a:xfrm>
            <a:prstGeom prst="rect">
              <a:avLst/>
            </a:prstGeom>
          </p:spPr>
          <p:txBody>
            <a:bodyPr wrap="square">
              <a:spAutoFit/>
            </a:bodyPr>
            <a:lstStyle/>
            <a:p>
              <a:pPr algn="r"/>
              <a:r>
                <a:rPr lang="en-US" altLang="zh-CN" sz="800" dirty="0">
                  <a:latin typeface="Helvetica" pitchFamily="2" charset="0"/>
                </a:rPr>
                <a:t>40%</a:t>
              </a:r>
            </a:p>
          </p:txBody>
        </p:sp>
        <p:sp>
          <p:nvSpPr>
            <p:cNvPr id="94" name="Rectangle 93">
              <a:extLst>
                <a:ext uri="{FF2B5EF4-FFF2-40B4-BE49-F238E27FC236}">
                  <a16:creationId xmlns:a16="http://schemas.microsoft.com/office/drawing/2014/main" id="{013A4BAE-A10D-B941-BAFC-A7434ED62974}"/>
                </a:ext>
              </a:extLst>
            </p:cNvPr>
            <p:cNvSpPr/>
            <p:nvPr/>
          </p:nvSpPr>
          <p:spPr>
            <a:xfrm>
              <a:off x="-3008518" y="2997359"/>
              <a:ext cx="583916" cy="215444"/>
            </a:xfrm>
            <a:prstGeom prst="rect">
              <a:avLst/>
            </a:prstGeom>
          </p:spPr>
          <p:txBody>
            <a:bodyPr wrap="square">
              <a:spAutoFit/>
            </a:bodyPr>
            <a:lstStyle/>
            <a:p>
              <a:pPr algn="r"/>
              <a:r>
                <a:rPr lang="en-US" altLang="zh-CN" sz="800" dirty="0">
                  <a:latin typeface="Helvetica" pitchFamily="2" charset="0"/>
                </a:rPr>
                <a:t>20%</a:t>
              </a:r>
            </a:p>
          </p:txBody>
        </p:sp>
        <p:sp>
          <p:nvSpPr>
            <p:cNvPr id="95" name="Rectangle 94">
              <a:extLst>
                <a:ext uri="{FF2B5EF4-FFF2-40B4-BE49-F238E27FC236}">
                  <a16:creationId xmlns:a16="http://schemas.microsoft.com/office/drawing/2014/main" id="{D321DC9C-0FAA-2C4A-8BA7-98E226CD7E8B}"/>
                </a:ext>
              </a:extLst>
            </p:cNvPr>
            <p:cNvSpPr/>
            <p:nvPr/>
          </p:nvSpPr>
          <p:spPr>
            <a:xfrm>
              <a:off x="-3008518" y="3512159"/>
              <a:ext cx="583916" cy="215444"/>
            </a:xfrm>
            <a:prstGeom prst="rect">
              <a:avLst/>
            </a:prstGeom>
          </p:spPr>
          <p:txBody>
            <a:bodyPr wrap="square">
              <a:spAutoFit/>
            </a:bodyPr>
            <a:lstStyle/>
            <a:p>
              <a:pPr algn="r"/>
              <a:r>
                <a:rPr lang="en-US" altLang="zh-CN" sz="800" dirty="0">
                  <a:latin typeface="Helvetica" pitchFamily="2" charset="0"/>
                </a:rPr>
                <a:t>0</a:t>
              </a:r>
            </a:p>
          </p:txBody>
        </p:sp>
        <p:grpSp>
          <p:nvGrpSpPr>
            <p:cNvPr id="15" name="Group 14">
              <a:extLst>
                <a:ext uri="{FF2B5EF4-FFF2-40B4-BE49-F238E27FC236}">
                  <a16:creationId xmlns:a16="http://schemas.microsoft.com/office/drawing/2014/main" id="{5EF1E6DC-DD73-BD48-B310-A6AAAAC60383}"/>
                </a:ext>
              </a:extLst>
            </p:cNvPr>
            <p:cNvGrpSpPr/>
            <p:nvPr/>
          </p:nvGrpSpPr>
          <p:grpSpPr>
            <a:xfrm>
              <a:off x="-1300620" y="1185881"/>
              <a:ext cx="1431306" cy="2646827"/>
              <a:chOff x="-1663312" y="1185881"/>
              <a:chExt cx="1431306" cy="2646827"/>
            </a:xfrm>
          </p:grpSpPr>
          <p:sp>
            <p:nvSpPr>
              <p:cNvPr id="96" name="Rectangle 95">
                <a:extLst>
                  <a:ext uri="{FF2B5EF4-FFF2-40B4-BE49-F238E27FC236}">
                    <a16:creationId xmlns:a16="http://schemas.microsoft.com/office/drawing/2014/main" id="{74B6EFE1-6E36-4B40-999C-FBBD3C777DC8}"/>
                  </a:ext>
                </a:extLst>
              </p:cNvPr>
              <p:cNvSpPr/>
              <p:nvPr/>
            </p:nvSpPr>
            <p:spPr>
              <a:xfrm>
                <a:off x="-1663312" y="1648566"/>
                <a:ext cx="583916" cy="215444"/>
              </a:xfrm>
              <a:prstGeom prst="rect">
                <a:avLst/>
              </a:prstGeom>
            </p:spPr>
            <p:txBody>
              <a:bodyPr wrap="square">
                <a:spAutoFit/>
              </a:bodyPr>
              <a:lstStyle/>
              <a:p>
                <a:pPr algn="r"/>
                <a:r>
                  <a:rPr lang="en-US" altLang="zh-CN" sz="800" dirty="0">
                    <a:latin typeface="Helvetica" pitchFamily="2" charset="0"/>
                  </a:rPr>
                  <a:t>5%</a:t>
                </a:r>
              </a:p>
            </p:txBody>
          </p:sp>
          <p:sp>
            <p:nvSpPr>
              <p:cNvPr id="97" name="Rectangle 96">
                <a:extLst>
                  <a:ext uri="{FF2B5EF4-FFF2-40B4-BE49-F238E27FC236}">
                    <a16:creationId xmlns:a16="http://schemas.microsoft.com/office/drawing/2014/main" id="{85428510-DADF-3841-BF3F-0088878AF7BC}"/>
                  </a:ext>
                </a:extLst>
              </p:cNvPr>
              <p:cNvSpPr/>
              <p:nvPr/>
            </p:nvSpPr>
            <p:spPr>
              <a:xfrm>
                <a:off x="-1663312" y="2021285"/>
                <a:ext cx="583916" cy="215444"/>
              </a:xfrm>
              <a:prstGeom prst="rect">
                <a:avLst/>
              </a:prstGeom>
            </p:spPr>
            <p:txBody>
              <a:bodyPr wrap="square">
                <a:spAutoFit/>
              </a:bodyPr>
              <a:lstStyle/>
              <a:p>
                <a:pPr algn="r"/>
                <a:r>
                  <a:rPr lang="en-US" altLang="zh-CN" sz="800" dirty="0">
                    <a:latin typeface="Helvetica" pitchFamily="2" charset="0"/>
                  </a:rPr>
                  <a:t>4%</a:t>
                </a:r>
              </a:p>
            </p:txBody>
          </p:sp>
          <p:sp>
            <p:nvSpPr>
              <p:cNvPr id="98" name="Rectangle 97">
                <a:extLst>
                  <a:ext uri="{FF2B5EF4-FFF2-40B4-BE49-F238E27FC236}">
                    <a16:creationId xmlns:a16="http://schemas.microsoft.com/office/drawing/2014/main" id="{24303B26-4C3E-C147-AEB0-685C6EBC280C}"/>
                  </a:ext>
                </a:extLst>
              </p:cNvPr>
              <p:cNvSpPr/>
              <p:nvPr/>
            </p:nvSpPr>
            <p:spPr>
              <a:xfrm>
                <a:off x="-1663312" y="2394004"/>
                <a:ext cx="583916" cy="215444"/>
              </a:xfrm>
              <a:prstGeom prst="rect">
                <a:avLst/>
              </a:prstGeom>
            </p:spPr>
            <p:txBody>
              <a:bodyPr wrap="square">
                <a:spAutoFit/>
              </a:bodyPr>
              <a:lstStyle/>
              <a:p>
                <a:pPr algn="r"/>
                <a:r>
                  <a:rPr lang="en-US" altLang="zh-CN" sz="800" dirty="0">
                    <a:latin typeface="Helvetica" pitchFamily="2" charset="0"/>
                  </a:rPr>
                  <a:t>3%</a:t>
                </a:r>
              </a:p>
            </p:txBody>
          </p:sp>
          <p:sp>
            <p:nvSpPr>
              <p:cNvPr id="99" name="Rectangle 98">
                <a:extLst>
                  <a:ext uri="{FF2B5EF4-FFF2-40B4-BE49-F238E27FC236}">
                    <a16:creationId xmlns:a16="http://schemas.microsoft.com/office/drawing/2014/main" id="{8758CCCD-C95B-D047-9494-6838D63FE54E}"/>
                  </a:ext>
                </a:extLst>
              </p:cNvPr>
              <p:cNvSpPr/>
              <p:nvPr/>
            </p:nvSpPr>
            <p:spPr>
              <a:xfrm>
                <a:off x="-1663312" y="2766723"/>
                <a:ext cx="583916" cy="215444"/>
              </a:xfrm>
              <a:prstGeom prst="rect">
                <a:avLst/>
              </a:prstGeom>
            </p:spPr>
            <p:txBody>
              <a:bodyPr wrap="square">
                <a:spAutoFit/>
              </a:bodyPr>
              <a:lstStyle/>
              <a:p>
                <a:pPr algn="r"/>
                <a:r>
                  <a:rPr lang="en-US" altLang="zh-CN" sz="800" dirty="0">
                    <a:latin typeface="Helvetica" pitchFamily="2" charset="0"/>
                  </a:rPr>
                  <a:t>2%</a:t>
                </a:r>
              </a:p>
            </p:txBody>
          </p:sp>
          <p:sp>
            <p:nvSpPr>
              <p:cNvPr id="100" name="Rectangle 99">
                <a:extLst>
                  <a:ext uri="{FF2B5EF4-FFF2-40B4-BE49-F238E27FC236}">
                    <a16:creationId xmlns:a16="http://schemas.microsoft.com/office/drawing/2014/main" id="{DEEE326F-10A3-814C-8C4A-2B399A344165}"/>
                  </a:ext>
                </a:extLst>
              </p:cNvPr>
              <p:cNvSpPr/>
              <p:nvPr/>
            </p:nvSpPr>
            <p:spPr>
              <a:xfrm>
                <a:off x="-1663312" y="3139442"/>
                <a:ext cx="583916" cy="215444"/>
              </a:xfrm>
              <a:prstGeom prst="rect">
                <a:avLst/>
              </a:prstGeom>
            </p:spPr>
            <p:txBody>
              <a:bodyPr wrap="square">
                <a:spAutoFit/>
              </a:bodyPr>
              <a:lstStyle/>
              <a:p>
                <a:pPr algn="r"/>
                <a:r>
                  <a:rPr lang="en-US" altLang="zh-CN" sz="800" dirty="0">
                    <a:latin typeface="Helvetica" pitchFamily="2" charset="0"/>
                  </a:rPr>
                  <a:t>1%</a:t>
                </a:r>
              </a:p>
            </p:txBody>
          </p:sp>
          <p:sp>
            <p:nvSpPr>
              <p:cNvPr id="101" name="Rectangle 100">
                <a:extLst>
                  <a:ext uri="{FF2B5EF4-FFF2-40B4-BE49-F238E27FC236}">
                    <a16:creationId xmlns:a16="http://schemas.microsoft.com/office/drawing/2014/main" id="{C53517B8-A671-9F40-8BBA-2B474DD34F6A}"/>
                  </a:ext>
                </a:extLst>
              </p:cNvPr>
              <p:cNvSpPr/>
              <p:nvPr/>
            </p:nvSpPr>
            <p:spPr>
              <a:xfrm>
                <a:off x="-1663312" y="3512159"/>
                <a:ext cx="583916" cy="215444"/>
              </a:xfrm>
              <a:prstGeom prst="rect">
                <a:avLst/>
              </a:prstGeom>
            </p:spPr>
            <p:txBody>
              <a:bodyPr wrap="square">
                <a:spAutoFit/>
              </a:bodyPr>
              <a:lstStyle/>
              <a:p>
                <a:pPr algn="r"/>
                <a:r>
                  <a:rPr lang="en-US" altLang="zh-CN" sz="800" dirty="0">
                    <a:latin typeface="Helvetica" pitchFamily="2" charset="0"/>
                  </a:rPr>
                  <a:t>0</a:t>
                </a:r>
              </a:p>
            </p:txBody>
          </p:sp>
          <p:sp>
            <p:nvSpPr>
              <p:cNvPr id="102" name="Rectangle 101">
                <a:extLst>
                  <a:ext uri="{FF2B5EF4-FFF2-40B4-BE49-F238E27FC236}">
                    <a16:creationId xmlns:a16="http://schemas.microsoft.com/office/drawing/2014/main" id="{95247F25-8DF4-324A-AD3F-FD4B82D85457}"/>
                  </a:ext>
                </a:extLst>
              </p:cNvPr>
              <p:cNvSpPr/>
              <p:nvPr/>
            </p:nvSpPr>
            <p:spPr>
              <a:xfrm>
                <a:off x="-1023131" y="3617264"/>
                <a:ext cx="769763" cy="215444"/>
              </a:xfrm>
              <a:prstGeom prst="rect">
                <a:avLst/>
              </a:prstGeom>
            </p:spPr>
            <p:txBody>
              <a:bodyPr wrap="none">
                <a:spAutoFit/>
              </a:bodyPr>
              <a:lstStyle/>
              <a:p>
                <a:r>
                  <a:rPr lang="en-US" altLang="zh-CN" sz="800" dirty="0">
                    <a:latin typeface="Helvetica" pitchFamily="2" charset="0"/>
                  </a:rPr>
                  <a:t>FL</a:t>
                </a:r>
                <a:r>
                  <a:rPr lang="zh-CN" altLang="en-US" sz="800" dirty="0">
                    <a:latin typeface="Helvetica" pitchFamily="2" charset="0"/>
                  </a:rPr>
                  <a:t>         </a:t>
                </a:r>
                <a:r>
                  <a:rPr lang="en-US" altLang="zh-CN" sz="800" dirty="0">
                    <a:latin typeface="Helvetica" pitchFamily="2" charset="0"/>
                  </a:rPr>
                  <a:t>DHL</a:t>
                </a:r>
                <a:endParaRPr lang="en-US" sz="800" dirty="0"/>
              </a:p>
            </p:txBody>
          </p:sp>
          <p:sp>
            <p:nvSpPr>
              <p:cNvPr id="103" name="Rectangle 102">
                <a:extLst>
                  <a:ext uri="{FF2B5EF4-FFF2-40B4-BE49-F238E27FC236}">
                    <a16:creationId xmlns:a16="http://schemas.microsoft.com/office/drawing/2014/main" id="{17FFE415-EB68-D047-8224-9DF68466B97A}"/>
                  </a:ext>
                </a:extLst>
              </p:cNvPr>
              <p:cNvSpPr/>
              <p:nvPr/>
            </p:nvSpPr>
            <p:spPr>
              <a:xfrm>
                <a:off x="-1115581" y="1185881"/>
                <a:ext cx="883575" cy="338554"/>
              </a:xfrm>
              <a:prstGeom prst="rect">
                <a:avLst/>
              </a:prstGeom>
            </p:spPr>
            <p:txBody>
              <a:bodyPr wrap="none">
                <a:spAutoFit/>
              </a:bodyPr>
              <a:lstStyle/>
              <a:p>
                <a:pPr algn="ctr"/>
                <a:r>
                  <a:rPr lang="en-US" altLang="zh-CN" sz="800" dirty="0">
                    <a:latin typeface="Helvetica" pitchFamily="2" charset="0"/>
                  </a:rPr>
                  <a:t>Chi-square</a:t>
                </a:r>
                <a:r>
                  <a:rPr lang="zh-CN" altLang="en-US" sz="800" dirty="0">
                    <a:latin typeface="Helvetica" pitchFamily="2" charset="0"/>
                  </a:rPr>
                  <a:t> </a:t>
                </a:r>
                <a:r>
                  <a:rPr lang="en-US" altLang="zh-CN" sz="800" dirty="0">
                    <a:latin typeface="Helvetica" pitchFamily="2" charset="0"/>
                  </a:rPr>
                  <a:t>test</a:t>
                </a:r>
              </a:p>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1.08</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10</a:t>
                </a:r>
                <a:r>
                  <a:rPr lang="en-US" altLang="zh-CN" sz="800" baseline="30000" dirty="0">
                    <a:latin typeface="Helvetica" pitchFamily="2" charset="0"/>
                  </a:rPr>
                  <a:t>-6</a:t>
                </a:r>
                <a:endParaRPr lang="en-US" sz="800" dirty="0">
                  <a:latin typeface="Helvetica" pitchFamily="2" charset="0"/>
                </a:endParaRPr>
              </a:p>
            </p:txBody>
          </p:sp>
        </p:grpSp>
        <p:cxnSp>
          <p:nvCxnSpPr>
            <p:cNvPr id="104" name="Straight Connector 103">
              <a:extLst>
                <a:ext uri="{FF2B5EF4-FFF2-40B4-BE49-F238E27FC236}">
                  <a16:creationId xmlns:a16="http://schemas.microsoft.com/office/drawing/2014/main" id="{BCB28B42-58CD-6F4F-8F11-7B1BA6B128D0}"/>
                </a:ext>
              </a:extLst>
            </p:cNvPr>
            <p:cNvCxnSpPr>
              <a:cxnSpLocks/>
              <a:endCxn id="96" idx="0"/>
            </p:cNvCxnSpPr>
            <p:nvPr/>
          </p:nvCxnSpPr>
          <p:spPr>
            <a:xfrm flipV="1">
              <a:off x="-1521820" y="1648566"/>
              <a:ext cx="513158" cy="1797914"/>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63AC451-5989-4848-AD88-8CF1F6F8F4B1}"/>
                </a:ext>
              </a:extLst>
            </p:cNvPr>
            <p:cNvCxnSpPr>
              <a:cxnSpLocks/>
            </p:cNvCxnSpPr>
            <p:nvPr/>
          </p:nvCxnSpPr>
          <p:spPr>
            <a:xfrm flipV="1">
              <a:off x="-1514158" y="3617264"/>
              <a:ext cx="550381" cy="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585375F9-8EB2-7B4D-92A3-3AB82BED47F6}"/>
                </a:ext>
              </a:extLst>
            </p:cNvPr>
            <p:cNvSpPr/>
            <p:nvPr/>
          </p:nvSpPr>
          <p:spPr>
            <a:xfrm>
              <a:off x="-1998772" y="765678"/>
              <a:ext cx="797013" cy="215444"/>
            </a:xfrm>
            <a:prstGeom prst="rect">
              <a:avLst/>
            </a:prstGeom>
          </p:spPr>
          <p:txBody>
            <a:bodyPr wrap="none">
              <a:spAutoFit/>
            </a:bodyPr>
            <a:lstStyle/>
            <a:p>
              <a:r>
                <a:rPr lang="en-US" altLang="zh-CN" sz="800" dirty="0">
                  <a:latin typeface="Helvetica" pitchFamily="2" charset="0"/>
                </a:rPr>
                <a:t>Microdeletion</a:t>
              </a:r>
              <a:endParaRPr lang="en-US" sz="800" dirty="0"/>
            </a:p>
          </p:txBody>
        </p:sp>
        <p:sp>
          <p:nvSpPr>
            <p:cNvPr id="112" name="Rectangle 111">
              <a:extLst>
                <a:ext uri="{FF2B5EF4-FFF2-40B4-BE49-F238E27FC236}">
                  <a16:creationId xmlns:a16="http://schemas.microsoft.com/office/drawing/2014/main" id="{55CA049A-E85A-0043-8C4E-F4345AE9436D}"/>
                </a:ext>
              </a:extLst>
            </p:cNvPr>
            <p:cNvSpPr/>
            <p:nvPr/>
          </p:nvSpPr>
          <p:spPr>
            <a:xfrm>
              <a:off x="-2068097" y="809184"/>
              <a:ext cx="108000" cy="108000"/>
            </a:xfrm>
            <a:prstGeom prst="rect">
              <a:avLst/>
            </a:prstGeom>
            <a:solidFill>
              <a:srgbClr val="FD989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3624A5F6-6DD8-0442-92C7-73306F91FE7B}"/>
                </a:ext>
              </a:extLst>
            </p:cNvPr>
            <p:cNvSpPr/>
            <p:nvPr/>
          </p:nvSpPr>
          <p:spPr>
            <a:xfrm>
              <a:off x="-1116085" y="768986"/>
              <a:ext cx="824265" cy="215444"/>
            </a:xfrm>
            <a:prstGeom prst="rect">
              <a:avLst/>
            </a:prstGeom>
          </p:spPr>
          <p:txBody>
            <a:bodyPr wrap="none">
              <a:spAutoFit/>
            </a:bodyPr>
            <a:lstStyle/>
            <a:p>
              <a:r>
                <a:rPr lang="en-US" altLang="zh-CN" sz="800" dirty="0" err="1">
                  <a:latin typeface="Helvetica" pitchFamily="2" charset="0"/>
                </a:rPr>
                <a:t>Microinsertion</a:t>
              </a:r>
              <a:endParaRPr lang="en-US" sz="800" dirty="0"/>
            </a:p>
          </p:txBody>
        </p:sp>
        <p:sp>
          <p:nvSpPr>
            <p:cNvPr id="115" name="Rectangle 114">
              <a:extLst>
                <a:ext uri="{FF2B5EF4-FFF2-40B4-BE49-F238E27FC236}">
                  <a16:creationId xmlns:a16="http://schemas.microsoft.com/office/drawing/2014/main" id="{083F3DF2-752B-124A-AE08-80C31DE28C36}"/>
                </a:ext>
              </a:extLst>
            </p:cNvPr>
            <p:cNvSpPr/>
            <p:nvPr/>
          </p:nvSpPr>
          <p:spPr>
            <a:xfrm>
              <a:off x="-1190518" y="812492"/>
              <a:ext cx="108000" cy="108000"/>
            </a:xfrm>
            <a:prstGeom prst="rect">
              <a:avLst/>
            </a:prstGeom>
            <a:solidFill>
              <a:srgbClr val="B3DF8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Rectangle 116">
            <a:extLst>
              <a:ext uri="{FF2B5EF4-FFF2-40B4-BE49-F238E27FC236}">
                <a16:creationId xmlns:a16="http://schemas.microsoft.com/office/drawing/2014/main" id="{A016C0F8-CA6E-DA4E-8D2F-AE14299A4495}"/>
              </a:ext>
            </a:extLst>
          </p:cNvPr>
          <p:cNvSpPr/>
          <p:nvPr/>
        </p:nvSpPr>
        <p:spPr>
          <a:xfrm rot="16200000">
            <a:off x="2973152" y="1953339"/>
            <a:ext cx="2860078" cy="215444"/>
          </a:xfrm>
          <a:prstGeom prst="rect">
            <a:avLst/>
          </a:prstGeom>
        </p:spPr>
        <p:txBody>
          <a:bodyPr wrap="none">
            <a:spAutoFit/>
          </a:bodyPr>
          <a:lstStyle/>
          <a:p>
            <a:r>
              <a:rPr lang="en-US" altLang="zh-CN" sz="800" dirty="0">
                <a:latin typeface="Helvetica" pitchFamily="2" charset="0"/>
              </a:rPr>
              <a:t>Normalized</a:t>
            </a:r>
            <a:r>
              <a:rPr lang="zh-CN" altLang="en-US" sz="800" dirty="0">
                <a:latin typeface="Helvetica" pitchFamily="2" charset="0"/>
              </a:rPr>
              <a:t> </a:t>
            </a:r>
            <a:r>
              <a:rPr lang="en-US" altLang="zh-CN" sz="800" dirty="0">
                <a:latin typeface="Helvetica" pitchFamily="2" charset="0"/>
              </a:rPr>
              <a:t>density</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microdeletion</a:t>
            </a:r>
            <a:r>
              <a:rPr lang="zh-CN" altLang="en-US" sz="800" dirty="0">
                <a:latin typeface="Helvetica" pitchFamily="2" charset="0"/>
              </a:rPr>
              <a:t> </a:t>
            </a:r>
            <a:r>
              <a:rPr lang="en-US" altLang="zh-CN" sz="800" dirty="0">
                <a:latin typeface="Helvetica" pitchFamily="2" charset="0"/>
              </a:rPr>
              <a:t>in</a:t>
            </a:r>
            <a:r>
              <a:rPr lang="zh-CN" altLang="en-US" sz="800" dirty="0">
                <a:latin typeface="Helvetica" pitchFamily="2" charset="0"/>
              </a:rPr>
              <a:t> </a:t>
            </a:r>
            <a:r>
              <a:rPr lang="en-US" altLang="zh-CN" sz="800" dirty="0">
                <a:latin typeface="Helvetica" pitchFamily="2" charset="0"/>
              </a:rPr>
              <a:t>all</a:t>
            </a:r>
            <a:r>
              <a:rPr lang="zh-CN" altLang="en-US" sz="800" dirty="0">
                <a:latin typeface="Helvetica" pitchFamily="2" charset="0"/>
              </a:rPr>
              <a:t> </a:t>
            </a:r>
            <a:r>
              <a:rPr lang="en-US" altLang="zh-CN" sz="800" dirty="0">
                <a:latin typeface="Helvetica" pitchFamily="2" charset="0"/>
              </a:rPr>
              <a:t>super-enhancers</a:t>
            </a:r>
            <a:endParaRPr lang="en-US" sz="800" dirty="0"/>
          </a:p>
        </p:txBody>
      </p:sp>
      <p:sp>
        <p:nvSpPr>
          <p:cNvPr id="119" name="Rectangle 118">
            <a:extLst>
              <a:ext uri="{FF2B5EF4-FFF2-40B4-BE49-F238E27FC236}">
                <a16:creationId xmlns:a16="http://schemas.microsoft.com/office/drawing/2014/main" id="{4B6499B5-9D02-E049-AE85-E57829FF1C31}"/>
              </a:ext>
            </a:extLst>
          </p:cNvPr>
          <p:cNvSpPr/>
          <p:nvPr/>
        </p:nvSpPr>
        <p:spPr>
          <a:xfrm>
            <a:off x="4265721" y="634904"/>
            <a:ext cx="583916" cy="215444"/>
          </a:xfrm>
          <a:prstGeom prst="rect">
            <a:avLst/>
          </a:prstGeom>
        </p:spPr>
        <p:txBody>
          <a:bodyPr wrap="square">
            <a:spAutoFit/>
          </a:bodyPr>
          <a:lstStyle/>
          <a:p>
            <a:pPr algn="r"/>
            <a:r>
              <a:rPr lang="en-US" altLang="zh-CN" sz="800" dirty="0">
                <a:latin typeface="Helvetica" pitchFamily="2" charset="0"/>
              </a:rPr>
              <a:t>0.2</a:t>
            </a:r>
          </a:p>
        </p:txBody>
      </p:sp>
      <p:sp>
        <p:nvSpPr>
          <p:cNvPr id="121" name="Rectangle 120">
            <a:extLst>
              <a:ext uri="{FF2B5EF4-FFF2-40B4-BE49-F238E27FC236}">
                <a16:creationId xmlns:a16="http://schemas.microsoft.com/office/drawing/2014/main" id="{2968EC9F-09C0-BE45-A3D5-737276F26D3F}"/>
              </a:ext>
            </a:extLst>
          </p:cNvPr>
          <p:cNvSpPr/>
          <p:nvPr/>
        </p:nvSpPr>
        <p:spPr>
          <a:xfrm>
            <a:off x="4265721" y="1304630"/>
            <a:ext cx="583916" cy="215444"/>
          </a:xfrm>
          <a:prstGeom prst="rect">
            <a:avLst/>
          </a:prstGeom>
        </p:spPr>
        <p:txBody>
          <a:bodyPr wrap="square">
            <a:spAutoFit/>
          </a:bodyPr>
          <a:lstStyle/>
          <a:p>
            <a:pPr algn="r"/>
            <a:r>
              <a:rPr lang="en-US" altLang="zh-CN" sz="800" dirty="0">
                <a:latin typeface="Helvetica" pitchFamily="2" charset="0"/>
              </a:rPr>
              <a:t>0.15</a:t>
            </a:r>
          </a:p>
        </p:txBody>
      </p:sp>
      <p:sp>
        <p:nvSpPr>
          <p:cNvPr id="122" name="Rectangle 121">
            <a:extLst>
              <a:ext uri="{FF2B5EF4-FFF2-40B4-BE49-F238E27FC236}">
                <a16:creationId xmlns:a16="http://schemas.microsoft.com/office/drawing/2014/main" id="{5154B568-D346-B549-90DD-81C9E9E293E5}"/>
              </a:ext>
            </a:extLst>
          </p:cNvPr>
          <p:cNvSpPr/>
          <p:nvPr/>
        </p:nvSpPr>
        <p:spPr>
          <a:xfrm>
            <a:off x="4265721" y="1974356"/>
            <a:ext cx="583916" cy="215444"/>
          </a:xfrm>
          <a:prstGeom prst="rect">
            <a:avLst/>
          </a:prstGeom>
        </p:spPr>
        <p:txBody>
          <a:bodyPr wrap="square">
            <a:spAutoFit/>
          </a:bodyPr>
          <a:lstStyle/>
          <a:p>
            <a:pPr algn="r"/>
            <a:r>
              <a:rPr lang="en-US" altLang="zh-CN" sz="800" dirty="0">
                <a:latin typeface="Helvetica" pitchFamily="2" charset="0"/>
              </a:rPr>
              <a:t>0.1</a:t>
            </a:r>
          </a:p>
        </p:txBody>
      </p:sp>
      <p:sp>
        <p:nvSpPr>
          <p:cNvPr id="123" name="Rectangle 122">
            <a:extLst>
              <a:ext uri="{FF2B5EF4-FFF2-40B4-BE49-F238E27FC236}">
                <a16:creationId xmlns:a16="http://schemas.microsoft.com/office/drawing/2014/main" id="{3E03B312-F0A6-5246-ACB1-93C7254993A3}"/>
              </a:ext>
            </a:extLst>
          </p:cNvPr>
          <p:cNvSpPr/>
          <p:nvPr/>
        </p:nvSpPr>
        <p:spPr>
          <a:xfrm>
            <a:off x="4265721" y="2644082"/>
            <a:ext cx="583916" cy="215444"/>
          </a:xfrm>
          <a:prstGeom prst="rect">
            <a:avLst/>
          </a:prstGeom>
        </p:spPr>
        <p:txBody>
          <a:bodyPr wrap="square">
            <a:spAutoFit/>
          </a:bodyPr>
          <a:lstStyle/>
          <a:p>
            <a:pPr algn="r"/>
            <a:r>
              <a:rPr lang="en-US" altLang="zh-CN" sz="800" dirty="0">
                <a:latin typeface="Helvetica" pitchFamily="2" charset="0"/>
              </a:rPr>
              <a:t>0.05</a:t>
            </a:r>
          </a:p>
        </p:txBody>
      </p:sp>
      <p:sp>
        <p:nvSpPr>
          <p:cNvPr id="124" name="Rectangle 123">
            <a:extLst>
              <a:ext uri="{FF2B5EF4-FFF2-40B4-BE49-F238E27FC236}">
                <a16:creationId xmlns:a16="http://schemas.microsoft.com/office/drawing/2014/main" id="{77C80BC5-ABD3-4340-8A8A-C7165EFE516E}"/>
              </a:ext>
            </a:extLst>
          </p:cNvPr>
          <p:cNvSpPr/>
          <p:nvPr/>
        </p:nvSpPr>
        <p:spPr>
          <a:xfrm>
            <a:off x="4265721" y="3313807"/>
            <a:ext cx="583916" cy="215444"/>
          </a:xfrm>
          <a:prstGeom prst="rect">
            <a:avLst/>
          </a:prstGeom>
        </p:spPr>
        <p:txBody>
          <a:bodyPr wrap="square">
            <a:spAutoFit/>
          </a:bodyPr>
          <a:lstStyle/>
          <a:p>
            <a:pPr algn="r"/>
            <a:r>
              <a:rPr lang="en-US" altLang="zh-CN" sz="800" dirty="0">
                <a:latin typeface="Helvetica" pitchFamily="2" charset="0"/>
              </a:rPr>
              <a:t>0</a:t>
            </a:r>
          </a:p>
        </p:txBody>
      </p:sp>
      <p:sp>
        <p:nvSpPr>
          <p:cNvPr id="125" name="Rectangle 124">
            <a:extLst>
              <a:ext uri="{FF2B5EF4-FFF2-40B4-BE49-F238E27FC236}">
                <a16:creationId xmlns:a16="http://schemas.microsoft.com/office/drawing/2014/main" id="{2A2624AE-9C87-3A40-B0DA-A14906ADC299}"/>
              </a:ext>
            </a:extLst>
          </p:cNvPr>
          <p:cNvSpPr/>
          <p:nvPr/>
        </p:nvSpPr>
        <p:spPr>
          <a:xfrm>
            <a:off x="5411544" y="718608"/>
            <a:ext cx="846707"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3.60</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10</a:t>
            </a:r>
            <a:r>
              <a:rPr lang="en-US" altLang="zh-CN" sz="800" baseline="30000" dirty="0">
                <a:latin typeface="Helvetica" pitchFamily="2" charset="0"/>
              </a:rPr>
              <a:t>-5</a:t>
            </a:r>
            <a:endParaRPr lang="en-US" sz="800" dirty="0">
              <a:latin typeface="Helvetica" pitchFamily="2" charset="0"/>
            </a:endParaRPr>
          </a:p>
        </p:txBody>
      </p:sp>
      <p:sp>
        <p:nvSpPr>
          <p:cNvPr id="126" name="Rectangle 125">
            <a:extLst>
              <a:ext uri="{FF2B5EF4-FFF2-40B4-BE49-F238E27FC236}">
                <a16:creationId xmlns:a16="http://schemas.microsoft.com/office/drawing/2014/main" id="{7D618552-027D-4149-8899-23CD589205F5}"/>
              </a:ext>
            </a:extLst>
          </p:cNvPr>
          <p:cNvSpPr/>
          <p:nvPr/>
        </p:nvSpPr>
        <p:spPr>
          <a:xfrm>
            <a:off x="5219372" y="3444284"/>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127" name="Rectangle 126">
            <a:extLst>
              <a:ext uri="{FF2B5EF4-FFF2-40B4-BE49-F238E27FC236}">
                <a16:creationId xmlns:a16="http://schemas.microsoft.com/office/drawing/2014/main" id="{AAD64A01-39F3-AB40-8412-9E356FBB0C91}"/>
              </a:ext>
            </a:extLst>
          </p:cNvPr>
          <p:cNvSpPr/>
          <p:nvPr/>
        </p:nvSpPr>
        <p:spPr>
          <a:xfrm>
            <a:off x="6292527" y="1639983"/>
            <a:ext cx="583916" cy="215444"/>
          </a:xfrm>
          <a:prstGeom prst="rect">
            <a:avLst/>
          </a:prstGeom>
        </p:spPr>
        <p:txBody>
          <a:bodyPr wrap="square">
            <a:spAutoFit/>
          </a:bodyPr>
          <a:lstStyle/>
          <a:p>
            <a:r>
              <a:rPr lang="en-US" altLang="zh-CN" sz="800" i="1" dirty="0">
                <a:latin typeface="Helvetica" pitchFamily="2" charset="0"/>
              </a:rPr>
              <a:t>CIITA</a:t>
            </a:r>
          </a:p>
        </p:txBody>
      </p:sp>
      <p:sp>
        <p:nvSpPr>
          <p:cNvPr id="128" name="Rectangle 127">
            <a:extLst>
              <a:ext uri="{FF2B5EF4-FFF2-40B4-BE49-F238E27FC236}">
                <a16:creationId xmlns:a16="http://schemas.microsoft.com/office/drawing/2014/main" id="{CA8F70AF-E1A1-B743-9628-629DD9E8388A}"/>
              </a:ext>
            </a:extLst>
          </p:cNvPr>
          <p:cNvSpPr/>
          <p:nvPr/>
        </p:nvSpPr>
        <p:spPr>
          <a:xfrm>
            <a:off x="6292527" y="1008858"/>
            <a:ext cx="583916" cy="215444"/>
          </a:xfrm>
          <a:prstGeom prst="rect">
            <a:avLst/>
          </a:prstGeom>
        </p:spPr>
        <p:txBody>
          <a:bodyPr wrap="square">
            <a:spAutoFit/>
          </a:bodyPr>
          <a:lstStyle/>
          <a:p>
            <a:r>
              <a:rPr lang="en-US" altLang="zh-CN" sz="800" i="1" dirty="0">
                <a:latin typeface="Helvetica" pitchFamily="2" charset="0"/>
              </a:rPr>
              <a:t>BCL2</a:t>
            </a:r>
          </a:p>
        </p:txBody>
      </p:sp>
      <p:sp>
        <p:nvSpPr>
          <p:cNvPr id="130" name="Rectangle 129">
            <a:extLst>
              <a:ext uri="{FF2B5EF4-FFF2-40B4-BE49-F238E27FC236}">
                <a16:creationId xmlns:a16="http://schemas.microsoft.com/office/drawing/2014/main" id="{C8725C02-F710-4B4B-B6CA-00A674DC4E48}"/>
              </a:ext>
            </a:extLst>
          </p:cNvPr>
          <p:cNvSpPr/>
          <p:nvPr/>
        </p:nvSpPr>
        <p:spPr>
          <a:xfrm>
            <a:off x="6292527" y="2938396"/>
            <a:ext cx="583916" cy="215444"/>
          </a:xfrm>
          <a:prstGeom prst="rect">
            <a:avLst/>
          </a:prstGeom>
        </p:spPr>
        <p:txBody>
          <a:bodyPr wrap="square">
            <a:spAutoFit/>
          </a:bodyPr>
          <a:lstStyle/>
          <a:p>
            <a:r>
              <a:rPr lang="en-US" altLang="zh-CN" sz="800" i="1" dirty="0">
                <a:latin typeface="Helvetica" pitchFamily="2" charset="0"/>
              </a:rPr>
              <a:t>PAX5</a:t>
            </a:r>
          </a:p>
        </p:txBody>
      </p:sp>
      <p:sp>
        <p:nvSpPr>
          <p:cNvPr id="131" name="Rectangle 130">
            <a:extLst>
              <a:ext uri="{FF2B5EF4-FFF2-40B4-BE49-F238E27FC236}">
                <a16:creationId xmlns:a16="http://schemas.microsoft.com/office/drawing/2014/main" id="{68733212-6DD5-D94D-966C-C730E6EEBA74}"/>
              </a:ext>
            </a:extLst>
          </p:cNvPr>
          <p:cNvSpPr/>
          <p:nvPr/>
        </p:nvSpPr>
        <p:spPr>
          <a:xfrm>
            <a:off x="6292527" y="2615675"/>
            <a:ext cx="657819" cy="215444"/>
          </a:xfrm>
          <a:prstGeom prst="rect">
            <a:avLst/>
          </a:prstGeom>
        </p:spPr>
        <p:txBody>
          <a:bodyPr wrap="square">
            <a:spAutoFit/>
          </a:bodyPr>
          <a:lstStyle/>
          <a:p>
            <a:r>
              <a:rPr lang="en-US" altLang="zh-CN" sz="800" i="1" dirty="0">
                <a:latin typeface="Helvetica" pitchFamily="2" charset="0"/>
              </a:rPr>
              <a:t>BCL6</a:t>
            </a:r>
          </a:p>
        </p:txBody>
      </p:sp>
      <p:sp>
        <p:nvSpPr>
          <p:cNvPr id="132" name="Rectangle 131">
            <a:extLst>
              <a:ext uri="{FF2B5EF4-FFF2-40B4-BE49-F238E27FC236}">
                <a16:creationId xmlns:a16="http://schemas.microsoft.com/office/drawing/2014/main" id="{EA60A491-938B-134F-A4C4-D905431B9682}"/>
              </a:ext>
            </a:extLst>
          </p:cNvPr>
          <p:cNvSpPr/>
          <p:nvPr/>
        </p:nvSpPr>
        <p:spPr>
          <a:xfrm>
            <a:off x="6292527" y="2268044"/>
            <a:ext cx="657819" cy="215444"/>
          </a:xfrm>
          <a:prstGeom prst="rect">
            <a:avLst/>
          </a:prstGeom>
        </p:spPr>
        <p:txBody>
          <a:bodyPr wrap="square">
            <a:spAutoFit/>
          </a:bodyPr>
          <a:lstStyle/>
          <a:p>
            <a:r>
              <a:rPr lang="en-US" altLang="zh-CN" sz="800" i="1" dirty="0" err="1">
                <a:latin typeface="Helvetica" pitchFamily="2" charset="0"/>
              </a:rPr>
              <a:t>IgH</a:t>
            </a:r>
            <a:endParaRPr lang="en-US" altLang="zh-CN" sz="800" i="1" dirty="0">
              <a:latin typeface="Helvetica" pitchFamily="2" charset="0"/>
            </a:endParaRPr>
          </a:p>
        </p:txBody>
      </p:sp>
      <p:sp>
        <p:nvSpPr>
          <p:cNvPr id="133" name="Rectangle 132">
            <a:extLst>
              <a:ext uri="{FF2B5EF4-FFF2-40B4-BE49-F238E27FC236}">
                <a16:creationId xmlns:a16="http://schemas.microsoft.com/office/drawing/2014/main" id="{968684DE-6B86-9D45-87DE-D23CED74162C}"/>
              </a:ext>
            </a:extLst>
          </p:cNvPr>
          <p:cNvSpPr/>
          <p:nvPr/>
        </p:nvSpPr>
        <p:spPr>
          <a:xfrm>
            <a:off x="6292527" y="2808221"/>
            <a:ext cx="657819" cy="215444"/>
          </a:xfrm>
          <a:prstGeom prst="rect">
            <a:avLst/>
          </a:prstGeom>
        </p:spPr>
        <p:txBody>
          <a:bodyPr wrap="square">
            <a:spAutoFit/>
          </a:bodyPr>
          <a:lstStyle/>
          <a:p>
            <a:r>
              <a:rPr lang="en-US" altLang="zh-CN" sz="800" i="1" dirty="0">
                <a:latin typeface="Helvetica" pitchFamily="2" charset="0"/>
              </a:rPr>
              <a:t>ASB2</a:t>
            </a:r>
          </a:p>
        </p:txBody>
      </p:sp>
      <p:sp>
        <p:nvSpPr>
          <p:cNvPr id="143" name="Rectangle 142">
            <a:extLst>
              <a:ext uri="{FF2B5EF4-FFF2-40B4-BE49-F238E27FC236}">
                <a16:creationId xmlns:a16="http://schemas.microsoft.com/office/drawing/2014/main" id="{AF5EE3E4-A65B-8445-A625-A89E6A3E9DA4}"/>
              </a:ext>
            </a:extLst>
          </p:cNvPr>
          <p:cNvSpPr/>
          <p:nvPr/>
        </p:nvSpPr>
        <p:spPr>
          <a:xfrm>
            <a:off x="4772082" y="5848096"/>
            <a:ext cx="1869125" cy="215444"/>
          </a:xfrm>
          <a:prstGeom prst="rect">
            <a:avLst/>
          </a:prstGeom>
        </p:spPr>
        <p:txBody>
          <a:bodyPr wrap="none">
            <a:spAutoFit/>
          </a:bodyPr>
          <a:lstStyle/>
          <a:p>
            <a:r>
              <a:rPr lang="en-US" altLang="zh-CN" sz="800" dirty="0">
                <a:latin typeface="Helvetica" pitchFamily="2" charset="0"/>
              </a:rPr>
              <a:t>Distance</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dirty="0">
                <a:latin typeface="Helvetica" pitchFamily="2" charset="0"/>
              </a:rPr>
              <a:t>super-enhancer</a:t>
            </a:r>
            <a:r>
              <a:rPr lang="zh-CN" altLang="en-US" sz="800" dirty="0">
                <a:latin typeface="Helvetica" pitchFamily="2" charset="0"/>
              </a:rPr>
              <a:t> </a:t>
            </a:r>
            <a:r>
              <a:rPr lang="en-US" altLang="zh-CN" sz="800" dirty="0">
                <a:latin typeface="Helvetica" pitchFamily="2" charset="0"/>
              </a:rPr>
              <a:t>regions</a:t>
            </a:r>
            <a:r>
              <a:rPr lang="zh-CN" altLang="en-US" sz="800" dirty="0">
                <a:latin typeface="Helvetica" pitchFamily="2" charset="0"/>
              </a:rPr>
              <a:t> </a:t>
            </a:r>
            <a:r>
              <a:rPr lang="en-US" altLang="zh-CN" sz="800" dirty="0">
                <a:latin typeface="Helvetica" pitchFamily="2" charset="0"/>
              </a:rPr>
              <a:t>(</a:t>
            </a:r>
            <a:r>
              <a:rPr lang="en-US" altLang="zh-CN" sz="800" dirty="0" err="1">
                <a:latin typeface="Helvetica" pitchFamily="2" charset="0"/>
              </a:rPr>
              <a:t>Kb</a:t>
            </a:r>
            <a:r>
              <a:rPr lang="en-US" altLang="zh-CN" sz="800" dirty="0">
                <a:latin typeface="Helvetica" pitchFamily="2" charset="0"/>
              </a:rPr>
              <a:t>)</a:t>
            </a:r>
            <a:endParaRPr lang="en-US" sz="800" dirty="0"/>
          </a:p>
        </p:txBody>
      </p:sp>
      <p:pic>
        <p:nvPicPr>
          <p:cNvPr id="2" name="Picture 1">
            <a:extLst>
              <a:ext uri="{FF2B5EF4-FFF2-40B4-BE49-F238E27FC236}">
                <a16:creationId xmlns:a16="http://schemas.microsoft.com/office/drawing/2014/main" id="{AD26E975-3A02-A148-9593-A9B839C071AC}"/>
              </a:ext>
            </a:extLst>
          </p:cNvPr>
          <p:cNvPicPr>
            <a:picLocks noChangeAspect="1"/>
          </p:cNvPicPr>
          <p:nvPr/>
        </p:nvPicPr>
        <p:blipFill>
          <a:blip r:embed="rId6"/>
          <a:stretch>
            <a:fillRect/>
          </a:stretch>
        </p:blipFill>
        <p:spPr>
          <a:xfrm>
            <a:off x="1033382" y="846964"/>
            <a:ext cx="979200" cy="2648899"/>
          </a:xfrm>
          <a:prstGeom prst="rect">
            <a:avLst/>
          </a:prstGeom>
        </p:spPr>
      </p:pic>
      <p:pic>
        <p:nvPicPr>
          <p:cNvPr id="13" name="Picture 12">
            <a:extLst>
              <a:ext uri="{FF2B5EF4-FFF2-40B4-BE49-F238E27FC236}">
                <a16:creationId xmlns:a16="http://schemas.microsoft.com/office/drawing/2014/main" id="{C9BF9643-1A34-D84A-B438-6FBF75A9B777}"/>
              </a:ext>
            </a:extLst>
          </p:cNvPr>
          <p:cNvPicPr>
            <a:picLocks noChangeAspect="1"/>
          </p:cNvPicPr>
          <p:nvPr/>
        </p:nvPicPr>
        <p:blipFill rotWithShape="1">
          <a:blip r:embed="rId7"/>
          <a:srcRect t="5862"/>
          <a:stretch/>
        </p:blipFill>
        <p:spPr>
          <a:xfrm>
            <a:off x="2746669" y="1293738"/>
            <a:ext cx="984333" cy="2197362"/>
          </a:xfrm>
          <a:prstGeom prst="rect">
            <a:avLst/>
          </a:prstGeom>
        </p:spPr>
      </p:pic>
      <p:sp>
        <p:nvSpPr>
          <p:cNvPr id="129" name="Right Bracket 128">
            <a:extLst>
              <a:ext uri="{FF2B5EF4-FFF2-40B4-BE49-F238E27FC236}">
                <a16:creationId xmlns:a16="http://schemas.microsoft.com/office/drawing/2014/main" id="{B5540C3F-8ACC-CC44-B32F-CAC9316D7436}"/>
              </a:ext>
            </a:extLst>
          </p:cNvPr>
          <p:cNvSpPr/>
          <p:nvPr/>
        </p:nvSpPr>
        <p:spPr>
          <a:xfrm rot="16200000">
            <a:off x="3219321" y="1155946"/>
            <a:ext cx="67267" cy="447558"/>
          </a:xfrm>
          <a:prstGeom prst="rightBracket">
            <a:avLst/>
          </a:prstGeom>
          <a:ln w="9525">
            <a:solidFill>
              <a:schemeClr val="tx1"/>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135" name="Rectangle 134">
            <a:extLst>
              <a:ext uri="{FF2B5EF4-FFF2-40B4-BE49-F238E27FC236}">
                <a16:creationId xmlns:a16="http://schemas.microsoft.com/office/drawing/2014/main" id="{75A5C62E-FE3B-7944-9B50-5E8BA92945C7}"/>
              </a:ext>
            </a:extLst>
          </p:cNvPr>
          <p:cNvSpPr/>
          <p:nvPr/>
        </p:nvSpPr>
        <p:spPr>
          <a:xfrm>
            <a:off x="6099946" y="3445982"/>
            <a:ext cx="389850" cy="215444"/>
          </a:xfrm>
          <a:prstGeom prst="rect">
            <a:avLst/>
          </a:prstGeom>
        </p:spPr>
        <p:txBody>
          <a:bodyPr wrap="none">
            <a:spAutoFit/>
          </a:bodyPr>
          <a:lstStyle/>
          <a:p>
            <a:r>
              <a:rPr lang="en-US" altLang="zh-CN" sz="800" dirty="0">
                <a:latin typeface="Helvetica" pitchFamily="2" charset="0"/>
              </a:rPr>
              <a:t>DHL</a:t>
            </a:r>
            <a:endParaRPr lang="en-HK" altLang="zh-CN" sz="800" dirty="0">
              <a:latin typeface="Helvetica" pitchFamily="2" charset="0"/>
            </a:endParaRPr>
          </a:p>
        </p:txBody>
      </p:sp>
      <p:graphicFrame>
        <p:nvGraphicFramePr>
          <p:cNvPr id="136" name="Table 40">
            <a:extLst>
              <a:ext uri="{FF2B5EF4-FFF2-40B4-BE49-F238E27FC236}">
                <a16:creationId xmlns:a16="http://schemas.microsoft.com/office/drawing/2014/main" id="{E99DC879-D39F-7641-A4FA-FD42EEF2ACE6}"/>
              </a:ext>
            </a:extLst>
          </p:cNvPr>
          <p:cNvGraphicFramePr>
            <a:graphicFrameLocks noGrp="1"/>
          </p:cNvGraphicFramePr>
          <p:nvPr>
            <p:extLst>
              <p:ext uri="{D42A27DB-BD31-4B8C-83A1-F6EECF244321}">
                <p14:modId xmlns:p14="http://schemas.microsoft.com/office/powerpoint/2010/main" val="3876532617"/>
              </p:ext>
            </p:extLst>
          </p:nvPr>
        </p:nvGraphicFramePr>
        <p:xfrm>
          <a:off x="650896" y="4032119"/>
          <a:ext cx="2844267" cy="825704"/>
        </p:xfrm>
        <a:graphic>
          <a:graphicData uri="http://schemas.openxmlformats.org/drawingml/2006/table">
            <a:tbl>
              <a:tblPr firstRow="1" bandRow="1">
                <a:tableStyleId>{BDBED569-4797-4DF1-A0F4-6AAB3CD982D8}</a:tableStyleId>
              </a:tblPr>
              <a:tblGrid>
                <a:gridCol w="1036655">
                  <a:extLst>
                    <a:ext uri="{9D8B030D-6E8A-4147-A177-3AD203B41FA5}">
                      <a16:colId xmlns:a16="http://schemas.microsoft.com/office/drawing/2014/main" val="181925739"/>
                    </a:ext>
                  </a:extLst>
                </a:gridCol>
                <a:gridCol w="925223">
                  <a:extLst>
                    <a:ext uri="{9D8B030D-6E8A-4147-A177-3AD203B41FA5}">
                      <a16:colId xmlns:a16="http://schemas.microsoft.com/office/drawing/2014/main" val="2708177135"/>
                    </a:ext>
                  </a:extLst>
                </a:gridCol>
                <a:gridCol w="882389">
                  <a:extLst>
                    <a:ext uri="{9D8B030D-6E8A-4147-A177-3AD203B41FA5}">
                      <a16:colId xmlns:a16="http://schemas.microsoft.com/office/drawing/2014/main" val="1418805591"/>
                    </a:ext>
                  </a:extLst>
                </a:gridCol>
              </a:tblGrid>
              <a:tr h="398984">
                <a:tc>
                  <a:txBody>
                    <a:bodyPr/>
                    <a:lstStyle/>
                    <a:p>
                      <a:pPr algn="ctr"/>
                      <a:r>
                        <a:rPr lang="en-US" sz="800" b="0" dirty="0">
                          <a:latin typeface="Helvetica" pitchFamily="2" charset="0"/>
                        </a:rPr>
                        <a:t>Fisher’s exact test</a:t>
                      </a:r>
                      <a:r>
                        <a:rPr lang="zh-CN" altLang="en-US" sz="800" b="0" dirty="0">
                          <a:latin typeface="Helvetica" pitchFamily="2" charset="0"/>
                        </a:rPr>
                        <a:t> </a:t>
                      </a:r>
                      <a:endParaRPr lang="en-HK" altLang="zh-CN" sz="800" b="0" dirty="0">
                        <a:latin typeface="Helvetica" pitchFamily="2" charset="0"/>
                      </a:endParaRPr>
                    </a:p>
                    <a:p>
                      <a:pPr algn="ctr"/>
                      <a:r>
                        <a:rPr lang="en-US" altLang="zh-CN" sz="800" b="0" i="1" dirty="0">
                          <a:latin typeface="Helvetica" pitchFamily="2" charset="0"/>
                        </a:rPr>
                        <a:t>p</a:t>
                      </a:r>
                      <a:r>
                        <a:rPr lang="zh-CN" altLang="en-US" sz="800" b="0" i="1" dirty="0">
                          <a:latin typeface="Helvetica" pitchFamily="2" charset="0"/>
                        </a:rPr>
                        <a:t> </a:t>
                      </a:r>
                      <a:r>
                        <a:rPr lang="en-US" sz="800" b="0" dirty="0">
                          <a:latin typeface="Helvetica" pitchFamily="2" charset="0"/>
                        </a:rPr>
                        <a:t>=</a:t>
                      </a:r>
                      <a:r>
                        <a:rPr lang="zh-CN" altLang="en-US" sz="800" b="0" dirty="0">
                          <a:latin typeface="Helvetica" pitchFamily="2" charset="0"/>
                        </a:rPr>
                        <a:t> </a:t>
                      </a:r>
                      <a:r>
                        <a:rPr lang="en-US" altLang="zh-CN" sz="800" b="0" dirty="0">
                          <a:latin typeface="Helvetica" pitchFamily="2" charset="0"/>
                        </a:rPr>
                        <a:t>1.16</a:t>
                      </a:r>
                      <a:r>
                        <a:rPr lang="zh-CN" altLang="en-US" sz="800" b="0" dirty="0">
                          <a:latin typeface="Helvetica" pitchFamily="2" charset="0"/>
                        </a:rPr>
                        <a:t> </a:t>
                      </a:r>
                      <a:r>
                        <a:rPr lang="en-US" altLang="zh-CN" sz="800" b="0" dirty="0">
                          <a:latin typeface="Helvetica" pitchFamily="2" charset="0"/>
                        </a:rPr>
                        <a:t>x</a:t>
                      </a:r>
                      <a:r>
                        <a:rPr lang="zh-CN" altLang="en-US" sz="800" b="0" dirty="0">
                          <a:latin typeface="Helvetica" pitchFamily="2" charset="0"/>
                        </a:rPr>
                        <a:t> </a:t>
                      </a:r>
                      <a:r>
                        <a:rPr lang="en-US" altLang="zh-CN" sz="800" b="0" dirty="0">
                          <a:latin typeface="Helvetica" pitchFamily="2" charset="0"/>
                        </a:rPr>
                        <a:t>10</a:t>
                      </a:r>
                      <a:r>
                        <a:rPr lang="en-US" altLang="zh-CN" sz="800" b="0" baseline="30000" dirty="0">
                          <a:latin typeface="Helvetica" pitchFamily="2" charset="0"/>
                        </a:rPr>
                        <a:t>-5</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800" b="0" dirty="0">
                          <a:latin typeface="Helvetica" pitchFamily="2" charset="0"/>
                        </a:rPr>
                        <a:t>Microdeletion</a:t>
                      </a:r>
                      <a:r>
                        <a:rPr lang="zh-CN" altLang="en-US" sz="800" b="0" dirty="0">
                          <a:latin typeface="Helvetica" pitchFamily="2" charset="0"/>
                        </a:rPr>
                        <a:t> </a:t>
                      </a:r>
                      <a:endParaRPr lang="en-HK" altLang="zh-CN" sz="800" b="0" dirty="0">
                        <a:latin typeface="Helvetica" pitchFamily="2" charset="0"/>
                      </a:endParaRPr>
                    </a:p>
                    <a:p>
                      <a:pPr algn="ct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SE</a:t>
                      </a:r>
                      <a:endParaRPr lang="en-US" sz="800" b="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Microdeletion</a:t>
                      </a:r>
                      <a:r>
                        <a:rPr lang="zh-CN" altLang="en-US" sz="800" b="0" dirty="0">
                          <a:latin typeface="Helvetica" pitchFamily="2" charset="0"/>
                        </a:rPr>
                        <a:t> </a:t>
                      </a:r>
                      <a:r>
                        <a:rPr lang="en-US" altLang="zh-CN" sz="800" b="0" dirty="0">
                          <a:latin typeface="Helvetica" pitchFamily="2" charset="0"/>
                        </a:rPr>
                        <a:t>not</a:t>
                      </a:r>
                      <a:r>
                        <a:rPr lang="zh-CN" altLang="en-US" sz="800" b="0" dirty="0">
                          <a:latin typeface="Helvetica" pitchFamily="2" charset="0"/>
                        </a:rPr>
                        <a:t> </a:t>
                      </a: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SE</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9852299"/>
                  </a:ext>
                </a:extLst>
              </a:tr>
              <a:tr h="185377">
                <a:tc>
                  <a:txBody>
                    <a:bodyPr/>
                    <a:lstStyle/>
                    <a:p>
                      <a:pPr algn="ctr"/>
                      <a:r>
                        <a:rPr lang="en-US" altLang="zh-CN" sz="800" dirty="0">
                          <a:latin typeface="Helvetica" pitchFamily="2" charset="0"/>
                        </a:rPr>
                        <a:t>FL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800" dirty="0">
                          <a:latin typeface="Helvetica" pitchFamily="2" charset="0"/>
                        </a:rPr>
                        <a:t>2</a:t>
                      </a:r>
                      <a:r>
                        <a:rPr lang="en-US" altLang="zh-CN" sz="800" dirty="0">
                          <a:latin typeface="Helvetica" pitchFamily="2" charset="0"/>
                        </a:rPr>
                        <a:t>0</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11</a:t>
                      </a:r>
                      <a:r>
                        <a:rPr lang="en-US" sz="800" dirty="0">
                          <a:latin typeface="Helvetica" pitchFamily="2" charset="0"/>
                        </a:rPr>
                        <a:t>6</a:t>
                      </a:r>
                      <a:r>
                        <a:rPr lang="en-US" altLang="zh-CN" sz="800" dirty="0">
                          <a:latin typeface="Helvetica" pitchFamily="2" charset="0"/>
                        </a:rPr>
                        <a:t>7</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61975198"/>
                  </a:ext>
                </a:extLst>
              </a:tr>
              <a:tr h="185377">
                <a:tc>
                  <a:txBody>
                    <a:bodyPr/>
                    <a:lstStyle/>
                    <a:p>
                      <a:pPr algn="ctr"/>
                      <a:r>
                        <a:rPr lang="en-US" altLang="zh-CN" sz="800" dirty="0">
                          <a:latin typeface="Helvetica" pitchFamily="2" charset="0"/>
                        </a:rPr>
                        <a:t>DHL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65</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1291</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0535165"/>
                  </a:ext>
                </a:extLst>
              </a:tr>
            </a:tbl>
          </a:graphicData>
        </a:graphic>
      </p:graphicFrame>
      <p:graphicFrame>
        <p:nvGraphicFramePr>
          <p:cNvPr id="159" name="Table 40">
            <a:extLst>
              <a:ext uri="{FF2B5EF4-FFF2-40B4-BE49-F238E27FC236}">
                <a16:creationId xmlns:a16="http://schemas.microsoft.com/office/drawing/2014/main" id="{D1F5E65C-A0CC-1146-8F79-98A953C14714}"/>
              </a:ext>
            </a:extLst>
          </p:cNvPr>
          <p:cNvGraphicFramePr>
            <a:graphicFrameLocks noGrp="1"/>
          </p:cNvGraphicFramePr>
          <p:nvPr>
            <p:extLst>
              <p:ext uri="{D42A27DB-BD31-4B8C-83A1-F6EECF244321}">
                <p14:modId xmlns:p14="http://schemas.microsoft.com/office/powerpoint/2010/main" val="2679146409"/>
              </p:ext>
            </p:extLst>
          </p:nvPr>
        </p:nvGraphicFramePr>
        <p:xfrm>
          <a:off x="650754" y="5047932"/>
          <a:ext cx="2844267" cy="825704"/>
        </p:xfrm>
        <a:graphic>
          <a:graphicData uri="http://schemas.openxmlformats.org/drawingml/2006/table">
            <a:tbl>
              <a:tblPr firstRow="1" bandRow="1">
                <a:tableStyleId>{BDBED569-4797-4DF1-A0F4-6AAB3CD982D8}</a:tableStyleId>
              </a:tblPr>
              <a:tblGrid>
                <a:gridCol w="1036655">
                  <a:extLst>
                    <a:ext uri="{9D8B030D-6E8A-4147-A177-3AD203B41FA5}">
                      <a16:colId xmlns:a16="http://schemas.microsoft.com/office/drawing/2014/main" val="181925739"/>
                    </a:ext>
                  </a:extLst>
                </a:gridCol>
                <a:gridCol w="925223">
                  <a:extLst>
                    <a:ext uri="{9D8B030D-6E8A-4147-A177-3AD203B41FA5}">
                      <a16:colId xmlns:a16="http://schemas.microsoft.com/office/drawing/2014/main" val="2708177135"/>
                    </a:ext>
                  </a:extLst>
                </a:gridCol>
                <a:gridCol w="882389">
                  <a:extLst>
                    <a:ext uri="{9D8B030D-6E8A-4147-A177-3AD203B41FA5}">
                      <a16:colId xmlns:a16="http://schemas.microsoft.com/office/drawing/2014/main" val="1418805591"/>
                    </a:ext>
                  </a:extLst>
                </a:gridCol>
              </a:tblGrid>
              <a:tr h="398984">
                <a:tc>
                  <a:txBody>
                    <a:bodyPr/>
                    <a:lstStyle/>
                    <a:p>
                      <a:pPr algn="ctr"/>
                      <a:r>
                        <a:rPr lang="en-US" sz="800" b="0" dirty="0">
                          <a:latin typeface="Helvetica" pitchFamily="2" charset="0"/>
                        </a:rPr>
                        <a:t>Fisher’s exact test</a:t>
                      </a:r>
                      <a:r>
                        <a:rPr lang="zh-CN" altLang="en-US" sz="800" b="0" dirty="0">
                          <a:latin typeface="Helvetica" pitchFamily="2" charset="0"/>
                        </a:rPr>
                        <a:t> </a:t>
                      </a:r>
                      <a:endParaRPr lang="en-HK" altLang="zh-CN" sz="800" b="0" dirty="0">
                        <a:latin typeface="Helvetica" pitchFamily="2" charset="0"/>
                      </a:endParaRPr>
                    </a:p>
                    <a:p>
                      <a:pPr algn="ctr"/>
                      <a:r>
                        <a:rPr lang="en-US" altLang="zh-CN" sz="800" b="0" i="1" dirty="0">
                          <a:latin typeface="Helvetica" pitchFamily="2" charset="0"/>
                        </a:rPr>
                        <a:t>p</a:t>
                      </a:r>
                      <a:r>
                        <a:rPr lang="zh-CN" altLang="en-US" sz="800" b="0" i="1" dirty="0">
                          <a:latin typeface="Helvetica" pitchFamily="2" charset="0"/>
                        </a:rPr>
                        <a:t> </a:t>
                      </a:r>
                      <a:r>
                        <a:rPr lang="en-US" sz="800" b="0" dirty="0">
                          <a:latin typeface="Helvetica" pitchFamily="2" charset="0"/>
                        </a:rPr>
                        <a:t>=</a:t>
                      </a:r>
                      <a:r>
                        <a:rPr lang="zh-CN" altLang="en-US" sz="800" b="0" dirty="0">
                          <a:latin typeface="Helvetica" pitchFamily="2" charset="0"/>
                        </a:rPr>
                        <a:t> </a:t>
                      </a:r>
                      <a:r>
                        <a:rPr lang="en-US" altLang="zh-CN" sz="800" b="0" dirty="0">
                          <a:latin typeface="Helvetica" pitchFamily="2" charset="0"/>
                        </a:rPr>
                        <a:t>0.012</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800" b="0" dirty="0" err="1">
                          <a:latin typeface="Helvetica" pitchFamily="2" charset="0"/>
                        </a:rPr>
                        <a:t>Microinsertion</a:t>
                      </a:r>
                      <a:endParaRPr lang="en-US" altLang="zh-CN" sz="800" b="0" dirty="0">
                        <a:latin typeface="Helvetica" pitchFamily="2" charset="0"/>
                      </a:endParaRPr>
                    </a:p>
                    <a:p>
                      <a:pPr algn="ct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SE</a:t>
                      </a:r>
                      <a:endParaRPr lang="en-US" sz="800" b="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err="1">
                          <a:latin typeface="Helvetica" pitchFamily="2" charset="0"/>
                        </a:rPr>
                        <a:t>Microinsertion</a:t>
                      </a:r>
                      <a:endParaRPr lang="en-US" altLang="zh-CN" sz="800" b="0" dirty="0">
                        <a:latin typeface="Helvetica" pitchFamily="2"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not</a:t>
                      </a:r>
                      <a:r>
                        <a:rPr lang="zh-CN" altLang="en-US" sz="800" b="0" dirty="0">
                          <a:latin typeface="Helvetica" pitchFamily="2" charset="0"/>
                        </a:rPr>
                        <a:t> </a:t>
                      </a: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SE</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9852299"/>
                  </a:ext>
                </a:extLst>
              </a:tr>
              <a:tr h="185377">
                <a:tc>
                  <a:txBody>
                    <a:bodyPr/>
                    <a:lstStyle/>
                    <a:p>
                      <a:pPr algn="ctr"/>
                      <a:r>
                        <a:rPr lang="en-US" altLang="zh-CN" sz="800" dirty="0">
                          <a:latin typeface="Helvetica" pitchFamily="2" charset="0"/>
                        </a:rPr>
                        <a:t>FL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13</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677</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61975198"/>
                  </a:ext>
                </a:extLst>
              </a:tr>
              <a:tr h="185377">
                <a:tc>
                  <a:txBody>
                    <a:bodyPr/>
                    <a:lstStyle/>
                    <a:p>
                      <a:pPr algn="ctr"/>
                      <a:r>
                        <a:rPr lang="en-US" altLang="zh-CN" sz="800" dirty="0">
                          <a:latin typeface="Helvetica" pitchFamily="2" charset="0"/>
                        </a:rPr>
                        <a:t>DHL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25</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536</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0535165"/>
                  </a:ext>
                </a:extLst>
              </a:tr>
            </a:tbl>
          </a:graphicData>
        </a:graphic>
      </p:graphicFrame>
      <p:grpSp>
        <p:nvGrpSpPr>
          <p:cNvPr id="20" name="Group 19">
            <a:extLst>
              <a:ext uri="{FF2B5EF4-FFF2-40B4-BE49-F238E27FC236}">
                <a16:creationId xmlns:a16="http://schemas.microsoft.com/office/drawing/2014/main" id="{1FF237AF-4445-A246-8370-0720970211C2}"/>
              </a:ext>
            </a:extLst>
          </p:cNvPr>
          <p:cNvGrpSpPr/>
          <p:nvPr/>
        </p:nvGrpSpPr>
        <p:grpSpPr>
          <a:xfrm>
            <a:off x="3819352" y="4055693"/>
            <a:ext cx="3469919" cy="1816409"/>
            <a:chOff x="3819352" y="4055693"/>
            <a:chExt cx="3469919" cy="1816409"/>
          </a:xfrm>
        </p:grpSpPr>
        <p:pic>
          <p:nvPicPr>
            <p:cNvPr id="19" name="Picture 18">
              <a:extLst>
                <a:ext uri="{FF2B5EF4-FFF2-40B4-BE49-F238E27FC236}">
                  <a16:creationId xmlns:a16="http://schemas.microsoft.com/office/drawing/2014/main" id="{F52F1813-3579-EC45-9293-4B8B30DD4D4E}"/>
                </a:ext>
              </a:extLst>
            </p:cNvPr>
            <p:cNvPicPr>
              <a:picLocks noChangeAspect="1"/>
            </p:cNvPicPr>
            <p:nvPr/>
          </p:nvPicPr>
          <p:blipFill>
            <a:blip r:embed="rId8"/>
            <a:stretch>
              <a:fillRect/>
            </a:stretch>
          </p:blipFill>
          <p:spPr>
            <a:xfrm>
              <a:off x="4270499" y="4055693"/>
              <a:ext cx="2844267" cy="1644285"/>
            </a:xfrm>
            <a:prstGeom prst="rect">
              <a:avLst/>
            </a:prstGeom>
          </p:spPr>
        </p:pic>
        <p:sp>
          <p:nvSpPr>
            <p:cNvPr id="137" name="Rectangle 136">
              <a:extLst>
                <a:ext uri="{FF2B5EF4-FFF2-40B4-BE49-F238E27FC236}">
                  <a16:creationId xmlns:a16="http://schemas.microsoft.com/office/drawing/2014/main" id="{E47C2565-F392-9543-BD37-ED94E1479042}"/>
                </a:ext>
              </a:extLst>
            </p:cNvPr>
            <p:cNvSpPr/>
            <p:nvPr/>
          </p:nvSpPr>
          <p:spPr>
            <a:xfrm>
              <a:off x="3828328" y="4971528"/>
              <a:ext cx="534339" cy="215444"/>
            </a:xfrm>
            <a:prstGeom prst="rect">
              <a:avLst/>
            </a:prstGeom>
          </p:spPr>
          <p:txBody>
            <a:bodyPr wrap="square">
              <a:spAutoFit/>
            </a:bodyPr>
            <a:lstStyle/>
            <a:p>
              <a:pPr algn="r"/>
              <a:r>
                <a:rPr lang="en-US" altLang="zh-CN" sz="800" dirty="0">
                  <a:latin typeface="Helvetica" pitchFamily="2" charset="0"/>
                </a:rPr>
                <a:t>0.1</a:t>
              </a:r>
            </a:p>
          </p:txBody>
        </p:sp>
        <p:sp>
          <p:nvSpPr>
            <p:cNvPr id="138" name="Rectangle 137">
              <a:extLst>
                <a:ext uri="{FF2B5EF4-FFF2-40B4-BE49-F238E27FC236}">
                  <a16:creationId xmlns:a16="http://schemas.microsoft.com/office/drawing/2014/main" id="{495DC54F-A4FA-B744-9DE4-80ADCA3A987E}"/>
                </a:ext>
              </a:extLst>
            </p:cNvPr>
            <p:cNvSpPr/>
            <p:nvPr/>
          </p:nvSpPr>
          <p:spPr>
            <a:xfrm>
              <a:off x="3828328" y="4089435"/>
              <a:ext cx="534339" cy="215444"/>
            </a:xfrm>
            <a:prstGeom prst="rect">
              <a:avLst/>
            </a:prstGeom>
          </p:spPr>
          <p:txBody>
            <a:bodyPr wrap="square">
              <a:spAutoFit/>
            </a:bodyPr>
            <a:lstStyle/>
            <a:p>
              <a:pPr algn="r"/>
              <a:r>
                <a:rPr lang="en-US" altLang="zh-CN" sz="800" dirty="0">
                  <a:latin typeface="Helvetica" pitchFamily="2" charset="0"/>
                </a:rPr>
                <a:t>0.25</a:t>
              </a:r>
            </a:p>
          </p:txBody>
        </p:sp>
        <p:sp>
          <p:nvSpPr>
            <p:cNvPr id="139" name="Rectangle 138">
              <a:extLst>
                <a:ext uri="{FF2B5EF4-FFF2-40B4-BE49-F238E27FC236}">
                  <a16:creationId xmlns:a16="http://schemas.microsoft.com/office/drawing/2014/main" id="{E9B4ACE6-88F4-2341-829A-D91D42FBDAC4}"/>
                </a:ext>
              </a:extLst>
            </p:cNvPr>
            <p:cNvSpPr/>
            <p:nvPr/>
          </p:nvSpPr>
          <p:spPr>
            <a:xfrm>
              <a:off x="3828328" y="4383466"/>
              <a:ext cx="534339" cy="215444"/>
            </a:xfrm>
            <a:prstGeom prst="rect">
              <a:avLst/>
            </a:prstGeom>
          </p:spPr>
          <p:txBody>
            <a:bodyPr wrap="square">
              <a:spAutoFit/>
            </a:bodyPr>
            <a:lstStyle/>
            <a:p>
              <a:pPr algn="r"/>
              <a:r>
                <a:rPr lang="en-US" altLang="zh-CN" sz="800" dirty="0">
                  <a:latin typeface="Helvetica" pitchFamily="2" charset="0"/>
                </a:rPr>
                <a:t>0.2</a:t>
              </a:r>
            </a:p>
          </p:txBody>
        </p:sp>
        <p:sp>
          <p:nvSpPr>
            <p:cNvPr id="140" name="Rectangle 139">
              <a:extLst>
                <a:ext uri="{FF2B5EF4-FFF2-40B4-BE49-F238E27FC236}">
                  <a16:creationId xmlns:a16="http://schemas.microsoft.com/office/drawing/2014/main" id="{B6819B9A-EE0D-A64C-8FD0-50E2361FC865}"/>
                </a:ext>
              </a:extLst>
            </p:cNvPr>
            <p:cNvSpPr/>
            <p:nvPr/>
          </p:nvSpPr>
          <p:spPr>
            <a:xfrm>
              <a:off x="3828328" y="5265559"/>
              <a:ext cx="534339" cy="215444"/>
            </a:xfrm>
            <a:prstGeom prst="rect">
              <a:avLst/>
            </a:prstGeom>
          </p:spPr>
          <p:txBody>
            <a:bodyPr wrap="square">
              <a:spAutoFit/>
            </a:bodyPr>
            <a:lstStyle/>
            <a:p>
              <a:pPr algn="r"/>
              <a:r>
                <a:rPr lang="en-US" altLang="zh-CN" sz="800" dirty="0">
                  <a:latin typeface="Helvetica" pitchFamily="2" charset="0"/>
                </a:rPr>
                <a:t>0.05</a:t>
              </a:r>
            </a:p>
          </p:txBody>
        </p:sp>
        <p:sp>
          <p:nvSpPr>
            <p:cNvPr id="141" name="Rectangle 140">
              <a:extLst>
                <a:ext uri="{FF2B5EF4-FFF2-40B4-BE49-F238E27FC236}">
                  <a16:creationId xmlns:a16="http://schemas.microsoft.com/office/drawing/2014/main" id="{FC1C18A8-EFE8-5D42-B01A-E11BFB1A478A}"/>
                </a:ext>
              </a:extLst>
            </p:cNvPr>
            <p:cNvSpPr/>
            <p:nvPr/>
          </p:nvSpPr>
          <p:spPr>
            <a:xfrm>
              <a:off x="3828328" y="5559588"/>
              <a:ext cx="534339" cy="215444"/>
            </a:xfrm>
            <a:prstGeom prst="rect">
              <a:avLst/>
            </a:prstGeom>
          </p:spPr>
          <p:txBody>
            <a:bodyPr wrap="square">
              <a:spAutoFit/>
            </a:bodyPr>
            <a:lstStyle/>
            <a:p>
              <a:pPr algn="r"/>
              <a:r>
                <a:rPr lang="en-US" altLang="zh-CN" sz="800" dirty="0">
                  <a:latin typeface="Helvetica" pitchFamily="2" charset="0"/>
                </a:rPr>
                <a:t>0</a:t>
              </a:r>
            </a:p>
          </p:txBody>
        </p:sp>
        <p:sp>
          <p:nvSpPr>
            <p:cNvPr id="142" name="Rectangle 141">
              <a:extLst>
                <a:ext uri="{FF2B5EF4-FFF2-40B4-BE49-F238E27FC236}">
                  <a16:creationId xmlns:a16="http://schemas.microsoft.com/office/drawing/2014/main" id="{8B72AC0A-5A9B-9B4C-992D-8A53C8BA9F84}"/>
                </a:ext>
              </a:extLst>
            </p:cNvPr>
            <p:cNvSpPr/>
            <p:nvPr/>
          </p:nvSpPr>
          <p:spPr>
            <a:xfrm rot="16200000">
              <a:off x="3127487" y="4814393"/>
              <a:ext cx="1580882" cy="197152"/>
            </a:xfrm>
            <a:prstGeom prst="rect">
              <a:avLst/>
            </a:prstGeom>
          </p:spPr>
          <p:txBody>
            <a:bodyPr wrap="none">
              <a:spAutoFit/>
            </a:bodyPr>
            <a:lstStyle/>
            <a:p>
              <a:r>
                <a:rPr lang="en-US" altLang="zh-CN" sz="800" dirty="0">
                  <a:latin typeface="Helvetica" pitchFamily="2" charset="0"/>
                </a:rPr>
                <a:t>Density</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microdeletion</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/Mb)</a:t>
              </a:r>
              <a:endParaRPr lang="en-US" sz="800" dirty="0"/>
            </a:p>
          </p:txBody>
        </p:sp>
        <p:sp>
          <p:nvSpPr>
            <p:cNvPr id="144" name="Rectangle 143">
              <a:extLst>
                <a:ext uri="{FF2B5EF4-FFF2-40B4-BE49-F238E27FC236}">
                  <a16:creationId xmlns:a16="http://schemas.microsoft.com/office/drawing/2014/main" id="{7C16C9F1-C532-1A4E-8A41-7979F1B23689}"/>
                </a:ext>
              </a:extLst>
            </p:cNvPr>
            <p:cNvSpPr/>
            <p:nvPr/>
          </p:nvSpPr>
          <p:spPr>
            <a:xfrm>
              <a:off x="4050584" y="5656658"/>
              <a:ext cx="495158" cy="215444"/>
            </a:xfrm>
            <a:prstGeom prst="rect">
              <a:avLst/>
            </a:prstGeom>
          </p:spPr>
          <p:txBody>
            <a:bodyPr wrap="square">
              <a:spAutoFit/>
            </a:bodyPr>
            <a:lstStyle/>
            <a:p>
              <a:pPr algn="ctr"/>
              <a:r>
                <a:rPr lang="en-US" altLang="zh-CN" sz="800" dirty="0">
                  <a:latin typeface="Helvetica" pitchFamily="2" charset="0"/>
                </a:rPr>
                <a:t>-200</a:t>
              </a:r>
              <a:endParaRPr lang="en-US" sz="800" dirty="0"/>
            </a:p>
          </p:txBody>
        </p:sp>
        <p:sp>
          <p:nvSpPr>
            <p:cNvPr id="145" name="Rectangle 144">
              <a:extLst>
                <a:ext uri="{FF2B5EF4-FFF2-40B4-BE49-F238E27FC236}">
                  <a16:creationId xmlns:a16="http://schemas.microsoft.com/office/drawing/2014/main" id="{B7318BF9-0877-6440-8757-0828A6668214}"/>
                </a:ext>
              </a:extLst>
            </p:cNvPr>
            <p:cNvSpPr/>
            <p:nvPr/>
          </p:nvSpPr>
          <p:spPr>
            <a:xfrm>
              <a:off x="4387995" y="5656658"/>
              <a:ext cx="506077" cy="215444"/>
            </a:xfrm>
            <a:prstGeom prst="rect">
              <a:avLst/>
            </a:prstGeom>
          </p:spPr>
          <p:txBody>
            <a:bodyPr wrap="square">
              <a:spAutoFit/>
            </a:bodyPr>
            <a:lstStyle/>
            <a:p>
              <a:pPr algn="ctr"/>
              <a:r>
                <a:rPr lang="en-US" altLang="zh-CN" sz="800" dirty="0">
                  <a:latin typeface="Helvetica" pitchFamily="2" charset="0"/>
                </a:rPr>
                <a:t>-150</a:t>
              </a:r>
              <a:endParaRPr lang="en-US" sz="800" dirty="0"/>
            </a:p>
          </p:txBody>
        </p:sp>
        <p:sp>
          <p:nvSpPr>
            <p:cNvPr id="146" name="Rectangle 145">
              <a:extLst>
                <a:ext uri="{FF2B5EF4-FFF2-40B4-BE49-F238E27FC236}">
                  <a16:creationId xmlns:a16="http://schemas.microsoft.com/office/drawing/2014/main" id="{870A91D5-2865-3644-A476-E301B844019B}"/>
                </a:ext>
              </a:extLst>
            </p:cNvPr>
            <p:cNvSpPr/>
            <p:nvPr/>
          </p:nvSpPr>
          <p:spPr>
            <a:xfrm>
              <a:off x="4740821" y="5656658"/>
              <a:ext cx="506077" cy="215444"/>
            </a:xfrm>
            <a:prstGeom prst="rect">
              <a:avLst/>
            </a:prstGeom>
          </p:spPr>
          <p:txBody>
            <a:bodyPr wrap="square">
              <a:spAutoFit/>
            </a:bodyPr>
            <a:lstStyle/>
            <a:p>
              <a:pPr algn="ctr"/>
              <a:r>
                <a:rPr lang="en-US" altLang="zh-CN" sz="800" dirty="0">
                  <a:latin typeface="Helvetica" pitchFamily="2" charset="0"/>
                </a:rPr>
                <a:t>-100</a:t>
              </a:r>
              <a:endParaRPr lang="en-US" sz="800" dirty="0"/>
            </a:p>
          </p:txBody>
        </p:sp>
        <p:sp>
          <p:nvSpPr>
            <p:cNvPr id="147" name="Rectangle 146">
              <a:extLst>
                <a:ext uri="{FF2B5EF4-FFF2-40B4-BE49-F238E27FC236}">
                  <a16:creationId xmlns:a16="http://schemas.microsoft.com/office/drawing/2014/main" id="{8A729F8B-446C-5547-A7E4-84372D0D0C66}"/>
                </a:ext>
              </a:extLst>
            </p:cNvPr>
            <p:cNvSpPr/>
            <p:nvPr/>
          </p:nvSpPr>
          <p:spPr>
            <a:xfrm>
              <a:off x="5161228" y="5656658"/>
              <a:ext cx="366768" cy="215444"/>
            </a:xfrm>
            <a:prstGeom prst="rect">
              <a:avLst/>
            </a:prstGeom>
          </p:spPr>
          <p:txBody>
            <a:bodyPr wrap="square">
              <a:spAutoFit/>
            </a:bodyPr>
            <a:lstStyle/>
            <a:p>
              <a:pPr algn="ctr"/>
              <a:r>
                <a:rPr lang="en-US" altLang="zh-CN" sz="800" dirty="0">
                  <a:latin typeface="Helvetica" pitchFamily="2" charset="0"/>
                </a:rPr>
                <a:t>-50</a:t>
              </a:r>
              <a:endParaRPr lang="en-US" sz="800" dirty="0"/>
            </a:p>
          </p:txBody>
        </p:sp>
        <p:sp>
          <p:nvSpPr>
            <p:cNvPr id="149" name="Rectangle 148">
              <a:extLst>
                <a:ext uri="{FF2B5EF4-FFF2-40B4-BE49-F238E27FC236}">
                  <a16:creationId xmlns:a16="http://schemas.microsoft.com/office/drawing/2014/main" id="{56321586-152A-7144-BFA9-E855EFB44208}"/>
                </a:ext>
              </a:extLst>
            </p:cNvPr>
            <p:cNvSpPr/>
            <p:nvPr/>
          </p:nvSpPr>
          <p:spPr>
            <a:xfrm>
              <a:off x="5523391" y="5656658"/>
              <a:ext cx="366768" cy="215444"/>
            </a:xfrm>
            <a:prstGeom prst="rect">
              <a:avLst/>
            </a:prstGeom>
          </p:spPr>
          <p:txBody>
            <a:bodyPr wrap="square">
              <a:spAutoFit/>
            </a:bodyPr>
            <a:lstStyle/>
            <a:p>
              <a:pPr algn="ctr"/>
              <a:r>
                <a:rPr lang="en-US" altLang="zh-CN" sz="800" dirty="0">
                  <a:latin typeface="Helvetica" pitchFamily="2" charset="0"/>
                </a:rPr>
                <a:t>0</a:t>
              </a:r>
              <a:endParaRPr lang="en-US" sz="800" dirty="0"/>
            </a:p>
          </p:txBody>
        </p:sp>
        <p:cxnSp>
          <p:nvCxnSpPr>
            <p:cNvPr id="155" name="Straight Connector 154">
              <a:extLst>
                <a:ext uri="{FF2B5EF4-FFF2-40B4-BE49-F238E27FC236}">
                  <a16:creationId xmlns:a16="http://schemas.microsoft.com/office/drawing/2014/main" id="{AA3B28FB-C322-B643-92AA-049DAE82B7A3}"/>
                </a:ext>
              </a:extLst>
            </p:cNvPr>
            <p:cNvCxnSpPr/>
            <p:nvPr/>
          </p:nvCxnSpPr>
          <p:spPr>
            <a:xfrm>
              <a:off x="6377143" y="4215535"/>
              <a:ext cx="226831" cy="0"/>
            </a:xfrm>
            <a:prstGeom prst="line">
              <a:avLst/>
            </a:prstGeom>
            <a:solidFill>
              <a:srgbClr val="0DC00A"/>
            </a:solidFill>
            <a:ln w="28575">
              <a:solidFill>
                <a:srgbClr val="0DC00A"/>
              </a:solidFill>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2B85AF27-C506-DE48-829B-A51E8D9A24D0}"/>
                </a:ext>
              </a:extLst>
            </p:cNvPr>
            <p:cNvSpPr/>
            <p:nvPr/>
          </p:nvSpPr>
          <p:spPr>
            <a:xfrm>
              <a:off x="6601197" y="4107813"/>
              <a:ext cx="279005" cy="215444"/>
            </a:xfrm>
            <a:prstGeom prst="rect">
              <a:avLst/>
            </a:prstGeom>
          </p:spPr>
          <p:txBody>
            <a:bodyPr wrap="none">
              <a:spAutoFit/>
            </a:bodyPr>
            <a:lstStyle/>
            <a:p>
              <a:r>
                <a:rPr lang="en-US" altLang="zh-CN" sz="800" dirty="0">
                  <a:latin typeface="Helvetica" pitchFamily="2" charset="0"/>
                </a:rPr>
                <a:t>FL</a:t>
              </a:r>
              <a:endParaRPr lang="en-HK" altLang="zh-CN" sz="800" dirty="0">
                <a:latin typeface="Helvetica" pitchFamily="2" charset="0"/>
              </a:endParaRPr>
            </a:p>
          </p:txBody>
        </p:sp>
        <p:cxnSp>
          <p:nvCxnSpPr>
            <p:cNvPr id="157" name="Straight Connector 156">
              <a:extLst>
                <a:ext uri="{FF2B5EF4-FFF2-40B4-BE49-F238E27FC236}">
                  <a16:creationId xmlns:a16="http://schemas.microsoft.com/office/drawing/2014/main" id="{E1DD093F-CDF6-6D47-8D7C-68CF413AD8C4}"/>
                </a:ext>
              </a:extLst>
            </p:cNvPr>
            <p:cNvCxnSpPr/>
            <p:nvPr/>
          </p:nvCxnSpPr>
          <p:spPr>
            <a:xfrm>
              <a:off x="6374366" y="4357022"/>
              <a:ext cx="226831" cy="0"/>
            </a:xfrm>
            <a:prstGeom prst="line">
              <a:avLst/>
            </a:prstGeom>
            <a:ln w="28575">
              <a:solidFill>
                <a:srgbClr val="FF6D5E"/>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B1FB2A52-D300-9F42-935F-8047E272DFC1}"/>
                </a:ext>
              </a:extLst>
            </p:cNvPr>
            <p:cNvSpPr/>
            <p:nvPr/>
          </p:nvSpPr>
          <p:spPr>
            <a:xfrm>
              <a:off x="6601197" y="4261606"/>
              <a:ext cx="356750" cy="215444"/>
            </a:xfrm>
            <a:prstGeom prst="rect">
              <a:avLst/>
            </a:prstGeom>
          </p:spPr>
          <p:txBody>
            <a:bodyPr wrap="none">
              <a:spAutoFit/>
            </a:bodyPr>
            <a:lstStyle/>
            <a:p>
              <a:r>
                <a:rPr lang="en-US" altLang="zh-CN" sz="800" dirty="0">
                  <a:latin typeface="Helvetica" pitchFamily="2" charset="0"/>
                </a:rPr>
                <a:t>DHL</a:t>
              </a:r>
              <a:endParaRPr lang="en-HK" altLang="zh-CN" sz="800" dirty="0">
                <a:latin typeface="Helvetica" pitchFamily="2" charset="0"/>
              </a:endParaRPr>
            </a:p>
          </p:txBody>
        </p:sp>
        <p:sp>
          <p:nvSpPr>
            <p:cNvPr id="162" name="Rectangle 161">
              <a:extLst>
                <a:ext uri="{FF2B5EF4-FFF2-40B4-BE49-F238E27FC236}">
                  <a16:creationId xmlns:a16="http://schemas.microsoft.com/office/drawing/2014/main" id="{A0D66C65-EE6C-E542-B276-4EDAE5720DF7}"/>
                </a:ext>
              </a:extLst>
            </p:cNvPr>
            <p:cNvSpPr/>
            <p:nvPr/>
          </p:nvSpPr>
          <p:spPr>
            <a:xfrm>
              <a:off x="3828328" y="4677497"/>
              <a:ext cx="534339" cy="215444"/>
            </a:xfrm>
            <a:prstGeom prst="rect">
              <a:avLst/>
            </a:prstGeom>
          </p:spPr>
          <p:txBody>
            <a:bodyPr wrap="square">
              <a:spAutoFit/>
            </a:bodyPr>
            <a:lstStyle/>
            <a:p>
              <a:pPr algn="r"/>
              <a:r>
                <a:rPr lang="en-US" altLang="zh-CN" sz="800" dirty="0">
                  <a:latin typeface="Helvetica" pitchFamily="2" charset="0"/>
                </a:rPr>
                <a:t>0.15</a:t>
              </a:r>
            </a:p>
          </p:txBody>
        </p:sp>
        <p:sp>
          <p:nvSpPr>
            <p:cNvPr id="163" name="Rectangle 162">
              <a:extLst>
                <a:ext uri="{FF2B5EF4-FFF2-40B4-BE49-F238E27FC236}">
                  <a16:creationId xmlns:a16="http://schemas.microsoft.com/office/drawing/2014/main" id="{01B600A6-C92C-4F4D-94AD-82D5012E9EFD}"/>
                </a:ext>
              </a:extLst>
            </p:cNvPr>
            <p:cNvSpPr/>
            <p:nvPr/>
          </p:nvSpPr>
          <p:spPr>
            <a:xfrm>
              <a:off x="5881053" y="5656658"/>
              <a:ext cx="366768" cy="215444"/>
            </a:xfrm>
            <a:prstGeom prst="rect">
              <a:avLst/>
            </a:prstGeom>
          </p:spPr>
          <p:txBody>
            <a:bodyPr wrap="square">
              <a:spAutoFit/>
            </a:bodyPr>
            <a:lstStyle/>
            <a:p>
              <a:pPr algn="ctr"/>
              <a:r>
                <a:rPr lang="en-US" altLang="zh-CN" sz="800" dirty="0">
                  <a:latin typeface="Helvetica" pitchFamily="2" charset="0"/>
                </a:rPr>
                <a:t>50</a:t>
              </a:r>
              <a:endParaRPr lang="en-US" sz="800" dirty="0"/>
            </a:p>
          </p:txBody>
        </p:sp>
        <p:sp>
          <p:nvSpPr>
            <p:cNvPr id="164" name="Rectangle 163">
              <a:extLst>
                <a:ext uri="{FF2B5EF4-FFF2-40B4-BE49-F238E27FC236}">
                  <a16:creationId xmlns:a16="http://schemas.microsoft.com/office/drawing/2014/main" id="{3E16195C-8A46-1549-A72F-8A86FBDAD309}"/>
                </a:ext>
              </a:extLst>
            </p:cNvPr>
            <p:cNvSpPr/>
            <p:nvPr/>
          </p:nvSpPr>
          <p:spPr>
            <a:xfrm>
              <a:off x="6225196" y="5656658"/>
              <a:ext cx="366768" cy="215444"/>
            </a:xfrm>
            <a:prstGeom prst="rect">
              <a:avLst/>
            </a:prstGeom>
          </p:spPr>
          <p:txBody>
            <a:bodyPr wrap="square">
              <a:spAutoFit/>
            </a:bodyPr>
            <a:lstStyle/>
            <a:p>
              <a:pPr algn="ctr"/>
              <a:r>
                <a:rPr lang="en-US" altLang="zh-CN" sz="800" dirty="0">
                  <a:latin typeface="Helvetica" pitchFamily="2" charset="0"/>
                </a:rPr>
                <a:t>100</a:t>
              </a:r>
              <a:endParaRPr lang="en-US" sz="800" dirty="0"/>
            </a:p>
          </p:txBody>
        </p:sp>
        <p:sp>
          <p:nvSpPr>
            <p:cNvPr id="165" name="Rectangle 164">
              <a:extLst>
                <a:ext uri="{FF2B5EF4-FFF2-40B4-BE49-F238E27FC236}">
                  <a16:creationId xmlns:a16="http://schemas.microsoft.com/office/drawing/2014/main" id="{D8718951-4A29-9D43-8534-7E5B2C846068}"/>
                </a:ext>
              </a:extLst>
            </p:cNvPr>
            <p:cNvSpPr/>
            <p:nvPr/>
          </p:nvSpPr>
          <p:spPr>
            <a:xfrm>
              <a:off x="6578354" y="5656658"/>
              <a:ext cx="366768" cy="215444"/>
            </a:xfrm>
            <a:prstGeom prst="rect">
              <a:avLst/>
            </a:prstGeom>
          </p:spPr>
          <p:txBody>
            <a:bodyPr wrap="square">
              <a:spAutoFit/>
            </a:bodyPr>
            <a:lstStyle/>
            <a:p>
              <a:pPr algn="ctr"/>
              <a:r>
                <a:rPr lang="en-US" altLang="zh-CN" sz="800" dirty="0">
                  <a:latin typeface="Helvetica" pitchFamily="2" charset="0"/>
                </a:rPr>
                <a:t>150</a:t>
              </a:r>
              <a:endParaRPr lang="en-US" sz="800" dirty="0"/>
            </a:p>
          </p:txBody>
        </p:sp>
        <p:sp>
          <p:nvSpPr>
            <p:cNvPr id="166" name="Rectangle 165">
              <a:extLst>
                <a:ext uri="{FF2B5EF4-FFF2-40B4-BE49-F238E27FC236}">
                  <a16:creationId xmlns:a16="http://schemas.microsoft.com/office/drawing/2014/main" id="{735204FF-5352-7040-B1AC-54D5B36FCA1E}"/>
                </a:ext>
              </a:extLst>
            </p:cNvPr>
            <p:cNvSpPr/>
            <p:nvPr/>
          </p:nvSpPr>
          <p:spPr>
            <a:xfrm>
              <a:off x="6922503" y="5656658"/>
              <a:ext cx="366768" cy="215444"/>
            </a:xfrm>
            <a:prstGeom prst="rect">
              <a:avLst/>
            </a:prstGeom>
          </p:spPr>
          <p:txBody>
            <a:bodyPr wrap="square">
              <a:spAutoFit/>
            </a:bodyPr>
            <a:lstStyle/>
            <a:p>
              <a:pPr algn="ctr"/>
              <a:r>
                <a:rPr lang="en-US" altLang="zh-CN" sz="800" dirty="0">
                  <a:latin typeface="Helvetica" pitchFamily="2" charset="0"/>
                </a:rPr>
                <a:t>200</a:t>
              </a:r>
              <a:endParaRPr lang="en-US" sz="800" dirty="0"/>
            </a:p>
          </p:txBody>
        </p:sp>
      </p:grpSp>
    </p:spTree>
    <p:extLst>
      <p:ext uri="{BB962C8B-B14F-4D97-AF65-F5344CB8AC3E}">
        <p14:creationId xmlns:p14="http://schemas.microsoft.com/office/powerpoint/2010/main" val="2858494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9E65F2A2-1393-0B45-8327-6D59701E0B5E}"/>
              </a:ext>
            </a:extLst>
          </p:cNvPr>
          <p:cNvSpPr txBox="1"/>
          <p:nvPr/>
        </p:nvSpPr>
        <p:spPr>
          <a:xfrm>
            <a:off x="9335274" y="15831106"/>
            <a:ext cx="2185214" cy="369332"/>
          </a:xfrm>
          <a:prstGeom prst="rect">
            <a:avLst/>
          </a:prstGeom>
          <a:noFill/>
        </p:spPr>
        <p:txBody>
          <a:bodyPr wrap="none" rtlCol="0">
            <a:spAutoFit/>
          </a:bodyPr>
          <a:lstStyle/>
          <a:p>
            <a:r>
              <a:rPr lang="en-US" b="1" dirty="0">
                <a:latin typeface="Helvetica" pitchFamily="2" charset="0"/>
              </a:rPr>
              <a:t>Extended Figure 6</a:t>
            </a:r>
          </a:p>
        </p:txBody>
      </p:sp>
      <p:sp>
        <p:nvSpPr>
          <p:cNvPr id="36" name="TextBox 35">
            <a:extLst>
              <a:ext uri="{FF2B5EF4-FFF2-40B4-BE49-F238E27FC236}">
                <a16:creationId xmlns:a16="http://schemas.microsoft.com/office/drawing/2014/main" id="{A676A5BA-E548-C840-8499-1FFC88E277A9}"/>
              </a:ext>
            </a:extLst>
          </p:cNvPr>
          <p:cNvSpPr txBox="1"/>
          <p:nvPr/>
        </p:nvSpPr>
        <p:spPr>
          <a:xfrm>
            <a:off x="6387678" y="515410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grpSp>
        <p:nvGrpSpPr>
          <p:cNvPr id="37" name="Group 36">
            <a:extLst>
              <a:ext uri="{FF2B5EF4-FFF2-40B4-BE49-F238E27FC236}">
                <a16:creationId xmlns:a16="http://schemas.microsoft.com/office/drawing/2014/main" id="{D16C7F00-4357-8D4D-901A-D94F1533CF8B}"/>
              </a:ext>
            </a:extLst>
          </p:cNvPr>
          <p:cNvGrpSpPr/>
          <p:nvPr/>
        </p:nvGrpSpPr>
        <p:grpSpPr>
          <a:xfrm>
            <a:off x="241912" y="1069157"/>
            <a:ext cx="10553088" cy="4794641"/>
            <a:chOff x="295361" y="9130589"/>
            <a:chExt cx="10553088" cy="4794641"/>
          </a:xfrm>
        </p:grpSpPr>
        <p:grpSp>
          <p:nvGrpSpPr>
            <p:cNvPr id="38" name="Group 37">
              <a:extLst>
                <a:ext uri="{FF2B5EF4-FFF2-40B4-BE49-F238E27FC236}">
                  <a16:creationId xmlns:a16="http://schemas.microsoft.com/office/drawing/2014/main" id="{CABF69EF-5B6D-7B4B-8EA1-65F186906397}"/>
                </a:ext>
              </a:extLst>
            </p:cNvPr>
            <p:cNvGrpSpPr/>
            <p:nvPr/>
          </p:nvGrpSpPr>
          <p:grpSpPr>
            <a:xfrm>
              <a:off x="295361" y="9130589"/>
              <a:ext cx="5437165" cy="4794640"/>
              <a:chOff x="220930" y="9130589"/>
              <a:chExt cx="5437165" cy="4794640"/>
            </a:xfrm>
          </p:grpSpPr>
          <p:pic>
            <p:nvPicPr>
              <p:cNvPr id="43" name="Picture 42">
                <a:extLst>
                  <a:ext uri="{FF2B5EF4-FFF2-40B4-BE49-F238E27FC236}">
                    <a16:creationId xmlns:a16="http://schemas.microsoft.com/office/drawing/2014/main" id="{F93B1255-3058-A94B-A434-58EA8FF84AC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51108" y="10855778"/>
                <a:ext cx="4489495" cy="2796423"/>
              </a:xfrm>
              <a:prstGeom prst="rect">
                <a:avLst/>
              </a:prstGeom>
            </p:spPr>
          </p:pic>
          <p:pic>
            <p:nvPicPr>
              <p:cNvPr id="44" name="Picture 43">
                <a:extLst>
                  <a:ext uri="{FF2B5EF4-FFF2-40B4-BE49-F238E27FC236}">
                    <a16:creationId xmlns:a16="http://schemas.microsoft.com/office/drawing/2014/main" id="{29EA66EC-D5A9-4045-AEB4-2617B5BF5D75}"/>
                  </a:ext>
                </a:extLst>
              </p:cNvPr>
              <p:cNvPicPr>
                <a:picLocks noChangeAspect="1"/>
              </p:cNvPicPr>
              <p:nvPr/>
            </p:nvPicPr>
            <p:blipFill>
              <a:blip r:embed="rId3">
                <a:clrChange>
                  <a:clrFrom>
                    <a:srgbClr val="FAFAFA"/>
                  </a:clrFrom>
                  <a:clrTo>
                    <a:srgbClr val="FAFAFA">
                      <a:alpha val="0"/>
                    </a:srgbClr>
                  </a:clrTo>
                </a:clrChange>
              </a:blip>
              <a:stretch>
                <a:fillRect/>
              </a:stretch>
            </p:blipFill>
            <p:spPr>
              <a:xfrm>
                <a:off x="1149871" y="9175838"/>
                <a:ext cx="4495800" cy="1790700"/>
              </a:xfrm>
              <a:prstGeom prst="rect">
                <a:avLst/>
              </a:prstGeom>
            </p:spPr>
          </p:pic>
          <p:sp>
            <p:nvSpPr>
              <p:cNvPr id="45" name="Rectangle 44">
                <a:extLst>
                  <a:ext uri="{FF2B5EF4-FFF2-40B4-BE49-F238E27FC236}">
                    <a16:creationId xmlns:a16="http://schemas.microsoft.com/office/drawing/2014/main" id="{FD1AFEAA-000B-1341-AF20-4CE325DBA76D}"/>
                  </a:ext>
                </a:extLst>
              </p:cNvPr>
              <p:cNvSpPr/>
              <p:nvPr/>
            </p:nvSpPr>
            <p:spPr>
              <a:xfrm>
                <a:off x="1150303" y="9130589"/>
                <a:ext cx="4507792" cy="4794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5521E47A-E47C-E243-979E-4B87BC081C16}"/>
                  </a:ext>
                </a:extLst>
              </p:cNvPr>
              <p:cNvSpPr/>
              <p:nvPr/>
            </p:nvSpPr>
            <p:spPr>
              <a:xfrm>
                <a:off x="2692521" y="13586675"/>
                <a:ext cx="703334" cy="338554"/>
              </a:xfrm>
              <a:prstGeom prst="rect">
                <a:avLst/>
              </a:prstGeom>
            </p:spPr>
            <p:txBody>
              <a:bodyPr wrap="none">
                <a:spAutoFit/>
              </a:bodyPr>
              <a:lstStyle/>
              <a:p>
                <a:r>
                  <a:rPr lang="en-US" altLang="zh-CN" sz="1600" b="1" i="1" dirty="0">
                    <a:solidFill>
                      <a:srgbClr val="000000"/>
                    </a:solidFill>
                    <a:latin typeface="Helvetica" pitchFamily="2" charset="0"/>
                  </a:rPr>
                  <a:t>PAX5</a:t>
                </a:r>
                <a:endParaRPr lang="en-HK" sz="1600" b="1" i="1" dirty="0">
                  <a:solidFill>
                    <a:srgbClr val="000000"/>
                  </a:solidFill>
                  <a:effectLst/>
                  <a:latin typeface="Helvetica" pitchFamily="2" charset="0"/>
                </a:endParaRPr>
              </a:p>
            </p:txBody>
          </p:sp>
          <p:sp>
            <p:nvSpPr>
              <p:cNvPr id="47" name="Rectangle 46">
                <a:extLst>
                  <a:ext uri="{FF2B5EF4-FFF2-40B4-BE49-F238E27FC236}">
                    <a16:creationId xmlns:a16="http://schemas.microsoft.com/office/drawing/2014/main" id="{B73A057D-F431-524B-853C-DC53D6488CAB}"/>
                  </a:ext>
                </a:extLst>
              </p:cNvPr>
              <p:cNvSpPr/>
              <p:nvPr/>
            </p:nvSpPr>
            <p:spPr>
              <a:xfrm>
                <a:off x="287534" y="9442462"/>
                <a:ext cx="849913" cy="360933"/>
              </a:xfrm>
              <a:prstGeom prst="rect">
                <a:avLst/>
              </a:prstGeom>
            </p:spPr>
            <p:txBody>
              <a:bodyPr wrap="none">
                <a:spAutoFit/>
              </a:bodyPr>
              <a:lstStyle/>
              <a:p>
                <a:pPr algn="ctr">
                  <a:lnSpc>
                    <a:spcPct val="70000"/>
                  </a:lnSpc>
                </a:pPr>
                <a:r>
                  <a:rPr lang="en-US" altLang="zh-CN" sz="1200" dirty="0">
                    <a:solidFill>
                      <a:srgbClr val="000000"/>
                    </a:solidFill>
                    <a:latin typeface="Helvetica" pitchFamily="2" charset="0"/>
                  </a:rPr>
                  <a:t>DHL</a:t>
                </a:r>
                <a:r>
                  <a:rPr lang="zh-CN" altLang="en-US" sz="1200" dirty="0">
                    <a:solidFill>
                      <a:srgbClr val="000000"/>
                    </a:solidFill>
                    <a:latin typeface="Helvetica" pitchFamily="2" charset="0"/>
                  </a:rPr>
                  <a:t> </a:t>
                </a:r>
                <a:endParaRPr lang="en-HK" altLang="zh-CN" sz="1200" dirty="0">
                  <a:solidFill>
                    <a:srgbClr val="000000"/>
                  </a:solidFill>
                  <a:latin typeface="Helvetica" pitchFamily="2" charset="0"/>
                </a:endParaRPr>
              </a:p>
              <a:p>
                <a:pPr algn="ctr">
                  <a:lnSpc>
                    <a:spcPct val="70000"/>
                  </a:lnSpc>
                </a:pPr>
                <a:r>
                  <a:rPr lang="en-US" altLang="zh-CN" sz="1200" dirty="0">
                    <a:solidFill>
                      <a:srgbClr val="000000"/>
                    </a:solidFill>
                    <a:latin typeface="Helvetica" pitchFamily="2" charset="0"/>
                  </a:rPr>
                  <a:t>mutations</a:t>
                </a:r>
                <a:endParaRPr lang="en-HK" sz="1200" dirty="0">
                  <a:solidFill>
                    <a:srgbClr val="000000"/>
                  </a:solidFill>
                  <a:effectLst/>
                  <a:latin typeface="Helvetica" pitchFamily="2" charset="0"/>
                </a:endParaRPr>
              </a:p>
            </p:txBody>
          </p:sp>
          <p:sp>
            <p:nvSpPr>
              <p:cNvPr id="48" name="Rectangle 47">
                <a:extLst>
                  <a:ext uri="{FF2B5EF4-FFF2-40B4-BE49-F238E27FC236}">
                    <a16:creationId xmlns:a16="http://schemas.microsoft.com/office/drawing/2014/main" id="{2B31DAE4-9187-3347-9AC6-19F3EA274A4A}"/>
                  </a:ext>
                </a:extLst>
              </p:cNvPr>
              <p:cNvSpPr/>
              <p:nvPr/>
            </p:nvSpPr>
            <p:spPr>
              <a:xfrm>
                <a:off x="319310" y="10205009"/>
                <a:ext cx="814647" cy="231666"/>
              </a:xfrm>
              <a:prstGeom prst="rect">
                <a:avLst/>
              </a:prstGeom>
            </p:spPr>
            <p:txBody>
              <a:bodyPr wrap="none">
                <a:spAutoFit/>
              </a:bodyPr>
              <a:lstStyle/>
              <a:p>
                <a:pPr algn="r">
                  <a:lnSpc>
                    <a:spcPct val="70000"/>
                  </a:lnSpc>
                </a:pPr>
                <a:r>
                  <a:rPr lang="en-US" altLang="zh-CN" sz="1200" dirty="0">
                    <a:solidFill>
                      <a:srgbClr val="000000"/>
                    </a:solidFill>
                    <a:latin typeface="Helvetica" pitchFamily="2" charset="0"/>
                  </a:rPr>
                  <a:t>H3K27ac</a:t>
                </a:r>
                <a:endParaRPr lang="en-HK" sz="1200" dirty="0">
                  <a:solidFill>
                    <a:srgbClr val="000000"/>
                  </a:solidFill>
                  <a:effectLst/>
                  <a:latin typeface="Helvetica" pitchFamily="2" charset="0"/>
                </a:endParaRPr>
              </a:p>
            </p:txBody>
          </p:sp>
          <p:sp>
            <p:nvSpPr>
              <p:cNvPr id="49" name="Rectangle 48">
                <a:extLst>
                  <a:ext uri="{FF2B5EF4-FFF2-40B4-BE49-F238E27FC236}">
                    <a16:creationId xmlns:a16="http://schemas.microsoft.com/office/drawing/2014/main" id="{AB7194F9-AF4F-344A-8966-6F9C4B67143A}"/>
                  </a:ext>
                </a:extLst>
              </p:cNvPr>
              <p:cNvSpPr/>
              <p:nvPr/>
            </p:nvSpPr>
            <p:spPr>
              <a:xfrm>
                <a:off x="268014" y="10463596"/>
                <a:ext cx="865943" cy="231666"/>
              </a:xfrm>
              <a:prstGeom prst="rect">
                <a:avLst/>
              </a:prstGeom>
            </p:spPr>
            <p:txBody>
              <a:bodyPr wrap="none">
                <a:spAutoFit/>
              </a:bodyPr>
              <a:lstStyle/>
              <a:p>
                <a:pPr algn="r">
                  <a:lnSpc>
                    <a:spcPct val="70000"/>
                  </a:lnSpc>
                </a:pPr>
                <a:r>
                  <a:rPr lang="en-US" altLang="zh-CN" sz="1200" dirty="0">
                    <a:solidFill>
                      <a:srgbClr val="000000"/>
                    </a:solidFill>
                    <a:latin typeface="Helvetica" pitchFamily="2" charset="0"/>
                  </a:rPr>
                  <a:t>H3K4me3</a:t>
                </a:r>
                <a:endParaRPr lang="en-HK" sz="12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506CBDD7-ABC5-3542-A1D7-DAFBF52D3121}"/>
                  </a:ext>
                </a:extLst>
              </p:cNvPr>
              <p:cNvSpPr/>
              <p:nvPr/>
            </p:nvSpPr>
            <p:spPr>
              <a:xfrm>
                <a:off x="538922" y="10724225"/>
                <a:ext cx="595035" cy="231666"/>
              </a:xfrm>
              <a:prstGeom prst="rect">
                <a:avLst/>
              </a:prstGeom>
            </p:spPr>
            <p:txBody>
              <a:bodyPr wrap="none">
                <a:spAutoFit/>
              </a:bodyPr>
              <a:lstStyle/>
              <a:p>
                <a:pPr algn="r">
                  <a:lnSpc>
                    <a:spcPct val="70000"/>
                  </a:lnSpc>
                </a:pPr>
                <a:r>
                  <a:rPr lang="en-US" altLang="zh-CN" sz="1200" dirty="0">
                    <a:solidFill>
                      <a:srgbClr val="000000"/>
                    </a:solidFill>
                    <a:latin typeface="Helvetica" pitchFamily="2" charset="0"/>
                  </a:rPr>
                  <a:t>CTCF</a:t>
                </a:r>
                <a:endParaRPr lang="en-HK" sz="1200" dirty="0">
                  <a:solidFill>
                    <a:srgbClr val="000000"/>
                  </a:solidFill>
                  <a:effectLst/>
                  <a:latin typeface="Helvetica" pitchFamily="2" charset="0"/>
                </a:endParaRPr>
              </a:p>
            </p:txBody>
          </p:sp>
          <p:sp>
            <p:nvSpPr>
              <p:cNvPr id="51" name="Rectangle 50">
                <a:extLst>
                  <a:ext uri="{FF2B5EF4-FFF2-40B4-BE49-F238E27FC236}">
                    <a16:creationId xmlns:a16="http://schemas.microsoft.com/office/drawing/2014/main" id="{469CC117-BD09-B349-BDDF-20019531D16D}"/>
                  </a:ext>
                </a:extLst>
              </p:cNvPr>
              <p:cNvSpPr/>
              <p:nvPr/>
            </p:nvSpPr>
            <p:spPr>
              <a:xfrm>
                <a:off x="462166" y="11007039"/>
                <a:ext cx="678967" cy="461665"/>
              </a:xfrm>
              <a:prstGeom prst="rect">
                <a:avLst/>
              </a:prstGeom>
            </p:spPr>
            <p:txBody>
              <a:bodyPr wrap="none">
                <a:spAutoFit/>
              </a:bodyPr>
              <a:lstStyle/>
              <a:p>
                <a:pPr algn="ctr"/>
                <a:r>
                  <a:rPr lang="en-US" altLang="zh-CN" sz="1200" dirty="0">
                    <a:solidFill>
                      <a:srgbClr val="000000"/>
                    </a:solidFill>
                    <a:latin typeface="Helvetica" pitchFamily="2" charset="0"/>
                  </a:rPr>
                  <a:t>Toledo</a:t>
                </a:r>
                <a:r>
                  <a:rPr lang="zh-CN" altLang="en-US" sz="1200" dirty="0">
                    <a:solidFill>
                      <a:srgbClr val="000000"/>
                    </a:solidFill>
                    <a:latin typeface="Helvetica" pitchFamily="2" charset="0"/>
                  </a:rPr>
                  <a:t> </a:t>
                </a:r>
                <a:endParaRPr lang="en-HK" altLang="zh-CN" sz="1200" dirty="0">
                  <a:solidFill>
                    <a:srgbClr val="000000"/>
                  </a:solidFill>
                  <a:latin typeface="Helvetica" pitchFamily="2" charset="0"/>
                </a:endParaRPr>
              </a:p>
              <a:p>
                <a:pPr algn="ctr"/>
                <a:r>
                  <a:rPr lang="en-US" altLang="zh-CN" sz="1200" dirty="0">
                    <a:solidFill>
                      <a:srgbClr val="000000"/>
                    </a:solidFill>
                    <a:latin typeface="Helvetica" pitchFamily="2" charset="0"/>
                  </a:rPr>
                  <a:t>RNA</a:t>
                </a:r>
                <a:endParaRPr lang="en-HK" sz="1200" dirty="0">
                  <a:solidFill>
                    <a:srgbClr val="000000"/>
                  </a:solidFill>
                  <a:effectLst/>
                  <a:latin typeface="Helvetica" pitchFamily="2" charset="0"/>
                </a:endParaRPr>
              </a:p>
            </p:txBody>
          </p:sp>
          <p:sp>
            <p:nvSpPr>
              <p:cNvPr id="52" name="Rectangle 51">
                <a:extLst>
                  <a:ext uri="{FF2B5EF4-FFF2-40B4-BE49-F238E27FC236}">
                    <a16:creationId xmlns:a16="http://schemas.microsoft.com/office/drawing/2014/main" id="{0D452714-8F14-714A-8BE6-76A8D06C50FA}"/>
                  </a:ext>
                </a:extLst>
              </p:cNvPr>
              <p:cNvSpPr/>
              <p:nvPr/>
            </p:nvSpPr>
            <p:spPr>
              <a:xfrm>
                <a:off x="248840" y="11478231"/>
                <a:ext cx="899605" cy="461665"/>
              </a:xfrm>
              <a:prstGeom prst="rect">
                <a:avLst/>
              </a:prstGeom>
            </p:spPr>
            <p:txBody>
              <a:bodyPr wrap="none">
                <a:spAutoFit/>
              </a:bodyPr>
              <a:lstStyle/>
              <a:p>
                <a:pPr algn="ctr"/>
                <a:r>
                  <a:rPr lang="en-US" altLang="zh-CN" sz="1200" dirty="0">
                    <a:solidFill>
                      <a:srgbClr val="000000"/>
                    </a:solidFill>
                    <a:latin typeface="Helvetica" pitchFamily="2" charset="0"/>
                  </a:rPr>
                  <a:t>NU-DHL-1</a:t>
                </a:r>
                <a:endParaRPr lang="en-HK" altLang="zh-CN" sz="1200" dirty="0">
                  <a:solidFill>
                    <a:srgbClr val="000000"/>
                  </a:solidFill>
                  <a:latin typeface="Helvetica" pitchFamily="2" charset="0"/>
                </a:endParaRPr>
              </a:p>
              <a:p>
                <a:pPr algn="ctr"/>
                <a:r>
                  <a:rPr lang="en-US" altLang="zh-CN" sz="1200" dirty="0">
                    <a:solidFill>
                      <a:srgbClr val="000000"/>
                    </a:solidFill>
                    <a:latin typeface="Helvetica" pitchFamily="2" charset="0"/>
                  </a:rPr>
                  <a:t>RNA</a:t>
                </a:r>
                <a:endParaRPr lang="en-HK" sz="1200" dirty="0">
                  <a:solidFill>
                    <a:srgbClr val="000000"/>
                  </a:solidFill>
                  <a:effectLst/>
                  <a:latin typeface="Helvetica" pitchFamily="2" charset="0"/>
                </a:endParaRPr>
              </a:p>
            </p:txBody>
          </p:sp>
          <p:sp>
            <p:nvSpPr>
              <p:cNvPr id="53" name="Rectangle 52">
                <a:extLst>
                  <a:ext uri="{FF2B5EF4-FFF2-40B4-BE49-F238E27FC236}">
                    <a16:creationId xmlns:a16="http://schemas.microsoft.com/office/drawing/2014/main" id="{C65220FC-FE16-5B40-A74E-6F584D1B410F}"/>
                  </a:ext>
                </a:extLst>
              </p:cNvPr>
              <p:cNvSpPr/>
              <p:nvPr/>
            </p:nvSpPr>
            <p:spPr>
              <a:xfrm>
                <a:off x="372724" y="11934005"/>
                <a:ext cx="771238" cy="461665"/>
              </a:xfrm>
              <a:prstGeom prst="rect">
                <a:avLst/>
              </a:prstGeom>
            </p:spPr>
            <p:txBody>
              <a:bodyPr wrap="none">
                <a:spAutoFit/>
              </a:bodyPr>
              <a:lstStyle/>
              <a:p>
                <a:pPr algn="ctr"/>
                <a:r>
                  <a:rPr lang="en-US" altLang="zh-CN" sz="1200" dirty="0">
                    <a:solidFill>
                      <a:srgbClr val="000000"/>
                    </a:solidFill>
                    <a:latin typeface="Helvetica" pitchFamily="2" charset="0"/>
                  </a:rPr>
                  <a:t>OCI-LY3</a:t>
                </a:r>
                <a:endParaRPr lang="en-HK" altLang="zh-CN" sz="1200" dirty="0">
                  <a:solidFill>
                    <a:srgbClr val="000000"/>
                  </a:solidFill>
                  <a:latin typeface="Helvetica" pitchFamily="2" charset="0"/>
                </a:endParaRPr>
              </a:p>
              <a:p>
                <a:pPr algn="ctr"/>
                <a:r>
                  <a:rPr lang="en-US" altLang="zh-CN" sz="1200" dirty="0">
                    <a:solidFill>
                      <a:srgbClr val="000000"/>
                    </a:solidFill>
                    <a:latin typeface="Helvetica" pitchFamily="2" charset="0"/>
                  </a:rPr>
                  <a:t>RNA</a:t>
                </a:r>
                <a:endParaRPr lang="en-HK" sz="1200" dirty="0">
                  <a:solidFill>
                    <a:srgbClr val="000000"/>
                  </a:solidFill>
                  <a:effectLst/>
                  <a:latin typeface="Helvetica" pitchFamily="2" charset="0"/>
                </a:endParaRPr>
              </a:p>
            </p:txBody>
          </p:sp>
          <p:sp>
            <p:nvSpPr>
              <p:cNvPr id="54" name="Rectangle 53">
                <a:extLst>
                  <a:ext uri="{FF2B5EF4-FFF2-40B4-BE49-F238E27FC236}">
                    <a16:creationId xmlns:a16="http://schemas.microsoft.com/office/drawing/2014/main" id="{E75C456B-E061-0E41-8C7E-A298C3735299}"/>
                  </a:ext>
                </a:extLst>
              </p:cNvPr>
              <p:cNvSpPr/>
              <p:nvPr/>
            </p:nvSpPr>
            <p:spPr>
              <a:xfrm>
                <a:off x="220930" y="13031551"/>
                <a:ext cx="938848" cy="276999"/>
              </a:xfrm>
              <a:prstGeom prst="rect">
                <a:avLst/>
              </a:prstGeom>
            </p:spPr>
            <p:txBody>
              <a:bodyPr wrap="none">
                <a:spAutoFit/>
              </a:bodyPr>
              <a:lstStyle/>
              <a:p>
                <a:pPr algn="ctr"/>
                <a:r>
                  <a:rPr lang="en-US" altLang="zh-CN" sz="1200" dirty="0">
                    <a:solidFill>
                      <a:srgbClr val="000000"/>
                    </a:solidFill>
                    <a:latin typeface="Helvetica" pitchFamily="2" charset="0"/>
                  </a:rPr>
                  <a:t>Transcripts</a:t>
                </a:r>
                <a:endParaRPr lang="en-HK" sz="1200" dirty="0">
                  <a:solidFill>
                    <a:srgbClr val="000000"/>
                  </a:solidFill>
                  <a:effectLst/>
                  <a:latin typeface="Helvetica" pitchFamily="2" charset="0"/>
                </a:endParaRPr>
              </a:p>
            </p:txBody>
          </p:sp>
        </p:grpSp>
        <p:grpSp>
          <p:nvGrpSpPr>
            <p:cNvPr id="39" name="Group 38">
              <a:extLst>
                <a:ext uri="{FF2B5EF4-FFF2-40B4-BE49-F238E27FC236}">
                  <a16:creationId xmlns:a16="http://schemas.microsoft.com/office/drawing/2014/main" id="{71250388-1736-4744-A133-FD4BD7C228EF}"/>
                </a:ext>
              </a:extLst>
            </p:cNvPr>
            <p:cNvGrpSpPr/>
            <p:nvPr/>
          </p:nvGrpSpPr>
          <p:grpSpPr>
            <a:xfrm>
              <a:off x="6319063" y="9135418"/>
              <a:ext cx="4529386" cy="4789812"/>
              <a:chOff x="6372228" y="9135418"/>
              <a:chExt cx="4529386" cy="4789812"/>
            </a:xfrm>
          </p:grpSpPr>
          <p:sp>
            <p:nvSpPr>
              <p:cNvPr id="41" name="Rectangle 40">
                <a:extLst>
                  <a:ext uri="{FF2B5EF4-FFF2-40B4-BE49-F238E27FC236}">
                    <a16:creationId xmlns:a16="http://schemas.microsoft.com/office/drawing/2014/main" id="{102B91A2-2E49-1F48-8110-09E1F668C3EC}"/>
                  </a:ext>
                </a:extLst>
              </p:cNvPr>
              <p:cNvSpPr/>
              <p:nvPr/>
            </p:nvSpPr>
            <p:spPr>
              <a:xfrm>
                <a:off x="8335172" y="13586675"/>
                <a:ext cx="1013419" cy="338554"/>
              </a:xfrm>
              <a:prstGeom prst="rect">
                <a:avLst/>
              </a:prstGeom>
            </p:spPr>
            <p:txBody>
              <a:bodyPr wrap="none">
                <a:spAutoFit/>
              </a:bodyPr>
              <a:lstStyle/>
              <a:p>
                <a:r>
                  <a:rPr lang="en-US" altLang="zh-CN" sz="1600" b="1" i="1" dirty="0">
                    <a:solidFill>
                      <a:srgbClr val="000000"/>
                    </a:solidFill>
                    <a:latin typeface="Helvetica" pitchFamily="2" charset="0"/>
                  </a:rPr>
                  <a:t>ZCCHC7</a:t>
                </a:r>
                <a:endParaRPr lang="en-HK" sz="1600" b="1" i="1" dirty="0">
                  <a:solidFill>
                    <a:srgbClr val="000000"/>
                  </a:solidFill>
                  <a:effectLst/>
                  <a:latin typeface="Helvetica" pitchFamily="2" charset="0"/>
                </a:endParaRPr>
              </a:p>
            </p:txBody>
          </p:sp>
          <p:sp>
            <p:nvSpPr>
              <p:cNvPr id="42" name="Rectangle 41">
                <a:extLst>
                  <a:ext uri="{FF2B5EF4-FFF2-40B4-BE49-F238E27FC236}">
                    <a16:creationId xmlns:a16="http://schemas.microsoft.com/office/drawing/2014/main" id="{A6C3635F-7209-BC46-9EE2-1EE74F75D8E0}"/>
                  </a:ext>
                </a:extLst>
              </p:cNvPr>
              <p:cNvSpPr/>
              <p:nvPr/>
            </p:nvSpPr>
            <p:spPr>
              <a:xfrm>
                <a:off x="6372228" y="9135418"/>
                <a:ext cx="4529386" cy="47898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83013A2E-8142-3D44-8CD9-CA2A9BCA29EA}"/>
                </a:ext>
              </a:extLst>
            </p:cNvPr>
            <p:cNvSpPr/>
            <p:nvPr/>
          </p:nvSpPr>
          <p:spPr>
            <a:xfrm>
              <a:off x="5842770" y="10752320"/>
              <a:ext cx="389850" cy="1323439"/>
            </a:xfrm>
            <a:prstGeom prst="rect">
              <a:avLst/>
            </a:prstGeom>
          </p:spPr>
          <p:txBody>
            <a:bodyPr wrap="none">
              <a:spAutoFit/>
            </a:bodyPr>
            <a:lstStyle/>
            <a:p>
              <a:r>
                <a:rPr lang="en-US" altLang="zh-CN" sz="1600" b="1" i="1" dirty="0">
                  <a:solidFill>
                    <a:srgbClr val="000000"/>
                  </a:solidFill>
                  <a:latin typeface="Helvetica" pitchFamily="2" charset="0"/>
                </a:rPr>
                <a:t>…</a:t>
              </a:r>
            </a:p>
            <a:p>
              <a:endParaRPr lang="en-US" sz="1600" b="1" i="1" dirty="0">
                <a:solidFill>
                  <a:srgbClr val="000000"/>
                </a:solidFill>
                <a:effectLst/>
                <a:latin typeface="Helvetica" pitchFamily="2" charset="0"/>
              </a:endParaRPr>
            </a:p>
            <a:p>
              <a:r>
                <a:rPr lang="en-US" altLang="zh-CN" sz="1600" b="1" i="1" dirty="0">
                  <a:solidFill>
                    <a:srgbClr val="000000"/>
                  </a:solidFill>
                  <a:latin typeface="Helvetica" pitchFamily="2" charset="0"/>
                </a:rPr>
                <a:t>…</a:t>
              </a:r>
            </a:p>
            <a:p>
              <a:endParaRPr lang="en-US" sz="1600" b="1" i="1" dirty="0">
                <a:solidFill>
                  <a:srgbClr val="000000"/>
                </a:solidFill>
                <a:effectLst/>
                <a:latin typeface="Helvetica" pitchFamily="2" charset="0"/>
              </a:endParaRPr>
            </a:p>
            <a:p>
              <a:r>
                <a:rPr lang="en-US" altLang="zh-CN" sz="1600" b="1" i="1" dirty="0">
                  <a:solidFill>
                    <a:srgbClr val="000000"/>
                  </a:solidFill>
                  <a:latin typeface="Helvetica" pitchFamily="2" charset="0"/>
                </a:rPr>
                <a:t>…</a:t>
              </a:r>
              <a:endParaRPr lang="en-US" sz="1600" b="1" i="1" dirty="0">
                <a:solidFill>
                  <a:srgbClr val="000000"/>
                </a:solidFill>
                <a:latin typeface="Helvetica" pitchFamily="2" charset="0"/>
              </a:endParaRPr>
            </a:p>
          </p:txBody>
        </p:sp>
      </p:grpSp>
      <p:sp>
        <p:nvSpPr>
          <p:cNvPr id="55" name="Rectangle 54">
            <a:extLst>
              <a:ext uri="{FF2B5EF4-FFF2-40B4-BE49-F238E27FC236}">
                <a16:creationId xmlns:a16="http://schemas.microsoft.com/office/drawing/2014/main" id="{5B97CC0C-CA15-CB40-ADC8-51943FB34B84}"/>
              </a:ext>
            </a:extLst>
          </p:cNvPr>
          <p:cNvSpPr/>
          <p:nvPr/>
        </p:nvSpPr>
        <p:spPr>
          <a:xfrm>
            <a:off x="1796230" y="457575"/>
            <a:ext cx="3351495" cy="338554"/>
          </a:xfrm>
          <a:prstGeom prst="rect">
            <a:avLst/>
          </a:prstGeom>
        </p:spPr>
        <p:txBody>
          <a:bodyPr wrap="none">
            <a:spAutoFit/>
          </a:bodyPr>
          <a:lstStyle/>
          <a:p>
            <a:r>
              <a:rPr lang="en-US" altLang="zh-CN" sz="1600" dirty="0">
                <a:solidFill>
                  <a:srgbClr val="000000"/>
                </a:solidFill>
                <a:latin typeface="Helvetica" pitchFamily="2" charset="0"/>
              </a:rPr>
              <a:t>Hypermutations</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on</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PAX5</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promotor</a:t>
            </a:r>
            <a:endParaRPr lang="en-HK" sz="1600" dirty="0">
              <a:solidFill>
                <a:srgbClr val="000000"/>
              </a:solidFill>
              <a:effectLst/>
              <a:latin typeface="Helvetica" pitchFamily="2" charset="0"/>
            </a:endParaRPr>
          </a:p>
        </p:txBody>
      </p:sp>
      <p:sp>
        <p:nvSpPr>
          <p:cNvPr id="56" name="Rectangle 55">
            <a:extLst>
              <a:ext uri="{FF2B5EF4-FFF2-40B4-BE49-F238E27FC236}">
                <a16:creationId xmlns:a16="http://schemas.microsoft.com/office/drawing/2014/main" id="{66B50563-34DB-9447-AC3B-D52BF5080C0A}"/>
              </a:ext>
            </a:extLst>
          </p:cNvPr>
          <p:cNvSpPr/>
          <p:nvPr/>
        </p:nvSpPr>
        <p:spPr>
          <a:xfrm>
            <a:off x="6384822" y="462584"/>
            <a:ext cx="4289957" cy="338554"/>
          </a:xfrm>
          <a:prstGeom prst="rect">
            <a:avLst/>
          </a:prstGeom>
        </p:spPr>
        <p:txBody>
          <a:bodyPr wrap="none">
            <a:spAutoFit/>
          </a:bodyPr>
          <a:lstStyle/>
          <a:p>
            <a:r>
              <a:rPr lang="en-US" altLang="zh-CN" sz="1600" dirty="0">
                <a:solidFill>
                  <a:srgbClr val="000000"/>
                </a:solidFill>
                <a:latin typeface="Helvetica" pitchFamily="2" charset="0"/>
              </a:rPr>
              <a:t>No</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mutations</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detected</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on</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ZCCHC7</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promotor</a:t>
            </a:r>
            <a:endParaRPr lang="en-HK" sz="1600" dirty="0">
              <a:solidFill>
                <a:srgbClr val="000000"/>
              </a:solidFill>
              <a:effectLst/>
              <a:latin typeface="Helvetica" pitchFamily="2" charset="0"/>
            </a:endParaRPr>
          </a:p>
        </p:txBody>
      </p:sp>
      <p:cxnSp>
        <p:nvCxnSpPr>
          <p:cNvPr id="57" name="Straight Arrow Connector 56">
            <a:extLst>
              <a:ext uri="{FF2B5EF4-FFF2-40B4-BE49-F238E27FC236}">
                <a16:creationId xmlns:a16="http://schemas.microsoft.com/office/drawing/2014/main" id="{F7BA0DCF-9238-9247-A3FD-C8C0159D70D5}"/>
              </a:ext>
            </a:extLst>
          </p:cNvPr>
          <p:cNvCxnSpPr>
            <a:cxnSpLocks/>
          </p:cNvCxnSpPr>
          <p:nvPr/>
        </p:nvCxnSpPr>
        <p:spPr>
          <a:xfrm>
            <a:off x="3368065" y="754786"/>
            <a:ext cx="0" cy="28247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F0BA2734-62CC-7B40-8711-B98F878524DE}"/>
              </a:ext>
            </a:extLst>
          </p:cNvPr>
          <p:cNvCxnSpPr>
            <a:cxnSpLocks/>
          </p:cNvCxnSpPr>
          <p:nvPr/>
        </p:nvCxnSpPr>
        <p:spPr>
          <a:xfrm>
            <a:off x="8387681" y="754786"/>
            <a:ext cx="0" cy="28247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9" name="Picture 58">
            <a:extLst>
              <a:ext uri="{FF2B5EF4-FFF2-40B4-BE49-F238E27FC236}">
                <a16:creationId xmlns:a16="http://schemas.microsoft.com/office/drawing/2014/main" id="{64642A5E-2573-7B40-B923-C6A3E38F8139}"/>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6265614" y="1084862"/>
            <a:ext cx="4508923" cy="2854800"/>
          </a:xfrm>
          <a:prstGeom prst="rect">
            <a:avLst/>
          </a:prstGeom>
        </p:spPr>
      </p:pic>
      <p:pic>
        <p:nvPicPr>
          <p:cNvPr id="60" name="Picture 59">
            <a:extLst>
              <a:ext uri="{FF2B5EF4-FFF2-40B4-BE49-F238E27FC236}">
                <a16:creationId xmlns:a16="http://schemas.microsoft.com/office/drawing/2014/main" id="{3B618568-8EE3-AC4C-B23C-22025F321FD5}"/>
              </a:ext>
            </a:extLst>
          </p:cNvPr>
          <p:cNvPicPr>
            <a:picLocks noChangeAspect="1"/>
          </p:cNvPicPr>
          <p:nvPr/>
        </p:nvPicPr>
        <p:blipFill>
          <a:blip r:embed="rId5"/>
          <a:stretch>
            <a:fillRect/>
          </a:stretch>
        </p:blipFill>
        <p:spPr>
          <a:xfrm>
            <a:off x="6276247" y="2921716"/>
            <a:ext cx="4507792" cy="2430501"/>
          </a:xfrm>
          <a:prstGeom prst="rect">
            <a:avLst/>
          </a:prstGeom>
        </p:spPr>
      </p:pic>
      <p:sp>
        <p:nvSpPr>
          <p:cNvPr id="61" name="TextBox 60">
            <a:extLst>
              <a:ext uri="{FF2B5EF4-FFF2-40B4-BE49-F238E27FC236}">
                <a16:creationId xmlns:a16="http://schemas.microsoft.com/office/drawing/2014/main" id="{0093904B-2E97-0541-A9F2-05FD809E2B33}"/>
              </a:ext>
            </a:extLst>
          </p:cNvPr>
          <p:cNvSpPr txBox="1"/>
          <p:nvPr/>
        </p:nvSpPr>
        <p:spPr>
          <a:xfrm>
            <a:off x="357639" y="46666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grpSp>
        <p:nvGrpSpPr>
          <p:cNvPr id="32" name="Group 31">
            <a:extLst>
              <a:ext uri="{FF2B5EF4-FFF2-40B4-BE49-F238E27FC236}">
                <a16:creationId xmlns:a16="http://schemas.microsoft.com/office/drawing/2014/main" id="{D5079D07-EC04-E741-8C61-A91DBCB8E400}"/>
              </a:ext>
            </a:extLst>
          </p:cNvPr>
          <p:cNvGrpSpPr/>
          <p:nvPr/>
        </p:nvGrpSpPr>
        <p:grpSpPr>
          <a:xfrm>
            <a:off x="4052900" y="7760937"/>
            <a:ext cx="7415108" cy="3983879"/>
            <a:chOff x="233719" y="124263"/>
            <a:chExt cx="7415108" cy="3983879"/>
          </a:xfrm>
        </p:grpSpPr>
        <p:grpSp>
          <p:nvGrpSpPr>
            <p:cNvPr id="63" name="Group 62">
              <a:extLst>
                <a:ext uri="{FF2B5EF4-FFF2-40B4-BE49-F238E27FC236}">
                  <a16:creationId xmlns:a16="http://schemas.microsoft.com/office/drawing/2014/main" id="{7B8A1690-56EB-4847-9C24-2AB48959CB2D}"/>
                </a:ext>
              </a:extLst>
            </p:cNvPr>
            <p:cNvGrpSpPr/>
            <p:nvPr/>
          </p:nvGrpSpPr>
          <p:grpSpPr>
            <a:xfrm>
              <a:off x="233719" y="387521"/>
              <a:ext cx="7415108" cy="3720621"/>
              <a:chOff x="233719" y="387521"/>
              <a:chExt cx="7415108" cy="3720621"/>
            </a:xfrm>
          </p:grpSpPr>
          <p:grpSp>
            <p:nvGrpSpPr>
              <p:cNvPr id="66" name="Group 65">
                <a:extLst>
                  <a:ext uri="{FF2B5EF4-FFF2-40B4-BE49-F238E27FC236}">
                    <a16:creationId xmlns:a16="http://schemas.microsoft.com/office/drawing/2014/main" id="{BB60ED3B-9D71-7E47-93E5-73EF1A945A8A}"/>
                  </a:ext>
                </a:extLst>
              </p:cNvPr>
              <p:cNvGrpSpPr/>
              <p:nvPr/>
            </p:nvGrpSpPr>
            <p:grpSpPr>
              <a:xfrm>
                <a:off x="5663535" y="387521"/>
                <a:ext cx="1985292" cy="3093346"/>
                <a:chOff x="10800228" y="1379415"/>
                <a:chExt cx="1283623" cy="2162501"/>
              </a:xfrm>
            </p:grpSpPr>
            <p:pic>
              <p:nvPicPr>
                <p:cNvPr id="77" name="Picture 76">
                  <a:extLst>
                    <a:ext uri="{FF2B5EF4-FFF2-40B4-BE49-F238E27FC236}">
                      <a16:creationId xmlns:a16="http://schemas.microsoft.com/office/drawing/2014/main" id="{E4B51D03-F2B3-BA4B-B04E-AA83579EB0F5}"/>
                    </a:ext>
                  </a:extLst>
                </p:cNvPr>
                <p:cNvPicPr>
                  <a:picLocks noChangeAspect="1"/>
                </p:cNvPicPr>
                <p:nvPr/>
              </p:nvPicPr>
              <p:blipFill>
                <a:blip r:embed="rId6"/>
                <a:stretch>
                  <a:fillRect/>
                </a:stretch>
              </p:blipFill>
              <p:spPr>
                <a:xfrm>
                  <a:off x="11002600" y="1379415"/>
                  <a:ext cx="1081251" cy="2162501"/>
                </a:xfrm>
                <a:prstGeom prst="rect">
                  <a:avLst/>
                </a:prstGeom>
              </p:spPr>
            </p:pic>
            <p:sp>
              <p:nvSpPr>
                <p:cNvPr id="78" name="TextBox 77">
                  <a:extLst>
                    <a:ext uri="{FF2B5EF4-FFF2-40B4-BE49-F238E27FC236}">
                      <a16:creationId xmlns:a16="http://schemas.microsoft.com/office/drawing/2014/main" id="{7293DEF8-30EF-3F45-B1D6-82808EF8EDC1}"/>
                    </a:ext>
                  </a:extLst>
                </p:cNvPr>
                <p:cNvSpPr txBox="1"/>
                <p:nvPr/>
              </p:nvSpPr>
              <p:spPr>
                <a:xfrm rot="16200000">
                  <a:off x="10122639" y="2057004"/>
                  <a:ext cx="1632178" cy="276999"/>
                </a:xfrm>
                <a:prstGeom prst="rect">
                  <a:avLst/>
                </a:prstGeom>
                <a:noFill/>
              </p:spPr>
              <p:txBody>
                <a:bodyPr wrap="none" rtlCol="0">
                  <a:spAutoFit/>
                </a:bodyPr>
                <a:lstStyle/>
                <a:p>
                  <a:r>
                    <a:rPr lang="en-US" sz="1200" dirty="0">
                      <a:latin typeface="Helvetica" pitchFamily="2" charset="0"/>
                    </a:rPr>
                    <a:t>Normalized coverage</a:t>
                  </a:r>
                </a:p>
              </p:txBody>
            </p:sp>
          </p:grpSp>
          <p:grpSp>
            <p:nvGrpSpPr>
              <p:cNvPr id="67" name="Group 66">
                <a:extLst>
                  <a:ext uri="{FF2B5EF4-FFF2-40B4-BE49-F238E27FC236}">
                    <a16:creationId xmlns:a16="http://schemas.microsoft.com/office/drawing/2014/main" id="{D5EEB737-0EB3-AF49-98BD-F90DC4143DBD}"/>
                  </a:ext>
                </a:extLst>
              </p:cNvPr>
              <p:cNvGrpSpPr/>
              <p:nvPr/>
            </p:nvGrpSpPr>
            <p:grpSpPr>
              <a:xfrm>
                <a:off x="233719" y="387521"/>
                <a:ext cx="5177138" cy="3129941"/>
                <a:chOff x="233719" y="387521"/>
                <a:chExt cx="5177138" cy="3129941"/>
              </a:xfrm>
            </p:grpSpPr>
            <p:pic>
              <p:nvPicPr>
                <p:cNvPr id="72" name="Picture 71">
                  <a:extLst>
                    <a:ext uri="{FF2B5EF4-FFF2-40B4-BE49-F238E27FC236}">
                      <a16:creationId xmlns:a16="http://schemas.microsoft.com/office/drawing/2014/main" id="{33B09903-B390-1D40-BC70-33815751639A}"/>
                    </a:ext>
                  </a:extLst>
                </p:cNvPr>
                <p:cNvPicPr>
                  <a:picLocks noChangeAspect="1"/>
                </p:cNvPicPr>
                <p:nvPr/>
              </p:nvPicPr>
              <p:blipFill>
                <a:blip r:embed="rId7"/>
                <a:stretch>
                  <a:fillRect/>
                </a:stretch>
              </p:blipFill>
              <p:spPr>
                <a:xfrm>
                  <a:off x="241957" y="2552262"/>
                  <a:ext cx="5168900" cy="965200"/>
                </a:xfrm>
                <a:prstGeom prst="rect">
                  <a:avLst/>
                </a:prstGeom>
              </p:spPr>
            </p:pic>
            <p:pic>
              <p:nvPicPr>
                <p:cNvPr id="73" name="Picture 72">
                  <a:extLst>
                    <a:ext uri="{FF2B5EF4-FFF2-40B4-BE49-F238E27FC236}">
                      <a16:creationId xmlns:a16="http://schemas.microsoft.com/office/drawing/2014/main" id="{087E096F-8082-0347-84C5-BAA296D9663A}"/>
                    </a:ext>
                  </a:extLst>
                </p:cNvPr>
                <p:cNvPicPr>
                  <a:picLocks noChangeAspect="1"/>
                </p:cNvPicPr>
                <p:nvPr/>
              </p:nvPicPr>
              <p:blipFill>
                <a:blip r:embed="rId8"/>
                <a:stretch>
                  <a:fillRect/>
                </a:stretch>
              </p:blipFill>
              <p:spPr>
                <a:xfrm>
                  <a:off x="241957" y="387521"/>
                  <a:ext cx="5156200" cy="1041400"/>
                </a:xfrm>
                <a:prstGeom prst="rect">
                  <a:avLst/>
                </a:prstGeom>
              </p:spPr>
            </p:pic>
            <p:pic>
              <p:nvPicPr>
                <p:cNvPr id="74" name="Picture 73">
                  <a:extLst>
                    <a:ext uri="{FF2B5EF4-FFF2-40B4-BE49-F238E27FC236}">
                      <a16:creationId xmlns:a16="http://schemas.microsoft.com/office/drawing/2014/main" id="{FCEF33D5-F154-F042-B524-9A7B19D1FACC}"/>
                    </a:ext>
                  </a:extLst>
                </p:cNvPr>
                <p:cNvPicPr>
                  <a:picLocks noChangeAspect="1"/>
                </p:cNvPicPr>
                <p:nvPr/>
              </p:nvPicPr>
              <p:blipFill>
                <a:blip r:embed="rId9"/>
                <a:stretch>
                  <a:fillRect/>
                </a:stretch>
              </p:blipFill>
              <p:spPr>
                <a:xfrm>
                  <a:off x="233719" y="1385672"/>
                  <a:ext cx="5156200" cy="990600"/>
                </a:xfrm>
                <a:prstGeom prst="rect">
                  <a:avLst/>
                </a:prstGeom>
              </p:spPr>
            </p:pic>
            <p:sp>
              <p:nvSpPr>
                <p:cNvPr id="75" name="Rectangle 74">
                  <a:extLst>
                    <a:ext uri="{FF2B5EF4-FFF2-40B4-BE49-F238E27FC236}">
                      <a16:creationId xmlns:a16="http://schemas.microsoft.com/office/drawing/2014/main" id="{9BBA3B39-4815-F042-94AD-0613A2CBE02E}"/>
                    </a:ext>
                  </a:extLst>
                </p:cNvPr>
                <p:cNvSpPr/>
                <p:nvPr/>
              </p:nvSpPr>
              <p:spPr>
                <a:xfrm>
                  <a:off x="4769708" y="605481"/>
                  <a:ext cx="345314" cy="506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9CA757D4-D654-D845-AC36-5B1EC2B1CFC4}"/>
                    </a:ext>
                  </a:extLst>
                </p:cNvPr>
                <p:cNvSpPr/>
                <p:nvPr/>
              </p:nvSpPr>
              <p:spPr>
                <a:xfrm>
                  <a:off x="4769033" y="1680880"/>
                  <a:ext cx="345314" cy="506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TextBox 67">
                <a:extLst>
                  <a:ext uri="{FF2B5EF4-FFF2-40B4-BE49-F238E27FC236}">
                    <a16:creationId xmlns:a16="http://schemas.microsoft.com/office/drawing/2014/main" id="{83AC6F55-84F2-874D-BA0E-AF28E3FFE346}"/>
                  </a:ext>
                </a:extLst>
              </p:cNvPr>
              <p:cNvSpPr txBox="1"/>
              <p:nvPr/>
            </p:nvSpPr>
            <p:spPr>
              <a:xfrm>
                <a:off x="4633080" y="859155"/>
                <a:ext cx="873957" cy="276999"/>
              </a:xfrm>
              <a:prstGeom prst="rect">
                <a:avLst/>
              </a:prstGeom>
              <a:noFill/>
            </p:spPr>
            <p:txBody>
              <a:bodyPr wrap="none" rtlCol="0">
                <a:spAutoFit/>
              </a:bodyPr>
              <a:lstStyle/>
              <a:p>
                <a:r>
                  <a:rPr lang="en-US" sz="1200" dirty="0">
                    <a:latin typeface="Helvetica" pitchFamily="2" charset="0"/>
                  </a:rPr>
                  <a:t>SUDHL10</a:t>
                </a:r>
              </a:p>
            </p:txBody>
          </p:sp>
          <p:sp>
            <p:nvSpPr>
              <p:cNvPr id="69" name="TextBox 68">
                <a:extLst>
                  <a:ext uri="{FF2B5EF4-FFF2-40B4-BE49-F238E27FC236}">
                    <a16:creationId xmlns:a16="http://schemas.microsoft.com/office/drawing/2014/main" id="{63C3A7E7-FB3A-4440-A6FA-1D175AB87775}"/>
                  </a:ext>
                </a:extLst>
              </p:cNvPr>
              <p:cNvSpPr txBox="1"/>
              <p:nvPr/>
            </p:nvSpPr>
            <p:spPr>
              <a:xfrm>
                <a:off x="4596649" y="1646881"/>
                <a:ext cx="1106265" cy="461665"/>
              </a:xfrm>
              <a:prstGeom prst="rect">
                <a:avLst/>
              </a:prstGeom>
              <a:noFill/>
            </p:spPr>
            <p:txBody>
              <a:bodyPr wrap="none" rtlCol="0">
                <a:spAutoFit/>
              </a:bodyPr>
              <a:lstStyle/>
              <a:p>
                <a:r>
                  <a:rPr lang="en-US" sz="1200" dirty="0">
                    <a:latin typeface="Helvetica" pitchFamily="2" charset="0"/>
                  </a:rPr>
                  <a:t>SUDHL10</a:t>
                </a:r>
              </a:p>
              <a:p>
                <a:r>
                  <a:rPr lang="en-US" sz="1200" dirty="0">
                    <a:latin typeface="Helvetica" pitchFamily="2" charset="0"/>
                  </a:rPr>
                  <a:t>𝜟PAX5-TSS2</a:t>
                </a:r>
              </a:p>
            </p:txBody>
          </p:sp>
          <p:sp>
            <p:nvSpPr>
              <p:cNvPr id="70" name="TextBox 69">
                <a:extLst>
                  <a:ext uri="{FF2B5EF4-FFF2-40B4-BE49-F238E27FC236}">
                    <a16:creationId xmlns:a16="http://schemas.microsoft.com/office/drawing/2014/main" id="{AA852C5A-0DA9-1449-988C-D09C428C88C0}"/>
                  </a:ext>
                </a:extLst>
              </p:cNvPr>
              <p:cNvSpPr txBox="1"/>
              <p:nvPr/>
            </p:nvSpPr>
            <p:spPr>
              <a:xfrm rot="18289286">
                <a:off x="6082737" y="3416510"/>
                <a:ext cx="873957" cy="276999"/>
              </a:xfrm>
              <a:prstGeom prst="rect">
                <a:avLst/>
              </a:prstGeom>
              <a:noFill/>
            </p:spPr>
            <p:txBody>
              <a:bodyPr wrap="none" rtlCol="0">
                <a:spAutoFit/>
              </a:bodyPr>
              <a:lstStyle/>
              <a:p>
                <a:r>
                  <a:rPr lang="en-US" sz="1200" dirty="0">
                    <a:latin typeface="Helvetica" pitchFamily="2" charset="0"/>
                  </a:rPr>
                  <a:t>SUDHL10</a:t>
                </a:r>
              </a:p>
            </p:txBody>
          </p:sp>
          <p:sp>
            <p:nvSpPr>
              <p:cNvPr id="71" name="TextBox 70">
                <a:extLst>
                  <a:ext uri="{FF2B5EF4-FFF2-40B4-BE49-F238E27FC236}">
                    <a16:creationId xmlns:a16="http://schemas.microsoft.com/office/drawing/2014/main" id="{03B10DB5-F528-A145-B177-94FD29EBF7FB}"/>
                  </a:ext>
                </a:extLst>
              </p:cNvPr>
              <p:cNvSpPr txBox="1"/>
              <p:nvPr/>
            </p:nvSpPr>
            <p:spPr>
              <a:xfrm rot="17830889">
                <a:off x="6562604" y="3324177"/>
                <a:ext cx="1106265" cy="461665"/>
              </a:xfrm>
              <a:prstGeom prst="rect">
                <a:avLst/>
              </a:prstGeom>
              <a:noFill/>
            </p:spPr>
            <p:txBody>
              <a:bodyPr wrap="none" rtlCol="0">
                <a:spAutoFit/>
              </a:bodyPr>
              <a:lstStyle/>
              <a:p>
                <a:r>
                  <a:rPr lang="en-US" sz="1200" dirty="0">
                    <a:latin typeface="Helvetica" pitchFamily="2" charset="0"/>
                  </a:rPr>
                  <a:t>SUDHL10</a:t>
                </a:r>
              </a:p>
              <a:p>
                <a:r>
                  <a:rPr lang="en-US" sz="1200" dirty="0">
                    <a:latin typeface="Helvetica" pitchFamily="2" charset="0"/>
                  </a:rPr>
                  <a:t>𝜟PAX5-TSS2</a:t>
                </a:r>
              </a:p>
            </p:txBody>
          </p:sp>
        </p:grpSp>
        <p:cxnSp>
          <p:nvCxnSpPr>
            <p:cNvPr id="64" name="Straight Arrow Connector 63">
              <a:extLst>
                <a:ext uri="{FF2B5EF4-FFF2-40B4-BE49-F238E27FC236}">
                  <a16:creationId xmlns:a16="http://schemas.microsoft.com/office/drawing/2014/main" id="{A2785648-DF20-8742-B0C0-A0E75A6F9BEE}"/>
                </a:ext>
              </a:extLst>
            </p:cNvPr>
            <p:cNvCxnSpPr/>
            <p:nvPr/>
          </p:nvCxnSpPr>
          <p:spPr>
            <a:xfrm>
              <a:off x="654908" y="387520"/>
              <a:ext cx="305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9C5755B-ACF3-BB42-B492-DD4916628CC2}"/>
                </a:ext>
              </a:extLst>
            </p:cNvPr>
            <p:cNvSpPr txBox="1"/>
            <p:nvPr/>
          </p:nvSpPr>
          <p:spPr>
            <a:xfrm>
              <a:off x="492270" y="124263"/>
              <a:ext cx="3467616" cy="276999"/>
            </a:xfrm>
            <a:prstGeom prst="rect">
              <a:avLst/>
            </a:prstGeom>
            <a:noFill/>
          </p:spPr>
          <p:txBody>
            <a:bodyPr wrap="none" rtlCol="0">
              <a:spAutoFit/>
            </a:bodyPr>
            <a:lstStyle/>
            <a:p>
              <a:r>
                <a:rPr lang="en-US" sz="1200" dirty="0">
                  <a:latin typeface="Helvetica" pitchFamily="2" charset="0"/>
                </a:rPr>
                <a:t>Intronic enhancer stimulating ZCCHC7 promoter</a:t>
              </a:r>
            </a:p>
          </p:txBody>
        </p:sp>
      </p:grpSp>
      <p:sp>
        <p:nvSpPr>
          <p:cNvPr id="96" name="TextBox 95">
            <a:extLst>
              <a:ext uri="{FF2B5EF4-FFF2-40B4-BE49-F238E27FC236}">
                <a16:creationId xmlns:a16="http://schemas.microsoft.com/office/drawing/2014/main" id="{8B977A62-68CA-8244-91E2-2630B07E740E}"/>
              </a:ext>
            </a:extLst>
          </p:cNvPr>
          <p:cNvSpPr txBox="1"/>
          <p:nvPr/>
        </p:nvSpPr>
        <p:spPr>
          <a:xfrm>
            <a:off x="4269449" y="735141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d.</a:t>
            </a:r>
            <a:endParaRPr lang="en-US" sz="1938" b="1" dirty="0">
              <a:latin typeface="Helvetica" pitchFamily="2" charset="0"/>
            </a:endParaRPr>
          </a:p>
        </p:txBody>
      </p:sp>
      <p:grpSp>
        <p:nvGrpSpPr>
          <p:cNvPr id="98" name="Group 97">
            <a:extLst>
              <a:ext uri="{FF2B5EF4-FFF2-40B4-BE49-F238E27FC236}">
                <a16:creationId xmlns:a16="http://schemas.microsoft.com/office/drawing/2014/main" id="{444B2457-C198-6C47-8FC6-BC9DBFAC2767}"/>
              </a:ext>
            </a:extLst>
          </p:cNvPr>
          <p:cNvGrpSpPr/>
          <p:nvPr/>
        </p:nvGrpSpPr>
        <p:grpSpPr>
          <a:xfrm>
            <a:off x="-397533" y="12797059"/>
            <a:ext cx="3309965" cy="2842867"/>
            <a:chOff x="1596915" y="12684771"/>
            <a:chExt cx="3309965" cy="2842867"/>
          </a:xfrm>
        </p:grpSpPr>
        <p:sp>
          <p:nvSpPr>
            <p:cNvPr id="101" name="TextBox 100">
              <a:extLst>
                <a:ext uri="{FF2B5EF4-FFF2-40B4-BE49-F238E27FC236}">
                  <a16:creationId xmlns:a16="http://schemas.microsoft.com/office/drawing/2014/main" id="{EF1FAD85-03B0-C84F-9727-58AAEF6D8304}"/>
                </a:ext>
              </a:extLst>
            </p:cNvPr>
            <p:cNvSpPr txBox="1"/>
            <p:nvPr/>
          </p:nvSpPr>
          <p:spPr>
            <a:xfrm rot="19082999">
              <a:off x="1596915" y="15002362"/>
              <a:ext cx="445292" cy="253916"/>
            </a:xfrm>
            <a:prstGeom prst="rect">
              <a:avLst/>
            </a:prstGeom>
            <a:noFill/>
          </p:spPr>
          <p:txBody>
            <a:bodyPr wrap="square" rtlCol="0">
              <a:spAutoFit/>
            </a:bodyPr>
            <a:lstStyle/>
            <a:p>
              <a:endParaRPr lang="en-US" sz="1050" dirty="0"/>
            </a:p>
          </p:txBody>
        </p:sp>
        <p:graphicFrame>
          <p:nvGraphicFramePr>
            <p:cNvPr id="107" name="Chart 106">
              <a:extLst>
                <a:ext uri="{FF2B5EF4-FFF2-40B4-BE49-F238E27FC236}">
                  <a16:creationId xmlns:a16="http://schemas.microsoft.com/office/drawing/2014/main" id="{C3A01B48-BA31-374A-8315-9C389641691C}"/>
                </a:ext>
              </a:extLst>
            </p:cNvPr>
            <p:cNvGraphicFramePr>
              <a:graphicFrameLocks/>
            </p:cNvGraphicFramePr>
            <p:nvPr/>
          </p:nvGraphicFramePr>
          <p:xfrm>
            <a:off x="3427732" y="12823645"/>
            <a:ext cx="1479148" cy="2703993"/>
          </p:xfrm>
          <a:graphic>
            <a:graphicData uri="http://schemas.openxmlformats.org/drawingml/2006/chart">
              <c:chart xmlns:c="http://schemas.openxmlformats.org/drawingml/2006/chart" xmlns:r="http://schemas.openxmlformats.org/officeDocument/2006/relationships" r:id="rId10"/>
            </a:graphicData>
          </a:graphic>
        </p:graphicFrame>
        <p:sp>
          <p:nvSpPr>
            <p:cNvPr id="108" name="TextBox 107">
              <a:extLst>
                <a:ext uri="{FF2B5EF4-FFF2-40B4-BE49-F238E27FC236}">
                  <a16:creationId xmlns:a16="http://schemas.microsoft.com/office/drawing/2014/main" id="{9932A262-CA16-744E-B5F3-AA4F029B06AA}"/>
                </a:ext>
              </a:extLst>
            </p:cNvPr>
            <p:cNvSpPr txBox="1"/>
            <p:nvPr/>
          </p:nvSpPr>
          <p:spPr>
            <a:xfrm rot="19082999">
              <a:off x="3960963" y="15002362"/>
              <a:ext cx="445292" cy="253916"/>
            </a:xfrm>
            <a:prstGeom prst="rect">
              <a:avLst/>
            </a:prstGeom>
            <a:noFill/>
          </p:spPr>
          <p:txBody>
            <a:bodyPr wrap="none" rtlCol="0">
              <a:spAutoFit/>
            </a:bodyPr>
            <a:lstStyle/>
            <a:p>
              <a:r>
                <a:rPr lang="en-US" sz="1050" dirty="0"/>
                <a:t>Pax5</a:t>
              </a:r>
            </a:p>
          </p:txBody>
        </p:sp>
        <p:sp>
          <p:nvSpPr>
            <p:cNvPr id="109" name="TextBox 108">
              <a:extLst>
                <a:ext uri="{FF2B5EF4-FFF2-40B4-BE49-F238E27FC236}">
                  <a16:creationId xmlns:a16="http://schemas.microsoft.com/office/drawing/2014/main" id="{5996C62D-CB09-BB47-99E4-613E9E331EAC}"/>
                </a:ext>
              </a:extLst>
            </p:cNvPr>
            <p:cNvSpPr txBox="1"/>
            <p:nvPr/>
          </p:nvSpPr>
          <p:spPr>
            <a:xfrm rot="19082999">
              <a:off x="4118883" y="15049903"/>
              <a:ext cx="620683" cy="253916"/>
            </a:xfrm>
            <a:prstGeom prst="rect">
              <a:avLst/>
            </a:prstGeom>
            <a:noFill/>
          </p:spPr>
          <p:txBody>
            <a:bodyPr wrap="none" rtlCol="0">
              <a:spAutoFit/>
            </a:bodyPr>
            <a:lstStyle/>
            <a:p>
              <a:r>
                <a:rPr lang="en-US" sz="1050" dirty="0"/>
                <a:t>ZCCHC7</a:t>
              </a:r>
            </a:p>
          </p:txBody>
        </p:sp>
        <p:cxnSp>
          <p:nvCxnSpPr>
            <p:cNvPr id="110" name="Straight Connector 109">
              <a:extLst>
                <a:ext uri="{FF2B5EF4-FFF2-40B4-BE49-F238E27FC236}">
                  <a16:creationId xmlns:a16="http://schemas.microsoft.com/office/drawing/2014/main" id="{AE71466D-8201-064C-A60B-2606DD807882}"/>
                </a:ext>
              </a:extLst>
            </p:cNvPr>
            <p:cNvCxnSpPr/>
            <p:nvPr/>
          </p:nvCxnSpPr>
          <p:spPr>
            <a:xfrm>
              <a:off x="3948321" y="13091619"/>
              <a:ext cx="32515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EE8AB92-7409-C140-920C-55480280A5BF}"/>
                </a:ext>
              </a:extLst>
            </p:cNvPr>
            <p:cNvCxnSpPr/>
            <p:nvPr/>
          </p:nvCxnSpPr>
          <p:spPr>
            <a:xfrm flipV="1">
              <a:off x="3949728" y="12870543"/>
              <a:ext cx="545136" cy="65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2C9789B4-06DB-7040-B4CE-ED5EA2CE4B8D}"/>
                </a:ext>
              </a:extLst>
            </p:cNvPr>
            <p:cNvSpPr txBox="1"/>
            <p:nvPr/>
          </p:nvSpPr>
          <p:spPr>
            <a:xfrm>
              <a:off x="3963117" y="12916854"/>
              <a:ext cx="312906" cy="276999"/>
            </a:xfrm>
            <a:prstGeom prst="rect">
              <a:avLst/>
            </a:prstGeom>
            <a:noFill/>
          </p:spPr>
          <p:txBody>
            <a:bodyPr wrap="none" rtlCol="0">
              <a:spAutoFit/>
            </a:bodyPr>
            <a:lstStyle/>
            <a:p>
              <a:r>
                <a:rPr lang="en-US" sz="1200" dirty="0">
                  <a:latin typeface="Helvetica"/>
                  <a:cs typeface="Helvetica"/>
                </a:rPr>
                <a:t>**</a:t>
              </a:r>
            </a:p>
          </p:txBody>
        </p:sp>
        <p:sp>
          <p:nvSpPr>
            <p:cNvPr id="113" name="TextBox 112">
              <a:extLst>
                <a:ext uri="{FF2B5EF4-FFF2-40B4-BE49-F238E27FC236}">
                  <a16:creationId xmlns:a16="http://schemas.microsoft.com/office/drawing/2014/main" id="{099E4BBD-C30C-BE47-874C-87A151D829EA}"/>
                </a:ext>
              </a:extLst>
            </p:cNvPr>
            <p:cNvSpPr txBox="1"/>
            <p:nvPr/>
          </p:nvSpPr>
          <p:spPr>
            <a:xfrm>
              <a:off x="4055161" y="12684771"/>
              <a:ext cx="312906" cy="276999"/>
            </a:xfrm>
            <a:prstGeom prst="rect">
              <a:avLst/>
            </a:prstGeom>
            <a:noFill/>
          </p:spPr>
          <p:txBody>
            <a:bodyPr wrap="none" rtlCol="0">
              <a:spAutoFit/>
            </a:bodyPr>
            <a:lstStyle/>
            <a:p>
              <a:r>
                <a:rPr lang="en-US" sz="1200" dirty="0">
                  <a:latin typeface="Helvetica"/>
                  <a:cs typeface="Helvetica"/>
                </a:rPr>
                <a:t>**</a:t>
              </a:r>
            </a:p>
          </p:txBody>
        </p:sp>
        <p:sp>
          <p:nvSpPr>
            <p:cNvPr id="114" name="TextBox 113">
              <a:extLst>
                <a:ext uri="{FF2B5EF4-FFF2-40B4-BE49-F238E27FC236}">
                  <a16:creationId xmlns:a16="http://schemas.microsoft.com/office/drawing/2014/main" id="{D8001696-1811-5542-AB0B-8D30E0521D97}"/>
                </a:ext>
              </a:extLst>
            </p:cNvPr>
            <p:cNvSpPr txBox="1"/>
            <p:nvPr/>
          </p:nvSpPr>
          <p:spPr>
            <a:xfrm rot="16200000">
              <a:off x="2059414" y="13791326"/>
              <a:ext cx="2518638" cy="369332"/>
            </a:xfrm>
            <a:prstGeom prst="rect">
              <a:avLst/>
            </a:prstGeom>
            <a:noFill/>
          </p:spPr>
          <p:txBody>
            <a:bodyPr wrap="none" rtlCol="0">
              <a:spAutoFit/>
            </a:bodyPr>
            <a:lstStyle/>
            <a:p>
              <a:pPr algn="ctr"/>
              <a:r>
                <a:rPr lang="en-US" sz="900" dirty="0">
                  <a:latin typeface="Helvetica"/>
                  <a:cs typeface="Helvetica"/>
                </a:rPr>
                <a:t>Fold change of Pax5</a:t>
              </a:r>
              <a:r>
                <a:rPr lang="en-US" sz="900" baseline="30000" dirty="0">
                  <a:latin typeface="Helvetica"/>
                  <a:cs typeface="Helvetica"/>
                </a:rPr>
                <a:t>Mut</a:t>
              </a:r>
              <a:r>
                <a:rPr lang="en-US" sz="900" dirty="0">
                  <a:latin typeface="Helvetica"/>
                  <a:cs typeface="Helvetica"/>
                </a:rPr>
                <a:t>clone over WT clone </a:t>
              </a:r>
            </a:p>
            <a:p>
              <a:pPr algn="ctr"/>
              <a:r>
                <a:rPr lang="en-US" sz="900" dirty="0">
                  <a:latin typeface="Helvetica"/>
                  <a:cs typeface="Helvetica"/>
                </a:rPr>
                <a:t>normalized on GAPDH</a:t>
              </a:r>
            </a:p>
          </p:txBody>
        </p:sp>
      </p:grpSp>
      <p:sp>
        <p:nvSpPr>
          <p:cNvPr id="115" name="TextBox 114">
            <a:extLst>
              <a:ext uri="{FF2B5EF4-FFF2-40B4-BE49-F238E27FC236}">
                <a16:creationId xmlns:a16="http://schemas.microsoft.com/office/drawing/2014/main" id="{1755AEE2-3A39-1845-A9E7-27D4E6F35C3D}"/>
              </a:ext>
            </a:extLst>
          </p:cNvPr>
          <p:cNvSpPr txBox="1"/>
          <p:nvPr/>
        </p:nvSpPr>
        <p:spPr>
          <a:xfrm>
            <a:off x="78147" y="12384063"/>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pic>
        <p:nvPicPr>
          <p:cNvPr id="116" name="Picture 115">
            <a:extLst>
              <a:ext uri="{FF2B5EF4-FFF2-40B4-BE49-F238E27FC236}">
                <a16:creationId xmlns:a16="http://schemas.microsoft.com/office/drawing/2014/main" id="{504EA124-C65A-5648-8D0E-BD41DB6EB528}"/>
              </a:ext>
            </a:extLst>
          </p:cNvPr>
          <p:cNvPicPr>
            <a:picLocks noChangeAspect="1"/>
          </p:cNvPicPr>
          <p:nvPr/>
        </p:nvPicPr>
        <p:blipFill>
          <a:blip r:embed="rId11"/>
          <a:stretch>
            <a:fillRect/>
          </a:stretch>
        </p:blipFill>
        <p:spPr>
          <a:xfrm>
            <a:off x="444265" y="7915133"/>
            <a:ext cx="3351495" cy="4292422"/>
          </a:xfrm>
          <a:prstGeom prst="rect">
            <a:avLst/>
          </a:prstGeom>
        </p:spPr>
      </p:pic>
      <p:sp>
        <p:nvSpPr>
          <p:cNvPr id="118" name="TextBox 117">
            <a:extLst>
              <a:ext uri="{FF2B5EF4-FFF2-40B4-BE49-F238E27FC236}">
                <a16:creationId xmlns:a16="http://schemas.microsoft.com/office/drawing/2014/main" id="{76E25803-8913-1147-A3E9-0A3938048AE5}"/>
              </a:ext>
            </a:extLst>
          </p:cNvPr>
          <p:cNvSpPr txBox="1"/>
          <p:nvPr/>
        </p:nvSpPr>
        <p:spPr>
          <a:xfrm>
            <a:off x="-43065" y="5628201"/>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119" name="TextBox 118">
            <a:extLst>
              <a:ext uri="{FF2B5EF4-FFF2-40B4-BE49-F238E27FC236}">
                <a16:creationId xmlns:a16="http://schemas.microsoft.com/office/drawing/2014/main" id="{AD5EC530-62F3-B44D-9009-0617597C9D08}"/>
              </a:ext>
            </a:extLst>
          </p:cNvPr>
          <p:cNvSpPr txBox="1"/>
          <p:nvPr/>
        </p:nvSpPr>
        <p:spPr>
          <a:xfrm>
            <a:off x="3876052" y="12384063"/>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e.</a:t>
            </a:r>
            <a:endParaRPr lang="en-US" sz="1938" b="1" dirty="0">
              <a:latin typeface="Helvetica" pitchFamily="2" charset="0"/>
            </a:endParaRPr>
          </a:p>
        </p:txBody>
      </p:sp>
      <p:grpSp>
        <p:nvGrpSpPr>
          <p:cNvPr id="2" name="Group 1">
            <a:extLst>
              <a:ext uri="{FF2B5EF4-FFF2-40B4-BE49-F238E27FC236}">
                <a16:creationId xmlns:a16="http://schemas.microsoft.com/office/drawing/2014/main" id="{02DEB5B5-3BBB-F04D-841D-AAF73B84312A}"/>
              </a:ext>
            </a:extLst>
          </p:cNvPr>
          <p:cNvGrpSpPr/>
          <p:nvPr/>
        </p:nvGrpSpPr>
        <p:grpSpPr>
          <a:xfrm>
            <a:off x="571005" y="6153316"/>
            <a:ext cx="5608303" cy="1375538"/>
            <a:chOff x="5194224" y="12884924"/>
            <a:chExt cx="5608303" cy="1375538"/>
          </a:xfrm>
        </p:grpSpPr>
        <p:sp>
          <p:nvSpPr>
            <p:cNvPr id="62" name="Rectangle 61">
              <a:extLst>
                <a:ext uri="{FF2B5EF4-FFF2-40B4-BE49-F238E27FC236}">
                  <a16:creationId xmlns:a16="http://schemas.microsoft.com/office/drawing/2014/main" id="{CC06D00D-BE5C-3B4C-A828-822837A9843C}"/>
                </a:ext>
              </a:extLst>
            </p:cNvPr>
            <p:cNvSpPr/>
            <p:nvPr/>
          </p:nvSpPr>
          <p:spPr>
            <a:xfrm>
              <a:off x="5194224" y="12884924"/>
              <a:ext cx="1186062" cy="461665"/>
            </a:xfrm>
            <a:prstGeom prst="rect">
              <a:avLst/>
            </a:prstGeom>
            <a:ln w="12700">
              <a:solidFill>
                <a:srgbClr val="92D050"/>
              </a:solidFill>
            </a:ln>
          </p:spPr>
          <p:txBody>
            <a:bodyPr wrap="square">
              <a:spAutoFit/>
            </a:bodyPr>
            <a:lstStyle/>
            <a:p>
              <a:pPr algn="ctr"/>
              <a:r>
                <a:rPr lang="en-US" altLang="zh-CN" sz="800" dirty="0">
                  <a:latin typeface="Helvetica" pitchFamily="2" charset="0"/>
                </a:rPr>
                <a:t>367</a:t>
              </a:r>
              <a:r>
                <a:rPr lang="zh-CN" altLang="en-US" sz="800" dirty="0">
                  <a:latin typeface="Helvetica" pitchFamily="2" charset="0"/>
                </a:rPr>
                <a:t> </a:t>
              </a:r>
              <a:r>
                <a:rPr lang="en-US" altLang="zh-CN" sz="800" dirty="0">
                  <a:latin typeface="Helvetica" pitchFamily="2" charset="0"/>
                </a:rPr>
                <a:t>potential</a:t>
              </a:r>
              <a:r>
                <a:rPr lang="zh-CN" altLang="en-US" sz="800" dirty="0">
                  <a:latin typeface="Helvetica" pitchFamily="2" charset="0"/>
                </a:rPr>
                <a:t> </a:t>
              </a:r>
              <a:endParaRPr lang="en-HK" altLang="zh-CN" sz="800" dirty="0">
                <a:latin typeface="Helvetica" pitchFamily="2" charset="0"/>
              </a:endParaRPr>
            </a:p>
            <a:p>
              <a:pPr algn="ctr"/>
              <a:r>
                <a:rPr lang="en-US" altLang="zh-CN" sz="800" dirty="0">
                  <a:latin typeface="Helvetica" pitchFamily="2" charset="0"/>
                </a:rPr>
                <a:t>ER</a:t>
              </a:r>
              <a:r>
                <a:rPr lang="zh-CN" altLang="en-US" sz="800" dirty="0">
                  <a:latin typeface="Helvetica" pitchFamily="2" charset="0"/>
                </a:rPr>
                <a:t> </a:t>
              </a:r>
              <a:r>
                <a:rPr lang="en-US" altLang="zh-CN" sz="800" dirty="0">
                  <a:latin typeface="Helvetica" pitchFamily="2" charset="0"/>
                </a:rPr>
                <a:t>gene</a:t>
              </a:r>
              <a:r>
                <a:rPr lang="zh-CN" altLang="en-US" sz="800" dirty="0">
                  <a:latin typeface="Helvetica" pitchFamily="2" charset="0"/>
                </a:rPr>
                <a:t> </a:t>
              </a:r>
              <a:r>
                <a:rPr lang="en-US" altLang="zh-CN" sz="800" dirty="0">
                  <a:latin typeface="Helvetica" pitchFamily="2" charset="0"/>
                </a:rPr>
                <a:t>pairs</a:t>
              </a:r>
              <a:r>
                <a:rPr lang="zh-CN" altLang="en-US" sz="800" dirty="0">
                  <a:latin typeface="Helvetica" pitchFamily="2" charset="0"/>
                </a:rPr>
                <a:t> </a:t>
              </a:r>
              <a:endParaRPr lang="en-HK" altLang="zh-CN" sz="800" dirty="0">
                <a:latin typeface="Helvetica" pitchFamily="2" charset="0"/>
              </a:endParaRPr>
            </a:p>
            <a:p>
              <a:pPr algn="ctr"/>
              <a:r>
                <a:rPr lang="en-US" altLang="zh-CN" sz="800" dirty="0">
                  <a:latin typeface="Helvetica" pitchFamily="2" charset="0"/>
                </a:rPr>
                <a:t>from</a:t>
              </a:r>
              <a:r>
                <a:rPr lang="zh-CN" altLang="en-US" sz="800" dirty="0">
                  <a:latin typeface="Helvetica" pitchFamily="2" charset="0"/>
                </a:rPr>
                <a:t> </a:t>
              </a:r>
              <a:r>
                <a:rPr lang="en-HK" sz="800" dirty="0" err="1">
                  <a:latin typeface="Helvetica" pitchFamily="2" charset="0"/>
                </a:rPr>
                <a:t>Soohwan</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et</a:t>
              </a:r>
              <a:r>
                <a:rPr lang="zh-CN" altLang="en-US" sz="800" dirty="0">
                  <a:latin typeface="Helvetica" pitchFamily="2" charset="0"/>
                </a:rPr>
                <a:t> </a:t>
              </a:r>
              <a:r>
                <a:rPr lang="en-US" altLang="zh-CN" sz="800" dirty="0">
                  <a:latin typeface="Helvetica" pitchFamily="2" charset="0"/>
                </a:rPr>
                <a:t>al.</a:t>
              </a:r>
              <a:endParaRPr lang="en-US" sz="800" dirty="0">
                <a:latin typeface="Helvetica" pitchFamily="2" charset="0"/>
              </a:endParaRPr>
            </a:p>
          </p:txBody>
        </p:sp>
        <p:sp>
          <p:nvSpPr>
            <p:cNvPr id="79" name="Rectangle 78">
              <a:extLst>
                <a:ext uri="{FF2B5EF4-FFF2-40B4-BE49-F238E27FC236}">
                  <a16:creationId xmlns:a16="http://schemas.microsoft.com/office/drawing/2014/main" id="{2398AB57-F56A-5640-B43A-8878568A0224}"/>
                </a:ext>
              </a:extLst>
            </p:cNvPr>
            <p:cNvSpPr/>
            <p:nvPr/>
          </p:nvSpPr>
          <p:spPr>
            <a:xfrm>
              <a:off x="5198758" y="13798797"/>
              <a:ext cx="1186063" cy="461665"/>
            </a:xfrm>
            <a:prstGeom prst="rect">
              <a:avLst/>
            </a:prstGeom>
            <a:ln w="12700">
              <a:solidFill>
                <a:srgbClr val="92D050"/>
              </a:solidFill>
            </a:ln>
          </p:spPr>
          <p:txBody>
            <a:bodyPr wrap="square">
              <a:spAutoFit/>
            </a:bodyPr>
            <a:lstStyle/>
            <a:p>
              <a:pPr algn="ctr"/>
              <a:r>
                <a:rPr lang="en-US" altLang="zh-CN" sz="800" dirty="0">
                  <a:latin typeface="Helvetica" pitchFamily="2" charset="0"/>
                </a:rPr>
                <a:t>143</a:t>
              </a:r>
              <a:r>
                <a:rPr lang="zh-CN" altLang="en-US" sz="800" dirty="0">
                  <a:latin typeface="Helvetica" pitchFamily="2" charset="0"/>
                </a:rPr>
                <a:t> </a:t>
              </a:r>
              <a:r>
                <a:rPr lang="en-US" altLang="zh-CN" sz="800" dirty="0">
                  <a:latin typeface="Helvetica" pitchFamily="2" charset="0"/>
                </a:rPr>
                <a:t>gene</a:t>
              </a:r>
              <a:r>
                <a:rPr lang="zh-CN" altLang="en-US" sz="800" dirty="0">
                  <a:latin typeface="Helvetica" pitchFamily="2" charset="0"/>
                </a:rPr>
                <a:t> </a:t>
              </a:r>
              <a:r>
                <a:rPr lang="en-US" altLang="zh-CN" sz="800" dirty="0">
                  <a:latin typeface="Helvetica" pitchFamily="2" charset="0"/>
                </a:rPr>
                <a:t>pairs</a:t>
              </a:r>
              <a:r>
                <a:rPr lang="zh-CN" altLang="en-US" sz="800" dirty="0">
                  <a:latin typeface="Helvetica" pitchFamily="2" charset="0"/>
                </a:rPr>
                <a:t> </a:t>
              </a:r>
              <a:r>
                <a:rPr lang="en-US" altLang="zh-CN" sz="800" dirty="0">
                  <a:latin typeface="Helvetica" pitchFamily="2" charset="0"/>
                </a:rPr>
                <a:t>from</a:t>
              </a:r>
              <a:r>
                <a:rPr lang="zh-CN" altLang="en-US" sz="800" dirty="0">
                  <a:latin typeface="Helvetica" pitchFamily="2" charset="0"/>
                </a:rPr>
                <a:t> </a:t>
              </a:r>
              <a:r>
                <a:rPr lang="en-US" altLang="zh-CN" sz="800" dirty="0">
                  <a:latin typeface="Helvetica" pitchFamily="2" charset="0"/>
                </a:rPr>
                <a:t>25</a:t>
              </a:r>
              <a:r>
                <a:rPr lang="zh-CN" altLang="en-US" sz="800" dirty="0">
                  <a:latin typeface="Helvetica" pitchFamily="2" charset="0"/>
                </a:rPr>
                <a:t> </a:t>
              </a:r>
              <a:r>
                <a:rPr lang="en-US" altLang="zh-CN" sz="800" dirty="0">
                  <a:latin typeface="Helvetica" pitchFamily="2" charset="0"/>
                </a:rPr>
                <a:t>hypermutation</a:t>
              </a:r>
              <a:r>
                <a:rPr lang="zh-CN" altLang="en-US" sz="800" dirty="0">
                  <a:latin typeface="Helvetica" pitchFamily="2" charset="0"/>
                </a:rPr>
                <a:t> </a:t>
              </a:r>
              <a:r>
                <a:rPr lang="en-US" altLang="zh-CN" sz="800" dirty="0">
                  <a:latin typeface="Helvetica" pitchFamily="2" charset="0"/>
                </a:rPr>
                <a:t>loci</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48</a:t>
              </a:r>
              <a:r>
                <a:rPr lang="zh-CN" altLang="en-US" sz="800" dirty="0">
                  <a:latin typeface="Helvetica" pitchFamily="2" charset="0"/>
                </a:rPr>
                <a:t> </a:t>
              </a:r>
              <a:r>
                <a:rPr lang="en-US" altLang="zh-CN" sz="800" dirty="0">
                  <a:latin typeface="Helvetica" pitchFamily="2" charset="0"/>
                </a:rPr>
                <a:t>DLBCL</a:t>
              </a:r>
              <a:r>
                <a:rPr lang="zh-CN" altLang="en-US" sz="800" dirty="0">
                  <a:latin typeface="Helvetica" pitchFamily="2" charset="0"/>
                </a:rPr>
                <a:t> </a:t>
              </a:r>
              <a:r>
                <a:rPr lang="en-US" altLang="zh-CN" sz="800" dirty="0">
                  <a:latin typeface="Helvetica" pitchFamily="2" charset="0"/>
                </a:rPr>
                <a:t>samples</a:t>
              </a:r>
              <a:endParaRPr lang="en-US" sz="800" dirty="0"/>
            </a:p>
          </p:txBody>
        </p:sp>
        <p:sp>
          <p:nvSpPr>
            <p:cNvPr id="80" name="Rectangle 79">
              <a:extLst>
                <a:ext uri="{FF2B5EF4-FFF2-40B4-BE49-F238E27FC236}">
                  <a16:creationId xmlns:a16="http://schemas.microsoft.com/office/drawing/2014/main" id="{8226A513-8E78-1E49-B9EB-11B0DDE74EFC}"/>
                </a:ext>
              </a:extLst>
            </p:cNvPr>
            <p:cNvSpPr/>
            <p:nvPr/>
          </p:nvSpPr>
          <p:spPr>
            <a:xfrm>
              <a:off x="6741375" y="13278722"/>
              <a:ext cx="1094359" cy="584775"/>
            </a:xfrm>
            <a:prstGeom prst="rect">
              <a:avLst/>
            </a:prstGeom>
            <a:ln w="12700">
              <a:solidFill>
                <a:srgbClr val="92D050"/>
              </a:solidFill>
            </a:ln>
          </p:spPr>
          <p:txBody>
            <a:bodyPr wrap="square">
              <a:spAutoFit/>
            </a:bodyPr>
            <a:lstStyle/>
            <a:p>
              <a:pPr algn="ctr"/>
              <a:r>
                <a:rPr lang="en-US" altLang="zh-CN" sz="800" dirty="0">
                  <a:latin typeface="Helvetica" pitchFamily="2" charset="0"/>
                </a:rPr>
                <a:t>Find</a:t>
              </a:r>
              <a:r>
                <a:rPr lang="zh-CN" altLang="en-US" sz="800" dirty="0">
                  <a:latin typeface="Helvetica" pitchFamily="2" charset="0"/>
                </a:rPr>
                <a:t> </a:t>
              </a:r>
              <a:r>
                <a:rPr lang="en-US" altLang="zh-CN" sz="800" dirty="0">
                  <a:latin typeface="Helvetica" pitchFamily="2" charset="0"/>
                </a:rPr>
                <a:t>significant</a:t>
              </a:r>
              <a:r>
                <a:rPr lang="zh-CN" altLang="en-US" sz="800" dirty="0">
                  <a:latin typeface="Helvetica" pitchFamily="2" charset="0"/>
                </a:rPr>
                <a:t> </a:t>
              </a:r>
              <a:r>
                <a:rPr lang="en-US" altLang="zh-CN" sz="800" dirty="0">
                  <a:latin typeface="Helvetica" pitchFamily="2" charset="0"/>
                </a:rPr>
                <a:t>negative</a:t>
              </a:r>
              <a:r>
                <a:rPr lang="zh-CN" altLang="en-US" sz="800" dirty="0">
                  <a:latin typeface="Helvetica" pitchFamily="2" charset="0"/>
                </a:rPr>
                <a:t> </a:t>
              </a:r>
              <a:r>
                <a:rPr lang="en-US" altLang="zh-CN" sz="800" dirty="0">
                  <a:latin typeface="Helvetica" pitchFamily="2" charset="0"/>
                </a:rPr>
                <a:t>correlation</a:t>
              </a:r>
              <a:r>
                <a:rPr lang="zh-CN" altLang="en-US" sz="800" dirty="0">
                  <a:latin typeface="Helvetica" pitchFamily="2" charset="0"/>
                </a:rPr>
                <a:t> </a:t>
              </a:r>
              <a:r>
                <a:rPr lang="en-US" altLang="zh-CN" sz="800" dirty="0">
                  <a:latin typeface="Helvetica" pitchFamily="2" charset="0"/>
                </a:rPr>
                <a:t>gene</a:t>
              </a:r>
              <a:r>
                <a:rPr lang="zh-CN" altLang="en-US" sz="800" dirty="0">
                  <a:latin typeface="Helvetica" pitchFamily="2" charset="0"/>
                </a:rPr>
                <a:t> </a:t>
              </a:r>
              <a:r>
                <a:rPr lang="en-US" altLang="zh-CN" sz="800" dirty="0">
                  <a:latin typeface="Helvetica" pitchFamily="2" charset="0"/>
                </a:rPr>
                <a:t>pairs</a:t>
              </a:r>
              <a:r>
                <a:rPr lang="zh-CN" altLang="en-US" sz="800" dirty="0">
                  <a:latin typeface="Helvetica" pitchFamily="2" charset="0"/>
                </a:rPr>
                <a:t> </a:t>
              </a:r>
              <a:r>
                <a:rPr lang="en-US" altLang="zh-CN" sz="800" dirty="0">
                  <a:latin typeface="Helvetica" pitchFamily="2" charset="0"/>
                </a:rPr>
                <a:t>in</a:t>
              </a:r>
              <a:r>
                <a:rPr lang="zh-CN" altLang="en-US" sz="800" dirty="0">
                  <a:latin typeface="Helvetica" pitchFamily="2" charset="0"/>
                </a:rPr>
                <a:t> </a:t>
              </a:r>
              <a:r>
                <a:rPr lang="en-US" altLang="zh-CN" sz="800" dirty="0">
                  <a:latin typeface="Helvetica" pitchFamily="2" charset="0"/>
                </a:rPr>
                <a:t>11</a:t>
              </a:r>
              <a:r>
                <a:rPr lang="zh-CN" altLang="en-US" sz="800" dirty="0">
                  <a:latin typeface="Helvetica" pitchFamily="2" charset="0"/>
                </a:rPr>
                <a:t> </a:t>
              </a:r>
              <a:r>
                <a:rPr lang="en-US" altLang="zh-CN" sz="800" dirty="0">
                  <a:latin typeface="Helvetica" pitchFamily="2" charset="0"/>
                </a:rPr>
                <a:t>DLBCL</a:t>
              </a:r>
              <a:r>
                <a:rPr lang="zh-CN" altLang="en-US" sz="800" dirty="0">
                  <a:latin typeface="Helvetica" pitchFamily="2" charset="0"/>
                </a:rPr>
                <a:t> </a:t>
              </a:r>
              <a:r>
                <a:rPr lang="en-US" altLang="zh-CN" sz="800" dirty="0">
                  <a:latin typeface="Helvetica" pitchFamily="2" charset="0"/>
                </a:rPr>
                <a:t>cell</a:t>
              </a:r>
              <a:r>
                <a:rPr lang="zh-CN" altLang="en-US" sz="800" dirty="0">
                  <a:latin typeface="Helvetica" pitchFamily="2" charset="0"/>
                </a:rPr>
                <a:t> </a:t>
              </a:r>
              <a:r>
                <a:rPr lang="en-US" altLang="zh-CN" sz="800" dirty="0">
                  <a:latin typeface="Helvetica" pitchFamily="2" charset="0"/>
                </a:rPr>
                <a:t>lines</a:t>
              </a:r>
              <a:endParaRPr lang="en-US" sz="800" dirty="0"/>
            </a:p>
          </p:txBody>
        </p:sp>
        <p:sp>
          <p:nvSpPr>
            <p:cNvPr id="81" name="Rectangle 80">
              <a:extLst>
                <a:ext uri="{FF2B5EF4-FFF2-40B4-BE49-F238E27FC236}">
                  <a16:creationId xmlns:a16="http://schemas.microsoft.com/office/drawing/2014/main" id="{33CCC023-19FA-DE4B-8217-06E20C1C1293}"/>
                </a:ext>
              </a:extLst>
            </p:cNvPr>
            <p:cNvSpPr/>
            <p:nvPr/>
          </p:nvSpPr>
          <p:spPr>
            <a:xfrm>
              <a:off x="8226317" y="13292915"/>
              <a:ext cx="931166" cy="584775"/>
            </a:xfrm>
            <a:prstGeom prst="rect">
              <a:avLst/>
            </a:prstGeom>
            <a:ln w="12700">
              <a:solidFill>
                <a:srgbClr val="92D050"/>
              </a:solidFill>
            </a:ln>
          </p:spPr>
          <p:txBody>
            <a:bodyPr wrap="square">
              <a:spAutoFit/>
            </a:bodyPr>
            <a:lstStyle/>
            <a:p>
              <a:pPr algn="ctr"/>
              <a:r>
                <a:rPr lang="en-US" altLang="zh-CN" sz="800" dirty="0">
                  <a:latin typeface="Helvetica" pitchFamily="2" charset="0"/>
                </a:rPr>
                <a:t>Clustering</a:t>
              </a:r>
              <a:r>
                <a:rPr lang="zh-CN" altLang="en-US" sz="800" dirty="0">
                  <a:latin typeface="Helvetica" pitchFamily="2" charset="0"/>
                </a:rPr>
                <a:t> </a:t>
              </a:r>
              <a:r>
                <a:rPr lang="en-US" altLang="zh-CN" sz="800" dirty="0">
                  <a:latin typeface="Helvetica" pitchFamily="2" charset="0"/>
                </a:rPr>
                <a:t>106</a:t>
              </a:r>
              <a:r>
                <a:rPr lang="zh-CN" altLang="en-US" sz="800" dirty="0">
                  <a:latin typeface="Helvetica" pitchFamily="2" charset="0"/>
                </a:rPr>
                <a:t> </a:t>
              </a:r>
              <a:r>
                <a:rPr lang="en-US" altLang="zh-CN" sz="800" dirty="0">
                  <a:latin typeface="Helvetica" pitchFamily="2" charset="0"/>
                </a:rPr>
                <a:t>DLBCL</a:t>
              </a:r>
              <a:r>
                <a:rPr lang="zh-CN" altLang="en-US" sz="800" dirty="0">
                  <a:latin typeface="Helvetica" pitchFamily="2" charset="0"/>
                </a:rPr>
                <a:t> </a:t>
              </a:r>
              <a:r>
                <a:rPr lang="en-US" altLang="zh-CN" sz="800" dirty="0">
                  <a:latin typeface="Helvetica" pitchFamily="2" charset="0"/>
                </a:rPr>
                <a:t>tumor</a:t>
              </a:r>
              <a:r>
                <a:rPr lang="zh-CN" altLang="en-US" sz="800" dirty="0">
                  <a:latin typeface="Helvetica" pitchFamily="2" charset="0"/>
                </a:rPr>
                <a:t> </a:t>
              </a:r>
              <a:r>
                <a:rPr lang="en-US" altLang="zh-CN" sz="800" dirty="0">
                  <a:latin typeface="Helvetica" pitchFamily="2" charset="0"/>
                </a:rPr>
                <a:t>RNA</a:t>
              </a:r>
              <a:r>
                <a:rPr lang="zh-CN" altLang="en-US" sz="800" dirty="0">
                  <a:latin typeface="Helvetica" pitchFamily="2" charset="0"/>
                </a:rPr>
                <a:t> </a:t>
              </a:r>
              <a:r>
                <a:rPr lang="en-US" altLang="zh-CN" sz="800" dirty="0">
                  <a:latin typeface="Helvetica" pitchFamily="2" charset="0"/>
                </a:rPr>
                <a:t>via</a:t>
              </a:r>
              <a:r>
                <a:rPr lang="zh-CN" altLang="en-US" sz="800" dirty="0">
                  <a:latin typeface="Helvetica" pitchFamily="2" charset="0"/>
                </a:rPr>
                <a:t> </a:t>
              </a:r>
              <a:r>
                <a:rPr lang="en-US" altLang="zh-CN" sz="800" dirty="0">
                  <a:latin typeface="Helvetica" pitchFamily="2" charset="0"/>
                </a:rPr>
                <a:t>these</a:t>
              </a:r>
              <a:r>
                <a:rPr lang="zh-CN" altLang="en-US" sz="800" dirty="0">
                  <a:latin typeface="Helvetica" pitchFamily="2" charset="0"/>
                </a:rPr>
                <a:t> </a:t>
              </a:r>
              <a:r>
                <a:rPr lang="en-US" altLang="zh-CN" sz="800" dirty="0">
                  <a:latin typeface="Helvetica" pitchFamily="2" charset="0"/>
                </a:rPr>
                <a:t>genes</a:t>
              </a:r>
              <a:endParaRPr lang="en-US" sz="800" dirty="0"/>
            </a:p>
          </p:txBody>
        </p:sp>
        <p:sp>
          <p:nvSpPr>
            <p:cNvPr id="82" name="Rectangle 81">
              <a:extLst>
                <a:ext uri="{FF2B5EF4-FFF2-40B4-BE49-F238E27FC236}">
                  <a16:creationId xmlns:a16="http://schemas.microsoft.com/office/drawing/2014/main" id="{AEF2568E-A081-6D4F-88C8-BDEFC995DAF7}"/>
                </a:ext>
              </a:extLst>
            </p:cNvPr>
            <p:cNvSpPr/>
            <p:nvPr/>
          </p:nvSpPr>
          <p:spPr>
            <a:xfrm>
              <a:off x="9548066" y="13298400"/>
              <a:ext cx="1254461" cy="584775"/>
            </a:xfrm>
            <a:prstGeom prst="rect">
              <a:avLst/>
            </a:prstGeom>
            <a:ln w="12700">
              <a:solidFill>
                <a:srgbClr val="92D050"/>
              </a:solidFill>
            </a:ln>
          </p:spPr>
          <p:txBody>
            <a:bodyPr wrap="square">
              <a:spAutoFit/>
            </a:bodyPr>
            <a:lstStyle/>
            <a:p>
              <a:pPr algn="ctr"/>
              <a:r>
                <a:rPr lang="en-US" altLang="zh-CN" sz="800" dirty="0">
                  <a:latin typeface="Helvetica" pitchFamily="2" charset="0"/>
                </a:rPr>
                <a:t>Testing</a:t>
              </a:r>
              <a:r>
                <a:rPr lang="zh-CN" altLang="en-US" sz="800" dirty="0">
                  <a:latin typeface="Helvetica" pitchFamily="2" charset="0"/>
                </a:rPr>
                <a:t> </a:t>
              </a:r>
              <a:r>
                <a:rPr lang="en-US" altLang="zh-CN" sz="800" dirty="0">
                  <a:latin typeface="Helvetica" pitchFamily="2" charset="0"/>
                </a:rPr>
                <a:t>association</a:t>
              </a:r>
              <a:r>
                <a:rPr lang="zh-CN" altLang="en-US" sz="800" dirty="0">
                  <a:latin typeface="Helvetica" pitchFamily="2" charset="0"/>
                </a:rPr>
                <a:t> </a:t>
              </a:r>
              <a:r>
                <a:rPr lang="en-US" altLang="zh-CN" sz="800" dirty="0">
                  <a:latin typeface="Helvetica" pitchFamily="2" charset="0"/>
                </a:rPr>
                <a:t>between</a:t>
              </a:r>
              <a:r>
                <a:rPr lang="zh-CN" altLang="en-US" sz="800" dirty="0">
                  <a:latin typeface="Helvetica" pitchFamily="2" charset="0"/>
                </a:rPr>
                <a:t> </a:t>
              </a:r>
              <a:r>
                <a:rPr lang="en-US" altLang="zh-CN" sz="800" dirty="0">
                  <a:latin typeface="Helvetica" pitchFamily="2" charset="0"/>
                </a:rPr>
                <a:t>hypermutation</a:t>
              </a:r>
              <a:r>
                <a:rPr lang="zh-CN" altLang="en-US" sz="800" dirty="0">
                  <a:latin typeface="Helvetica" pitchFamily="2" charset="0"/>
                </a:rPr>
                <a:t> </a:t>
              </a:r>
              <a:r>
                <a:rPr lang="en-US" altLang="zh-CN" sz="800" dirty="0">
                  <a:latin typeface="Helvetica" pitchFamily="2" charset="0"/>
                </a:rPr>
                <a:t>and</a:t>
              </a:r>
              <a:r>
                <a:rPr lang="zh-CN" altLang="en-US" sz="800" dirty="0">
                  <a:latin typeface="Helvetica" pitchFamily="2" charset="0"/>
                </a:rPr>
                <a:t> </a:t>
              </a:r>
              <a:r>
                <a:rPr lang="en-US" altLang="zh-CN" sz="800" dirty="0">
                  <a:latin typeface="Helvetica" pitchFamily="2" charset="0"/>
                </a:rPr>
                <a:t>clusters</a:t>
              </a:r>
              <a:r>
                <a:rPr lang="zh-CN" altLang="en-US" sz="800" dirty="0">
                  <a:latin typeface="Helvetica" pitchFamily="2" charset="0"/>
                </a:rPr>
                <a:t> </a:t>
              </a:r>
              <a:r>
                <a:rPr lang="en-US" altLang="zh-CN" sz="800" dirty="0">
                  <a:latin typeface="Helvetica" pitchFamily="2" charset="0"/>
                </a:rPr>
                <a:t>for</a:t>
              </a:r>
              <a:r>
                <a:rPr lang="zh-CN" altLang="en-US" sz="800" dirty="0">
                  <a:latin typeface="Helvetica" pitchFamily="2" charset="0"/>
                </a:rPr>
                <a:t> </a:t>
              </a:r>
              <a:r>
                <a:rPr lang="en-US" altLang="zh-CN" sz="800" dirty="0">
                  <a:latin typeface="Helvetica" pitchFamily="2" charset="0"/>
                </a:rPr>
                <a:t>each</a:t>
              </a:r>
              <a:r>
                <a:rPr lang="zh-CN" altLang="en-US" sz="800" dirty="0">
                  <a:latin typeface="Helvetica" pitchFamily="2" charset="0"/>
                </a:rPr>
                <a:t> </a:t>
              </a:r>
              <a:r>
                <a:rPr lang="en-US" altLang="zh-CN" sz="800" dirty="0">
                  <a:latin typeface="Helvetica" pitchFamily="2" charset="0"/>
                </a:rPr>
                <a:t>hypermutation</a:t>
              </a:r>
              <a:r>
                <a:rPr lang="zh-CN" altLang="en-US" sz="800" dirty="0">
                  <a:latin typeface="Helvetica" pitchFamily="2" charset="0"/>
                </a:rPr>
                <a:t> </a:t>
              </a:r>
              <a:r>
                <a:rPr lang="en-US" altLang="zh-CN" sz="800" dirty="0">
                  <a:latin typeface="Helvetica" pitchFamily="2" charset="0"/>
                </a:rPr>
                <a:t>loci</a:t>
              </a:r>
              <a:endParaRPr lang="en-US" sz="800" dirty="0"/>
            </a:p>
          </p:txBody>
        </p:sp>
        <p:sp>
          <p:nvSpPr>
            <p:cNvPr id="83" name="Cross 82">
              <a:extLst>
                <a:ext uri="{FF2B5EF4-FFF2-40B4-BE49-F238E27FC236}">
                  <a16:creationId xmlns:a16="http://schemas.microsoft.com/office/drawing/2014/main" id="{CEE546AD-6568-4B41-A764-412A1C08CD97}"/>
                </a:ext>
              </a:extLst>
            </p:cNvPr>
            <p:cNvSpPr/>
            <p:nvPr/>
          </p:nvSpPr>
          <p:spPr>
            <a:xfrm>
              <a:off x="5693841" y="13479460"/>
              <a:ext cx="186828" cy="186465"/>
            </a:xfrm>
            <a:prstGeom prst="plus">
              <a:avLst>
                <a:gd name="adj" fmla="val 40180"/>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4" name="Right Arrow 83">
              <a:extLst>
                <a:ext uri="{FF2B5EF4-FFF2-40B4-BE49-F238E27FC236}">
                  <a16:creationId xmlns:a16="http://schemas.microsoft.com/office/drawing/2014/main" id="{71849C1F-DB3B-8046-BF6A-C30BBC9BBD41}"/>
                </a:ext>
              </a:extLst>
            </p:cNvPr>
            <p:cNvSpPr/>
            <p:nvPr/>
          </p:nvSpPr>
          <p:spPr>
            <a:xfrm>
              <a:off x="6405285" y="13522617"/>
              <a:ext cx="292063" cy="100150"/>
            </a:xfrm>
            <a:prstGeom prst="rightArrow">
              <a:avLst>
                <a:gd name="adj1" fmla="val 31304"/>
                <a:gd name="adj2" fmla="val 93786"/>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7" name="Right Arrow 86">
              <a:extLst>
                <a:ext uri="{FF2B5EF4-FFF2-40B4-BE49-F238E27FC236}">
                  <a16:creationId xmlns:a16="http://schemas.microsoft.com/office/drawing/2014/main" id="{3253350B-5E54-3741-A10F-E455B0DD7278}"/>
                </a:ext>
              </a:extLst>
            </p:cNvPr>
            <p:cNvSpPr/>
            <p:nvPr/>
          </p:nvSpPr>
          <p:spPr>
            <a:xfrm>
              <a:off x="7879761" y="13522617"/>
              <a:ext cx="292063" cy="100150"/>
            </a:xfrm>
            <a:prstGeom prst="rightArrow">
              <a:avLst>
                <a:gd name="adj1" fmla="val 31304"/>
                <a:gd name="adj2" fmla="val 93786"/>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8" name="Right Arrow 87">
              <a:extLst>
                <a:ext uri="{FF2B5EF4-FFF2-40B4-BE49-F238E27FC236}">
                  <a16:creationId xmlns:a16="http://schemas.microsoft.com/office/drawing/2014/main" id="{31EF8A5F-B2BB-4744-942B-8F426F17FFEA}"/>
                </a:ext>
              </a:extLst>
            </p:cNvPr>
            <p:cNvSpPr/>
            <p:nvPr/>
          </p:nvSpPr>
          <p:spPr>
            <a:xfrm>
              <a:off x="9199215" y="13522617"/>
              <a:ext cx="292063" cy="100150"/>
            </a:xfrm>
            <a:prstGeom prst="rightArrow">
              <a:avLst>
                <a:gd name="adj1" fmla="val 31304"/>
                <a:gd name="adj2" fmla="val 93786"/>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Tree>
    <p:extLst>
      <p:ext uri="{BB962C8B-B14F-4D97-AF65-F5344CB8AC3E}">
        <p14:creationId xmlns:p14="http://schemas.microsoft.com/office/powerpoint/2010/main" val="2557165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165866</TotalTime>
  <Words>1871</Words>
  <Application>Microsoft Macintosh PowerPoint</Application>
  <PresentationFormat>Custom</PresentationFormat>
  <Paragraphs>1143</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Cambria Math</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biaobinjiang@gmail.com</dc:creator>
  <cp:lastModifiedBy>SONG Dong</cp:lastModifiedBy>
  <cp:revision>1553</cp:revision>
  <cp:lastPrinted>2022-02-15T19:46:00Z</cp:lastPrinted>
  <dcterms:created xsi:type="dcterms:W3CDTF">2020-01-06T08:51:01Z</dcterms:created>
  <dcterms:modified xsi:type="dcterms:W3CDTF">2022-06-30T06:15:49Z</dcterms:modified>
</cp:coreProperties>
</file>